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160" r:id="rId1"/>
    <p:sldMasterId id="2147484164" r:id="rId2"/>
    <p:sldMasterId id="2147484184" r:id="rId3"/>
  </p:sldMasterIdLst>
  <p:notesMasterIdLst>
    <p:notesMasterId r:id="rId21"/>
  </p:notesMasterIdLst>
  <p:handoutMasterIdLst>
    <p:handoutMasterId r:id="rId22"/>
  </p:handoutMasterIdLst>
  <p:sldIdLst>
    <p:sldId id="262" r:id="rId4"/>
    <p:sldId id="693" r:id="rId5"/>
    <p:sldId id="797" r:id="rId6"/>
    <p:sldId id="694" r:id="rId7"/>
    <p:sldId id="757" r:id="rId8"/>
    <p:sldId id="758" r:id="rId9"/>
    <p:sldId id="796" r:id="rId10"/>
    <p:sldId id="744" r:id="rId11"/>
    <p:sldId id="794" r:id="rId12"/>
    <p:sldId id="759" r:id="rId13"/>
    <p:sldId id="799" r:id="rId14"/>
    <p:sldId id="801" r:id="rId15"/>
    <p:sldId id="805" r:id="rId16"/>
    <p:sldId id="807" r:id="rId17"/>
    <p:sldId id="795" r:id="rId18"/>
    <p:sldId id="793" r:id="rId19"/>
    <p:sldId id="745" r:id="rId20"/>
  </p:sldIdLst>
  <p:sldSz cx="12192000" cy="6858000"/>
  <p:notesSz cx="7315200" cy="96012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rdiaUPC" panose="020B0304020202020204" pitchFamily="34" charset="-34"/>
      <p:regular r:id="rId27"/>
      <p:bold r:id="rId28"/>
      <p:italic r:id="rId29"/>
      <p:boldItalic r:id="rId30"/>
    </p:embeddedFont>
    <p:embeddedFont>
      <p:font typeface="DB Ozone X Bold" panose="02000506090000020004" charset="-34"/>
      <p:bold r:id="rId31"/>
    </p:embeddedFont>
    <p:embeddedFont>
      <p:font typeface="DB Ozone X Light" panose="02000506090000020004" charset="-34"/>
      <p:regular r:id="rId32"/>
    </p:embeddedFont>
    <p:embeddedFont>
      <p:font typeface="TH Sarabun New" panose="020B0604020202020204" charset="-34"/>
      <p:regular r:id="rId33"/>
      <p:bold r:id="rId34"/>
      <p:italic r:id="rId35"/>
      <p:boldItalic r:id="rId36"/>
    </p:embeddedFont>
    <p:embeddedFont>
      <p:font typeface="TH SarabunIT๙" panose="020B0500040200020003" charset="-34"/>
      <p:regular r:id="rId37"/>
      <p:bold r:id="rId38"/>
      <p:italic r:id="rId39"/>
      <p:boldItalic r:id="rId40"/>
    </p:embeddedFont>
    <p:embeddedFont>
      <p:font typeface="TH SarabunPSK" panose="020B0500040200020003" pitchFamily="34" charset="-34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787878"/>
    <a:srgbClr val="829DBF"/>
    <a:srgbClr val="9EB3CD"/>
    <a:srgbClr val="8DA6C5"/>
    <a:srgbClr val="138200"/>
    <a:srgbClr val="FFE48F"/>
    <a:srgbClr val="D24418"/>
    <a:srgbClr val="1CC400"/>
    <a:srgbClr val="16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3849" autoAdjust="0"/>
  </p:normalViewPr>
  <p:slideViewPr>
    <p:cSldViewPr snapToGrid="0">
      <p:cViewPr varScale="1">
        <p:scale>
          <a:sx n="65" d="100"/>
          <a:sy n="65" d="100"/>
        </p:scale>
        <p:origin x="110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7.fntdata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42DCAF3-062E-4C2E-B28C-FC303B14BA0A}" type="datetimeFigureOut">
              <a:rPr lang="th-TH" smtClean="0"/>
              <a:t>13/06/65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362BE2C-14B9-492D-9F33-E8AB56D98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713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6570794-54F6-4097-A5DC-71D244425BBD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CF490AE-C6FA-4E39-8227-B300A4F0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มหาวิทยาลัยราชภัฏบ้านสมเด็จเจ้าพระยา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74D47-EACF-45E3-AA5B-CD7E50361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73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5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7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5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9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8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7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2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88731-9018-2945-8EA2-1ADB989EEC20}" type="slidenum">
              <a:rPr lang="en-US" altLang="th-TH" smtClean="0"/>
              <a:pPr>
                <a:defRPr/>
              </a:pPr>
              <a:t>7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9890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88731-9018-2945-8EA2-1ADB989EEC20}" type="slidenum">
              <a:rPr lang="en-US" altLang="th-TH" smtClean="0"/>
              <a:pPr>
                <a:defRPr/>
              </a:pPr>
              <a:t>8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40907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Presentation</a:t>
            </a:r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C84-A5F3-49D1-B39E-83A2CE238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C84-A5F3-49D1-B39E-83A2CE23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1819" y="346646"/>
            <a:ext cx="10972800" cy="49006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178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08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1819" y="346646"/>
            <a:ext cx="10972800" cy="49006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782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9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6F40-6895-4BF2-AEB5-414BA508CF99}" type="datetimeFigureOut">
              <a:rPr lang="th-TH" smtClean="0"/>
              <a:pPr/>
              <a:t>13/06/65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5CB-22C9-40DA-B420-8B92606114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79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712" y="27860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Tile of Presentation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8C84-A5F3-49D1-B39E-83A2CE2381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7200" kern="1200" baseline="0">
          <a:solidFill>
            <a:srgbClr val="BBBC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2" y="2968625"/>
            <a:ext cx="912283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ชื่อเรื่อง </a:t>
            </a:r>
            <a:r>
              <a:rPr lang="en-US"/>
              <a:t>: Click edit Title text</a:t>
            </a:r>
            <a:endParaRPr lang="th-TH"/>
          </a:p>
        </p:txBody>
      </p:sp>
      <p:pic>
        <p:nvPicPr>
          <p:cNvPr id="1027" name="Picture 6" descr="MEA_Brand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15889"/>
            <a:ext cx="3456516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847861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332597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7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DB Ozone X Bold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400" b="1" kern="1200">
          <a:solidFill>
            <a:srgbClr val="BBBCBC"/>
          </a:solidFill>
          <a:latin typeface="+mn-lt"/>
          <a:ea typeface="DB Ozone X Light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B Ozone X Ligh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B Ozone X Ligh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2" y="2968625"/>
            <a:ext cx="912283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ชื่อเรื่อง </a:t>
            </a:r>
            <a:r>
              <a:rPr lang="en-US"/>
              <a:t>: Click edit Title text</a:t>
            </a:r>
            <a:endParaRPr lang="th-TH"/>
          </a:p>
        </p:txBody>
      </p:sp>
      <p:pic>
        <p:nvPicPr>
          <p:cNvPr id="1027" name="Picture 6" descr="MEA_Brand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15889"/>
            <a:ext cx="3456516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847861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297187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DB Ozone X Bold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400" b="1" kern="1200">
          <a:solidFill>
            <a:srgbClr val="BBBCBC"/>
          </a:solidFill>
          <a:latin typeface="+mn-lt"/>
          <a:ea typeface="DB Ozone X Light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B Ozone X Ligh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B Ozone X Ligh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A_new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504" y="44624"/>
            <a:ext cx="2525460" cy="93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2174538"/>
            <a:ext cx="9144000" cy="7718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eaLnBrk="1">
              <a:lnSpc>
                <a:spcPct val="92000"/>
              </a:lnSpc>
            </a:pPr>
            <a:r>
              <a:rPr lang="th-TH" sz="4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โครงการปรับปรุงประสิทธิภาพระบบบริหารองค์กร</a:t>
            </a:r>
            <a:endParaRPr lang="en-US" sz="48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71864" y="284076"/>
            <a:ext cx="5638800" cy="457200"/>
            <a:chOff x="3707904" y="311044"/>
            <a:chExt cx="5193963" cy="4220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311044"/>
              <a:ext cx="2520280" cy="3816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330516"/>
              <a:ext cx="2529667" cy="402609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AD13D20-BB15-42DC-BC57-F634ADFF5524}"/>
              </a:ext>
            </a:extLst>
          </p:cNvPr>
          <p:cNvSpPr txBox="1"/>
          <p:nvPr/>
        </p:nvSpPr>
        <p:spPr>
          <a:xfrm>
            <a:off x="242342" y="5210697"/>
            <a:ext cx="104256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งบประมาณลงทุน (ผูกพันดำเนินงาน) ประจำปี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2565</a:t>
            </a: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เป้าจ่ายปี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2565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วงเงินรวมภาษีมูลค่าเพิ่ม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 </a:t>
            </a:r>
            <a:r>
              <a:rPr lang="th-TH" sz="1800" b="1" i="0" u="none" strike="noStrike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38,499,534.65 </a:t>
            </a: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บาท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วงเงินส่วนที่เป็นอุปกรณ์คอมฯ 38,499,534.65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บาท วงเงินส่วนที่เป็นอุปกรณ์อื่น ๆ 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–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บาท</a:t>
            </a:r>
            <a:endParaRPr lang="en-US" sz="28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DA32A06-C499-4926-9B8E-A19988249951}"/>
              </a:ext>
            </a:extLst>
          </p:cNvPr>
          <p:cNvSpPr txBox="1"/>
          <p:nvPr/>
        </p:nvSpPr>
        <p:spPr>
          <a:xfrm>
            <a:off x="311046" y="1141101"/>
            <a:ext cx="115699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ประชุมคณะกรรมการบริหารและจัดหาระบบคอมพิวเตอร์ของกระทรวงมหาดไทย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51" y="782568"/>
            <a:ext cx="4096503" cy="11430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ประโยชน์ที่คาดว่าจะได้รับ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2D3C264-07C3-400C-AA7B-5EFC0DC0F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8060" y="1820793"/>
            <a:ext cx="9081401" cy="4504506"/>
          </a:xfr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cs"/>
              <a:buAutoNum type="thaiNumPeriod"/>
              <a:tabLst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เพื่อรองรับ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งานบริหารบุคคลสำหรับพนักงาน ตามการปรับโครงสร้างองค์กรใหม่ </a:t>
            </a:r>
          </a:p>
          <a:p>
            <a:pPr marL="514350" indent="-514350">
              <a:spcBef>
                <a:spcPct val="0"/>
              </a:spcBef>
              <a:buFont typeface="Arial" panose="020B0604020202020204" pitchFamily="34" charset="0"/>
              <a:buAutoNum type="thaiNumPeriod"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เพื่อรองรับงานบริหารบุคคลสำหรับลูกจ้างการไฟฟ้านครหลวง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thaiNumPeriod"/>
              <a:tabLst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เพิ่มประสิทธิภาพในการบริหาร และการปฏิบัติงานของ </a:t>
            </a:r>
            <a:r>
              <a:rPr lang="th-TH" sz="3200" b="0" dirty="0" err="1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กฟน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เช่น การจำหน่ายพัสดุและกระบวนงานรื้อถอน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การรับเงินประกันสัญญา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การคืนเงินธุรกิจเสริมและรับชำระลูกหนี้พนักงาน, การจัดทำใบเสร็จสำหรับธุรกิจเสริมและงานลูกหนี้อื่น เป็นต้น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thaiNum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ส่งเสริมแนวทางบริการรับ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-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จ่ายเงิน แบบ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New Normal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 ลดการสัมผัส และลดความเสี่ยงในการติด </a:t>
            </a:r>
            <a:r>
              <a:rPr lang="en-US" sz="3200" b="0" dirty="0" err="1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Covid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-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๑๙</a:t>
            </a:r>
            <a:endParaRPr lang="en-US" sz="3200" b="0" dirty="0">
              <a:solidFill>
                <a:prstClr val="black"/>
              </a:solidFill>
              <a:latin typeface="TH SarabunPSK" panose="020B0500040200020003" pitchFamily="34" charset="-34"/>
              <a:ea typeface="Calibri" pitchFamily="34" charset="0"/>
              <a:cs typeface="TH SarabunPSK" panose="020B0500040200020003" pitchFamily="34" charset="-34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ส่งเสริมภาพลักษณ์องค์กรดิจิทัล ของ กฟน.</a:t>
            </a:r>
            <a:endParaRPr lang="en-US" sz="3200" b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584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49" y="1095236"/>
            <a:ext cx="6774317" cy="11430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ผลกระทบ หากไม่สามารถดำเนินการได้ (๑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๒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b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2D3C264-07C3-400C-AA7B-5EFC0DC0F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8060" y="1820793"/>
            <a:ext cx="9754073" cy="4504506"/>
          </a:xfrm>
        </p:spPr>
        <p:txBody>
          <a:bodyPr/>
          <a:lstStyle/>
          <a:p>
            <a:pPr marL="541338" marR="0" lvl="0" indent="-541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thaiNumPeriod"/>
              <a:tabLst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ไม่สามารถรองรับ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งานบริหารบุคคลสำหรับพนักงาน ตามการปรับโครงสร้างองค์กรใหม่  มีผลทำให้ โครงสร้างองค์กร ไม่ได้มีลักษณะ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Lean  &amp; Flexible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เพื่อลดค่าใช้จ่ายบุคลากร และไม่สอดรับกับเทคโนโลยีการเปลี่ยนแปลงโครงสร้างกิจการไฟฟ้า และการสร้างนวัตกรรม</a:t>
            </a:r>
          </a:p>
          <a:p>
            <a:pPr marL="514350" indent="-514350">
              <a:spcBef>
                <a:spcPct val="0"/>
              </a:spcBef>
              <a:buFont typeface="+mj-cs"/>
              <a:buAutoNum type="thaiNumPeriod"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ไม่สามารถ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รองรับงานบริหารบุคคลสำหรับลูกจ้างการไฟฟ้านครหลวง จึงไม่สามารถจ้างพนักงานรูปแบบใหม่เป็นลักษณะสัญญาจ้างได้ และไม่สามารถลดค่าใช้จ่ายด้านบุคลากร ของ </a:t>
            </a:r>
            <a:r>
              <a:rPr kumimoji="0" lang="th-T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กฟน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ลงได้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578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49" y="1095236"/>
            <a:ext cx="6621917" cy="11430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ผลกระทบ หากไม่สามารถดำเนินการได้ (๒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๒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b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2D3C264-07C3-400C-AA7B-5EFC0DC0F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8060" y="1820793"/>
            <a:ext cx="9754073" cy="4504506"/>
          </a:xfrm>
        </p:spPr>
        <p:txBody>
          <a:bodyPr/>
          <a:lstStyle/>
          <a:p>
            <a:pPr marL="541338" indent="-541338">
              <a:spcBef>
                <a:spcPct val="0"/>
              </a:spcBef>
              <a:buAutoNum type="thaiNumPeriod" startAt="3"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ไม่สามารถดำเนินการในส่วนการบริหาร และการปฏิบัติงานของ </a:t>
            </a:r>
            <a:r>
              <a:rPr lang="th-TH" sz="3200" b="0" dirty="0" err="1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กฟน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ให้สอดคล้องกับกระบวนการทำงานและนโยบายภาครัฐที่มีการเปลี่ยนแปลงไปจากปัจจุบัน มีผลทำให้การดำเนินงานขององค์กรเกิดความล่าช้า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ขาดความน่าเชื่อถือในรูปแบบดิจิทัลและ ลดโอกาสการแข่งขันกับธุรกิจภายนอก  เช่น การจำหน่ายพัสดุและกระบวนงานรื้อถอน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การรับเงินประกันสัญญา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การคืนเงินธุรกิจเสริมและรับชำระลูกหนี้พนักงาน, การจัดทำใบเสร็จสำหรับธุรกิจเสริมและงานลูกหนี้อื่น เป็นต้น</a:t>
            </a:r>
            <a:endParaRPr lang="en-US" sz="3200" b="0" dirty="0">
              <a:solidFill>
                <a:prstClr val="black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541338" indent="-541338">
              <a:spcBef>
                <a:spcPct val="0"/>
              </a:spcBef>
              <a:buFont typeface="+mj-cs"/>
              <a:buAutoNum type="thaiNumPeriod" startAt="3"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ขาด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บริการรับ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-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จ่ายเงิน แบบ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New Normal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 ทำให้มีโอกาสสัมผัส และมีความเสี่ยง 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    </a:t>
            </a:r>
            <a:r>
              <a:rPr lang="en-US" sz="3200" b="0" dirty="0" err="1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Covid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-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๑๙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 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ได้</a:t>
            </a:r>
            <a:endParaRPr lang="th-TH" sz="3200" b="0" dirty="0">
              <a:solidFill>
                <a:prstClr val="black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1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19" y="1198872"/>
            <a:ext cx="884892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ความคุ้มค่าโครงการ  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</a:t>
            </a:r>
            <a:r>
              <a:rPr lang="th-TH" b="1" u="sng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ผลตอบแทนที่ไม่เป็นตัวเงิน</a:t>
            </a:r>
            <a:br>
              <a:rPr lang="th-TH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A01B3086-191D-4BDD-B8D6-6213FECDD311}"/>
              </a:ext>
            </a:extLst>
          </p:cNvPr>
          <p:cNvSpPr txBox="1"/>
          <p:nvPr/>
        </p:nvSpPr>
        <p:spPr>
          <a:xfrm>
            <a:off x="434715" y="2027179"/>
            <a:ext cx="986352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ประโยชน์ที่คาดว่าจะได้รับ </a:t>
            </a:r>
          </a:p>
          <a:p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1. ส่งเสริมคุณภาพงานบริหารองค์กร ของ กฟน.</a:t>
            </a: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2. ส่งเสริมภาพลักษณ์องค์กรดิจิทัล ของ กฟน. </a:t>
            </a: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3. ส่งเสริมแนวทางบริการแบบ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Normal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ลดความเสี่ยง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ผู้เกี่ยวข้องหลัก  (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Stakeholders) 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ทุกหน่วยงาน ภายใน กฟน.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732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62" y="1015157"/>
            <a:ext cx="11469494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ความคุ้มค่าโครงการ 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lang="th-TH" sz="4400" b="1" u="sng" strike="noStrike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สรุปผลการวิเคราะห์ความเป็นไปได้ของโครงการ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A01B3086-191D-4BDD-B8D6-6213FECDD311}"/>
              </a:ext>
            </a:extLst>
          </p:cNvPr>
          <p:cNvSpPr txBox="1"/>
          <p:nvPr/>
        </p:nvSpPr>
        <p:spPr>
          <a:xfrm>
            <a:off x="417706" y="2033881"/>
            <a:ext cx="115760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3200" b="1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สมควรลงทุน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เนื่องจากความสำคัญของระบบงานบริหารองค์กร (</a:t>
            </a: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ERP) 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ที่เป็นผลลัพธ์ จากโครงการฯ อยู่ในเกณฑ์ระดับสูง </a:t>
            </a:r>
            <a:b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 - เป็นระบบบริหารหลักของ กฟน. เพื่อการส่งเสริมและพัฒนาขีดความสามารถด้วยเทคโนโลยีดิจิทัล 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Digital Technology) 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ในการขับเคลื่อนองค์กรอย่างมีประสิทธิภาพ (</a:t>
            </a: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Digital Transformation)</a:t>
            </a:r>
            <a:b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 - 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เพื่อสนับสนุนนโยบายองค์กร ในเรื่องการปรับโครงสร้างองค์กรและการจ้างลูกจ้างการไฟฟ้านครหลวง </a:t>
            </a:r>
            <a:b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 - เพื่อ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ปรับปรุงกระบวนงานรื้อถอน และการจำหน่ายพัสดุ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ให้สอดคล้องกับ พ.ร.บ.การจัดซื้อจัดจ้างและการ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บริหารพัสดุภาครัฐ พ.ศ. ๒๕๖๐ </a:t>
            </a:r>
            <a:b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 - เพิ่มความสะดวกในการใชงาน ลดเวลาในการประมวลผลและเพิ่มประสิทธิภาพของระบบ   </a:t>
            </a:r>
            <a:b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 - เพื่อปรับปรุงการเชื่อมโยงกับระบบอื่น ๆ ที่ เกี่ยวข้อง ให้สามารถใช้งานได้อย่างสมบูรณ์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89034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5051558-67CD-49E6-9292-088BFBE91DC3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A966A710-9E09-4F04-806A-E99209ECB3FE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3000375" cy="927652"/>
            <a:chOff x="0" y="0"/>
            <a:chExt cx="3000364" cy="936104"/>
          </a:xfrm>
        </p:grpSpPr>
        <p:sp>
          <p:nvSpPr>
            <p:cNvPr id="9" name="Rectangle 41">
              <a:extLst>
                <a:ext uri="{FF2B5EF4-FFF2-40B4-BE49-F238E27FC236}">
                  <a16:creationId xmlns:a16="http://schemas.microsoft.com/office/drawing/2014/main" id="{CB9CA66F-D041-437B-80A6-4CF99A094297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10" name="Picture 3" descr="MEA_new-color.png">
              <a:extLst>
                <a:ext uri="{FF2B5EF4-FFF2-40B4-BE49-F238E27FC236}">
                  <a16:creationId xmlns:a16="http://schemas.microsoft.com/office/drawing/2014/main" id="{3F3CB92D-7590-4577-861A-E50B39004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42" y="1083702"/>
            <a:ext cx="10091157" cy="57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3425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51" y="1108900"/>
            <a:ext cx="5775249" cy="11430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แผนการดำเนินงานตลอดโครงการ</a:t>
            </a:r>
            <a:b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B053825D-CBD4-43B1-9176-F1E3850677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ADE9AEB-3084-47D9-824B-E6BBA35C1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31" y="1708879"/>
            <a:ext cx="10538084" cy="484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1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341610" y="2564904"/>
            <a:ext cx="550878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algn="ctr" eaLnBrk="1" hangingPunct="1"/>
            <a:r>
              <a:rPr lang="th-TH" sz="4500" b="1" dirty="0">
                <a:solidFill>
                  <a:srgbClr val="862633"/>
                </a:solidFill>
                <a:latin typeface="TH SarabunPSK" pitchFamily="34" charset="-34"/>
                <a:ea typeface="Nithan"/>
                <a:cs typeface="TH SarabunPSK" pitchFamily="34" charset="-34"/>
              </a:rPr>
              <a:t>จึงเรียนมาเพื่อโปรดพิจารณา</a:t>
            </a:r>
            <a:endParaRPr lang="en-US" sz="4500" b="1" dirty="0">
              <a:solidFill>
                <a:srgbClr val="862633"/>
              </a:solidFill>
              <a:latin typeface="TH SarabunPSK" pitchFamily="34" charset="-34"/>
              <a:ea typeface="Nithan"/>
              <a:cs typeface="TH SarabunPSK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5051558-67CD-49E6-9292-088BFBE91DC3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A966A710-9E09-4F04-806A-E99209ECB3FE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3000375" cy="927652"/>
            <a:chOff x="0" y="0"/>
            <a:chExt cx="3000364" cy="936104"/>
          </a:xfrm>
        </p:grpSpPr>
        <p:sp>
          <p:nvSpPr>
            <p:cNvPr id="9" name="Rectangle 41">
              <a:extLst>
                <a:ext uri="{FF2B5EF4-FFF2-40B4-BE49-F238E27FC236}">
                  <a16:creationId xmlns:a16="http://schemas.microsoft.com/office/drawing/2014/main" id="{CB9CA66F-D041-437B-80A6-4CF99A094297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10" name="Picture 3" descr="MEA_new-color.png">
              <a:extLst>
                <a:ext uri="{FF2B5EF4-FFF2-40B4-BE49-F238E27FC236}">
                  <a16:creationId xmlns:a16="http://schemas.microsoft.com/office/drawing/2014/main" id="{3F3CB92D-7590-4577-861A-E50B39004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69521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-4456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119893" y="1255623"/>
            <a:ext cx="2405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5BA4856-3C38-4D29-A609-CFC173960659}"/>
              </a:ext>
            </a:extLst>
          </p:cNvPr>
          <p:cNvSpPr txBox="1"/>
          <p:nvPr/>
        </p:nvSpPr>
        <p:spPr>
          <a:xfrm>
            <a:off x="358192" y="1738594"/>
            <a:ext cx="1171391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lvl="2" indent="4460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ตามที่การไฟฟ้านครหลวง ได้ดำเนินงานโครงการพัฒนาและติดตั้งโปรแกรมสำเร็จรูประบบบริหารทรัพยากรองค์กร (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และระบบคลังข้อมูล (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Warehouse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BW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โดยเริ่มใช้งานโปรแกรมสำเร็จรูป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 SAP S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HANA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ตั้งแต่ วันที่ ๗ เมษายน ๒๕๖๔ เพื่อรองรับและสนับสนุนภารกิจการทำงานขององค์กร แต่เนื่องจากปัจจุบันกระบวนงานทางธุรกิจ และการดำเนินงานของหน่วยงานเปลี่ยนแปลงไป รวมถึงการเปลี่ยนแปลงทางเทคโนโลยีใหม่ที่เกิดขึ้นอย่างรวดเร็ว การไฟฟ้านครหลวงจึงเห็นควรปรับปรุงประสิทธิภาพระบบบริหารองค์กร (</a:t>
            </a:r>
            <a:r>
              <a:rPr lang="x-none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ให้ทันสมัย รองรับการปรับปรุงกระบวนงาน รวมถึงการเชื่อมโยงกับระบบงานอื่น ๆ ให้สามารถใช้งานได้อย่างสมบูรณ์ และมีประสิทธิภาพสูงสุด เช่น งานปรับโครงสร้างองค์กร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การจ้าง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ลูกจ้างการไฟฟ้านครหลวง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การปรับปรุงกระบวนงาน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รื้อถอนและการจำหน่ายพัสดุ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ให้สอดคล้องกับ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บ.การจัดซื้อจัดจ้างและการบริหารพัสดุภาครัฐ พ.ศ. ๒๕๖๐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งานบัญชีการเงิน เป็นต้น จึงมีความจำเป็นต้องมีการปรับปรุงประสิทธิภาพระบบบริหารองค์กร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594799" y="1030708"/>
            <a:ext cx="4933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มูลเหตุจูงใจให้ดำเนินโครงการ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8B11E6C1-7F88-43B4-BACE-D8F68E6A9C10}"/>
              </a:ext>
            </a:extLst>
          </p:cNvPr>
          <p:cNvSpPr txBox="1"/>
          <p:nvPr/>
        </p:nvSpPr>
        <p:spPr>
          <a:xfrm>
            <a:off x="4956313" y="94595"/>
            <a:ext cx="7115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669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-4456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119893" y="1255623"/>
            <a:ext cx="2405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5BA4856-3C38-4D29-A609-CFC173960659}"/>
              </a:ext>
            </a:extLst>
          </p:cNvPr>
          <p:cNvSpPr txBox="1"/>
          <p:nvPr/>
        </p:nvSpPr>
        <p:spPr>
          <a:xfrm>
            <a:off x="773723" y="1804714"/>
            <a:ext cx="111161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lvl="2" indent="-514350">
              <a:buFont typeface="+mj-cs"/>
              <a:buAutoNum type="thaiNumPeriod"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เพื่อสนับสนุน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การปรับเปลี่ยนนโยบายขององค์กร และนโยบายภาครัฐ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971550" lvl="2" indent="-514350">
              <a:buAutoNum type="thaiNumPeriod"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เพื่อรองรับกระบวนงานที่เปลี่ยนไป</a:t>
            </a:r>
          </a:p>
          <a:p>
            <a:pPr marL="971550" lvl="2" indent="-514350">
              <a:buAutoNum type="thaiNumPeriod"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เพิ่มความสะดวกในการใชงาน ลดเวลาในการประมวลผลและเพิ่มประสิทธิภาพของระบบงาน</a:t>
            </a:r>
          </a:p>
          <a:p>
            <a:pPr marL="971550" lvl="2" indent="-514350">
              <a:buAutoNum type="thaiNumPeriod"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ปรับปรุงการเชื่อมโยงกับระบบอื่น ๆ ที่ เกี่ยวข้อง ให้สามารถใช้งานได้อย่างสมบูรณ์</a:t>
            </a:r>
          </a:p>
          <a:p>
            <a:pPr marL="0" indent="0">
              <a:buNone/>
            </a:pPr>
            <a:endParaRPr lang="th-TH" sz="32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594799" y="1030708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8B11E6C1-7F88-43B4-BACE-D8F68E6A9C10}"/>
              </a:ext>
            </a:extLst>
          </p:cNvPr>
          <p:cNvSpPr txBox="1"/>
          <p:nvPr/>
        </p:nvSpPr>
        <p:spPr>
          <a:xfrm>
            <a:off x="4956313" y="94595"/>
            <a:ext cx="7115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143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626594" y="426937"/>
            <a:ext cx="426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(๑/๓</a:t>
            </a:r>
            <a:r>
              <a:rPr lang="en-US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5BA4856-3C38-4D29-A609-CFC173960659}"/>
              </a:ext>
            </a:extLst>
          </p:cNvPr>
          <p:cNvSpPr txBox="1"/>
          <p:nvPr/>
        </p:nvSpPr>
        <p:spPr>
          <a:xfrm>
            <a:off x="211014" y="1716888"/>
            <a:ext cx="1176997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	พัฒนาและปรับปรุง ระบบบริหารองค์กร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ERP)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โดยมีรายละเอียดดังนี้</a:t>
            </a:r>
          </a:p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cs"/>
              <a:buAutoNum type="thaiNumPeriod"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งานบริหารทรัพยากรบุคคล เพื่อร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องรับ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การปรับโครงสร้างองค์กร และพนักงานประเภทลูกจ้างการไฟฟ้านครหลวง </a:t>
            </a:r>
          </a:p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cs"/>
              <a:buAutoNum type="thaiNumPeriod" startAt="2"/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ปรับปรุงกระบวนงานรื้อถอน และการจำหน่ายพัสดุ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ให้สอดคล้องกับ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บ.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การจัดซื้อจัดจ้างและการบริหารพัสดุภาครัฐพ.ศ.๒๕๖๐</a:t>
            </a:r>
          </a:p>
          <a:p>
            <a:pPr marL="1428750" lvl="2" indent="-514350">
              <a:buFont typeface="+mj-cs"/>
              <a:buAutoNum type="thaiNumPeriod" startAt="3"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งานบัญชี การเงิน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</a:p>
          <a:p>
            <a:pPr lvl="2"/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ปรับปรุงการรับชำระลูกหนี้พนักงาน การรับเงินประกันสัญญา และการคืนเงินธุรกิจเสริม</a:t>
            </a:r>
          </a:p>
          <a:p>
            <a:pPr lvl="2"/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ด้วยวิธีการโอนเงินผ่านธนาคาร</a:t>
            </a:r>
          </a:p>
          <a:p>
            <a:pPr lvl="2"/>
            <a:r>
              <a:rPr lang="th-TH" sz="3200" dirty="0">
                <a:ea typeface="Times New Roman" panose="02020603050405020304" pitchFamily="18" charset="0"/>
                <a:cs typeface="TH SarabunPSK" panose="020B0500040200020003" pitchFamily="34" charset="-34"/>
              </a:rPr>
              <a:t>          </a:t>
            </a:r>
            <a:r>
              <a:rPr lang="en-US" sz="3200" dirty="0">
                <a:ea typeface="Times New Roman" panose="02020603050405020304" pitchFamily="18" charset="0"/>
                <a:cs typeface="TH SarabunPSK" panose="020B0500040200020003" pitchFamily="34" charset="-34"/>
              </a:rPr>
              <a:t>- </a:t>
            </a:r>
            <a:r>
              <a:rPr lang="th-TH" sz="3200" dirty="0">
                <a:ea typeface="Times New Roman" panose="02020603050405020304" pitchFamily="18" charset="0"/>
                <a:cs typeface="TH SarabunPSK" panose="020B0500040200020003" pitchFamily="34" charset="-34"/>
              </a:rPr>
              <a:t>จัดทำงบการเงิน </a:t>
            </a:r>
            <a:r>
              <a:rPr lang="en-US" sz="3200" dirty="0">
                <a:ea typeface="Times New Roman" panose="02020603050405020304" pitchFamily="18" charset="0"/>
                <a:cs typeface="TH SarabunPSK" panose="020B0500040200020003" pitchFamily="34" charset="-34"/>
              </a:rPr>
              <a:t>Account Unbundling Management</a:t>
            </a: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cs"/>
              <a:buAutoNum type="thaiNumPeriod" startAt="2"/>
              <a:defRPr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626595" y="1028959"/>
            <a:ext cx="395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ขอบเขตการดำเนินงาน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D70DE28-406B-4C65-8F05-804B9ED6FF43}"/>
              </a:ext>
            </a:extLst>
          </p:cNvPr>
          <p:cNvSpPr txBox="1"/>
          <p:nvPr/>
        </p:nvSpPr>
        <p:spPr>
          <a:xfrm>
            <a:off x="5050938" y="31430"/>
            <a:ext cx="7141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470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626595" y="426937"/>
            <a:ext cx="3797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626595" y="1028959"/>
            <a:ext cx="4647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ขอบเขตการดำเนินงาน (๒</a:t>
            </a: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/๓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D70DE28-406B-4C65-8F05-804B9ED6FF43}"/>
              </a:ext>
            </a:extLst>
          </p:cNvPr>
          <p:cNvSpPr txBox="1"/>
          <p:nvPr/>
        </p:nvSpPr>
        <p:spPr>
          <a:xfrm>
            <a:off x="5050938" y="31430"/>
            <a:ext cx="7141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60F33D9-B800-4BCA-8ABC-32A32809F9DE}"/>
              </a:ext>
            </a:extLst>
          </p:cNvPr>
          <p:cNvSpPr txBox="1"/>
          <p:nvPr/>
        </p:nvSpPr>
        <p:spPr>
          <a:xfrm>
            <a:off x="211014" y="1736845"/>
            <a:ext cx="117699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cs"/>
              <a:buAutoNum type="thaiNumPeriod" startAt="4"/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งานจัดซื้อจัดหา และบริหารจัดการพัสดุ เช่น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ปรับปรุงโปรแกรมที่มีการยกเลิกการจ่าย เครื่องวัด/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CT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VT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ให้คิดต้นทุนได้ถูกต้อง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จัดทำรายงานสำหรับการติดตามการจ่ายเงินของใบสั่งซื้อและสัญญาคงค้าง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	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งานบำรุงรักษาและบริหารโครงการ เช่น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ปรับปรุงสถานะของข้อมูลหลักอุปกรณ์ในหมวดของยานพาหนะได้โดยอัตโนมัติ</a:t>
            </a:r>
          </a:p>
          <a:p>
            <a:pPr marL="1971675" lvl="2" indent="-116205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ปรับปรุงโปรแกรมรายงานทะเบียน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WBS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ให้สามารถแสดงวันที่สถานะการ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Release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งานจากระบบ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SAP ECC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ปรับปรุงโปรแกรมตรวจสอบ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WBS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พร้อมทั้งจัดทำรายงาน</a:t>
            </a:r>
          </a:p>
        </p:txBody>
      </p:sp>
    </p:spTree>
    <p:extLst>
      <p:ext uri="{BB962C8B-B14F-4D97-AF65-F5344CB8AC3E}">
        <p14:creationId xmlns:p14="http://schemas.microsoft.com/office/powerpoint/2010/main" val="53210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626595" y="426937"/>
            <a:ext cx="4197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626595" y="1028959"/>
            <a:ext cx="442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ขอบเขตการดำเนินงาน (</a:t>
            </a:r>
            <a:r>
              <a:rPr kumimoji="0" lang="th-TH" sz="4000" b="1" i="0" u="none" strike="noStrike" kern="1200" cap="none" spc="0" normalizeH="0" baseline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๓</a:t>
            </a: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/๓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D70DE28-406B-4C65-8F05-804B9ED6FF43}"/>
              </a:ext>
            </a:extLst>
          </p:cNvPr>
          <p:cNvSpPr txBox="1"/>
          <p:nvPr/>
        </p:nvSpPr>
        <p:spPr>
          <a:xfrm>
            <a:off x="5050938" y="31430"/>
            <a:ext cx="7141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60F33D9-B800-4BCA-8ABC-32A32809F9DE}"/>
              </a:ext>
            </a:extLst>
          </p:cNvPr>
          <p:cNvSpPr txBox="1"/>
          <p:nvPr/>
        </p:nvSpPr>
        <p:spPr>
          <a:xfrm>
            <a:off x="211014" y="1750376"/>
            <a:ext cx="1176997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	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งานธุรกิจเสริม เช่น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งานปรับปรุง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ข้อมูลหลักลูกหนี้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งานเชื่อมโยง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ในส่วนการตัดหนี้ที่มาจากการชำระผ่านระบบรับชำระให้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สามารถตัดหนี้กรณีลูกหนี้เช็คคืน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ปรับปรุงงาน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ประมาณการระบบบริการลูกค้า</a:t>
            </a:r>
          </a:p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cs"/>
              <a:buAutoNum type="thaiNumPeriod" startAt="7"/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การเชื่อมโยงกับระบบภายนอก เช่น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ออกรายงาน</a:t>
            </a:r>
            <a:r>
              <a:rPr lang="th-TH" sz="3200" dirty="0">
                <a:latin typeface="Times New Roman" panose="02020603050405020304" pitchFamily="18" charset="0"/>
                <a:cs typeface="TH SarabunPSK" panose="020B0500040200020003" pitchFamily="34" charset="-34"/>
              </a:rPr>
              <a:t>บนระบบบริการข้อมูลพนักงาน (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iEmp</a:t>
            </a:r>
            <a:r>
              <a:rPr lang="th-TH" sz="3200" dirty="0">
                <a:latin typeface="Times New Roman" panose="02020603050405020304" pitchFamily="18" charset="0"/>
                <a:cs typeface="TH SarabunPSK" panose="020B0500040200020003" pitchFamily="34" charset="-34"/>
              </a:rPr>
              <a:t>)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latin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r>
              <a:rPr lang="th-TH" sz="3200" dirty="0">
                <a:latin typeface="Times New Roman" panose="02020603050405020304" pitchFamily="18" charset="0"/>
                <a:cs typeface="TH SarabunPSK" panose="020B0500040200020003" pitchFamily="34" charset="-34"/>
              </a:rPr>
              <a:t>เชื่อมโยง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การรับ-ส่งข้อมูลการรับชำระ ออกใบเสร็จ/ใบกำกับ และ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ยกเลิกใบเสร็จ/ใบกำกับ สำหรับงานค่าขายแบบ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ปรับปรุงโปรแกรมสร้างข้อมูลเพื่อส่งให้ระบบ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Sealer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พิมพ์ใบเสร็จ และใบเสร็จ/ใบกำกับ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908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" y="1925169"/>
            <a:ext cx="3586078" cy="3580050"/>
          </a:xfrm>
          <a:prstGeom prst="rect">
            <a:avLst/>
          </a:prstGeom>
        </p:spPr>
      </p:pic>
      <p:sp>
        <p:nvSpPr>
          <p:cNvPr id="24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4">
            <a:extLst>
              <a:ext uri="{FF2B5EF4-FFF2-40B4-BE49-F238E27FC236}">
                <a16:creationId xmlns:a16="http://schemas.microsoft.com/office/drawing/2014/main" id="{BADA32FE-6428-4C3F-A6B1-1FEBAB0F87F4}"/>
              </a:ext>
            </a:extLst>
          </p:cNvPr>
          <p:cNvSpPr txBox="1"/>
          <p:nvPr/>
        </p:nvSpPr>
        <p:spPr>
          <a:xfrm>
            <a:off x="5399032" y="5266557"/>
            <a:ext cx="139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Interfaces</a:t>
            </a:r>
            <a:endParaRPr lang="th-TH" sz="28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27" y="5222650"/>
            <a:ext cx="425441" cy="425441"/>
          </a:xfrm>
          <a:prstGeom prst="rect">
            <a:avLst/>
          </a:prstGeom>
        </p:spPr>
      </p:pic>
      <p:grpSp>
        <p:nvGrpSpPr>
          <p:cNvPr id="25" name="Group 5">
            <a:extLst>
              <a:ext uri="{FF2B5EF4-FFF2-40B4-BE49-F238E27FC236}">
                <a16:creationId xmlns:a16="http://schemas.microsoft.com/office/drawing/2014/main" id="{7D080DF9-0AC7-4794-B5CD-C62A8BFDB4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81E98F35-3E04-476F-8047-95091D3EB677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30" name="Picture 3" descr="MEA_new-color.png">
              <a:extLst>
                <a:ext uri="{FF2B5EF4-FFF2-40B4-BE49-F238E27FC236}">
                  <a16:creationId xmlns:a16="http://schemas.microsoft.com/office/drawing/2014/main" id="{96C1E327-6AED-4583-A133-FD6EFCC1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A2F2BD3-F6EB-4255-AFDF-D1F310EA9C93}"/>
              </a:ext>
            </a:extLst>
          </p:cNvPr>
          <p:cNvSpPr txBox="1"/>
          <p:nvPr/>
        </p:nvSpPr>
        <p:spPr>
          <a:xfrm>
            <a:off x="1332708" y="1077395"/>
            <a:ext cx="26991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2800" b="1" u="sng" dirty="0">
                <a:solidFill>
                  <a:srgbClr val="707070"/>
                </a:solidFill>
                <a:latin typeface="TH SarabunPSK" pitchFamily="34" charset="-34"/>
                <a:cs typeface="TH SarabunPSK" pitchFamily="34" charset="-34"/>
              </a:rPr>
              <a:t>ระบบงานปัจจุบัน</a:t>
            </a:r>
          </a:p>
          <a:p>
            <a:endParaRPr lang="th-TH" dirty="0"/>
          </a:p>
        </p:txBody>
      </p:sp>
      <p:grpSp>
        <p:nvGrpSpPr>
          <p:cNvPr id="36" name="Group 35"/>
          <p:cNvGrpSpPr/>
          <p:nvPr/>
        </p:nvGrpSpPr>
        <p:grpSpPr>
          <a:xfrm>
            <a:off x="6684418" y="1763509"/>
            <a:ext cx="3830134" cy="3823695"/>
            <a:chOff x="6563371" y="1532017"/>
            <a:chExt cx="4537539" cy="452991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71" y="1532017"/>
              <a:ext cx="4537539" cy="45299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031" y="4356953"/>
              <a:ext cx="3200400" cy="1704975"/>
            </a:xfrm>
            <a:prstGeom prst="rect">
              <a:avLst/>
            </a:prstGeom>
          </p:spPr>
        </p:pic>
      </p:grpSp>
      <p:sp>
        <p:nvSpPr>
          <p:cNvPr id="39" name="Striped Right Arrow 38"/>
          <p:cNvSpPr/>
          <p:nvPr/>
        </p:nvSpPr>
        <p:spPr>
          <a:xfrm>
            <a:off x="5103976" y="2832534"/>
            <a:ext cx="1012803" cy="1817643"/>
          </a:xfrm>
          <a:prstGeom prst="stripedRightArrow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กล่องข้อความ 5">
            <a:extLst>
              <a:ext uri="{FF2B5EF4-FFF2-40B4-BE49-F238E27FC236}">
                <a16:creationId xmlns:a16="http://schemas.microsoft.com/office/drawing/2014/main" id="{0A2F2BD3-F6EB-4255-AFDF-D1F310EA9C93}"/>
              </a:ext>
            </a:extLst>
          </p:cNvPr>
          <p:cNvSpPr txBox="1"/>
          <p:nvPr/>
        </p:nvSpPr>
        <p:spPr>
          <a:xfrm>
            <a:off x="7245457" y="1043035"/>
            <a:ext cx="26991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2800" b="1" u="sng" dirty="0">
                <a:solidFill>
                  <a:srgbClr val="707070"/>
                </a:solidFill>
                <a:latin typeface="TH SarabunPSK" pitchFamily="34" charset="-34"/>
                <a:cs typeface="TH SarabunPSK" pitchFamily="34" charset="-34"/>
              </a:rPr>
              <a:t>ระบบที่ปรับปรุง</a:t>
            </a:r>
          </a:p>
          <a:p>
            <a:endParaRPr lang="th-TH" dirty="0"/>
          </a:p>
        </p:txBody>
      </p:sp>
      <p:sp>
        <p:nvSpPr>
          <p:cNvPr id="42" name="Rectangle 41"/>
          <p:cNvSpPr/>
          <p:nvPr/>
        </p:nvSpPr>
        <p:spPr>
          <a:xfrm>
            <a:off x="0" y="5670541"/>
            <a:ext cx="12191999" cy="11430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99" y="5883970"/>
            <a:ext cx="911147" cy="73718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910807" y="5840910"/>
            <a:ext cx="2137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Cash desk</a:t>
            </a:r>
            <a:endParaRPr lang="th-TH" sz="4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73112" y="5883970"/>
            <a:ext cx="2857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ระบบโรงพยาบาล</a:t>
            </a:r>
            <a:endParaRPr lang="th-TH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222060" y="5863865"/>
            <a:ext cx="875169" cy="903295"/>
            <a:chOff x="2308087" y="5881089"/>
            <a:chExt cx="875169" cy="90329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0" t="-533" r="55309" b="32395"/>
            <a:stretch/>
          </p:blipFill>
          <p:spPr>
            <a:xfrm>
              <a:off x="2309869" y="5881089"/>
              <a:ext cx="739290" cy="54922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87" y="6309409"/>
              <a:ext cx="384157" cy="329277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2634215" y="6322719"/>
              <a:ext cx="5490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GIS</a:t>
              </a:r>
              <a:endParaRPr lang="th-TH" sz="24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9001713" y="5848524"/>
            <a:ext cx="905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OPL</a:t>
            </a:r>
            <a:endParaRPr lang="th-TH" sz="44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62" y="5732608"/>
            <a:ext cx="1020104" cy="9843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1" y="5972801"/>
            <a:ext cx="1291751" cy="4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5493332" y="2888150"/>
            <a:ext cx="1012803" cy="1817643"/>
          </a:xfrm>
          <a:prstGeom prst="stripedRightArrow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DC373483-A9FF-4C3F-8D6F-7A82CD98A5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17" name="Rectangle 41">
              <a:extLst>
                <a:ext uri="{FF2B5EF4-FFF2-40B4-BE49-F238E27FC236}">
                  <a16:creationId xmlns:a16="http://schemas.microsoft.com/office/drawing/2014/main" id="{6AA1455D-CBC4-477E-909E-F48043FACDBE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19" name="Picture 3" descr="MEA_new-color.png">
              <a:extLst>
                <a:ext uri="{FF2B5EF4-FFF2-40B4-BE49-F238E27FC236}">
                  <a16:creationId xmlns:a16="http://schemas.microsoft.com/office/drawing/2014/main" id="{54B5B80A-1083-4BA3-987A-805DC7D7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AD88427-28A7-48C1-98AF-051EA7A819FC}"/>
              </a:ext>
            </a:extLst>
          </p:cNvPr>
          <p:cNvSpPr txBox="1"/>
          <p:nvPr/>
        </p:nvSpPr>
        <p:spPr>
          <a:xfrm>
            <a:off x="3552195" y="1050529"/>
            <a:ext cx="388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28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ระบบงานที่จะจ้างพัฒนาและปรับปรุง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63371" y="1532017"/>
            <a:ext cx="4537539" cy="4529911"/>
            <a:chOff x="6563371" y="1532017"/>
            <a:chExt cx="4537539" cy="452991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71" y="1532017"/>
              <a:ext cx="4537539" cy="452991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031" y="4356953"/>
              <a:ext cx="3200400" cy="1704975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88194"/>
              </p:ext>
            </p:extLst>
          </p:nvPr>
        </p:nvGraphicFramePr>
        <p:xfrm>
          <a:off x="104931" y="1751551"/>
          <a:ext cx="5331165" cy="46371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733588047"/>
                    </a:ext>
                  </a:extLst>
                </a:gridCol>
                <a:gridCol w="4865710">
                  <a:extLst>
                    <a:ext uri="{9D8B030D-6E8A-4147-A177-3AD203B41FA5}">
                      <a16:colId xmlns:a16="http://schemas.microsoft.com/office/drawing/2014/main" val="4124987555"/>
                    </a:ext>
                  </a:extLst>
                </a:gridCol>
              </a:tblGrid>
              <a:tr h="307154"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buFontTx/>
                        <a:buNone/>
                      </a:pPr>
                      <a:r>
                        <a:rPr lang="th-TH" sz="2800" b="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2800" b="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การปรับโครงสร้างองค์กร  ๑</a:t>
                      </a:r>
                      <a:r>
                        <a:rPr lang="en-US" sz="2800" b="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631715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การจ้างลูกจ้างการไฟฟ้านครหลวง ๒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15472594"/>
                  </a:ext>
                </a:extLst>
              </a:tr>
              <a:tr h="1022641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๓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การปรับปรุงกระบวนงานรื้อถอนและการจำหน่ายพัสดุ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50745760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๔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งานบัญชี การเงิน ๑๓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01954061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๕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งานจัดซื้อจัดหาและบริหารจัดการพัสดุ ๒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68921483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๖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งานบำรุงรักษาและบริหารโครงการ ๓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13862423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๗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งานธุรกิจเสริม ๙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86149634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๘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การเชื่อมโยงกับระบบภายนอก ๓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4876315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endParaRPr lang="en-US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สรุปรวมทั้งสิ้น ๓๕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18531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54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5BA4856-3C38-4D29-A609-CFC173960659}"/>
              </a:ext>
            </a:extLst>
          </p:cNvPr>
          <p:cNvSpPr txBox="1"/>
          <p:nvPr/>
        </p:nvSpPr>
        <p:spPr>
          <a:xfrm>
            <a:off x="1342431" y="5153854"/>
            <a:ext cx="8954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ระยะเวลาดำเนินการ ๒๔๐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 นับถัดจากวันลงนามในสัญญา รับประกัน ๑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32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696220" y="4035369"/>
            <a:ext cx="655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ระยะเวลาโครงการ</a:t>
            </a: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D70DE28-406B-4C65-8F05-804B9ED6FF43}"/>
              </a:ext>
            </a:extLst>
          </p:cNvPr>
          <p:cNvSpPr txBox="1"/>
          <p:nvPr/>
        </p:nvSpPr>
        <p:spPr>
          <a:xfrm>
            <a:off x="4969564" y="31430"/>
            <a:ext cx="7222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EA8FE-104C-4D37-BD6B-F8B3AF19211F}"/>
              </a:ext>
            </a:extLst>
          </p:cNvPr>
          <p:cNvSpPr txBox="1"/>
          <p:nvPr/>
        </p:nvSpPr>
        <p:spPr>
          <a:xfrm>
            <a:off x="696220" y="819685"/>
            <a:ext cx="32991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4000" b="1" dirty="0">
              <a:solidFill>
                <a:srgbClr val="8626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en-US" sz="4000" b="1" dirty="0">
              <a:solidFill>
                <a:srgbClr val="8626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E909EA6-35B4-4AA0-A37B-EA9FA0839E0A}"/>
              </a:ext>
            </a:extLst>
          </p:cNvPr>
          <p:cNvSpPr txBox="1"/>
          <p:nvPr/>
        </p:nvSpPr>
        <p:spPr>
          <a:xfrm>
            <a:off x="1281300" y="2055110"/>
            <a:ext cx="7376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3200" spc="-3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๓๕</a:t>
            </a:r>
            <a:r>
              <a:rPr lang="en-US" sz="3200" spc="-3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th-TH" sz="3200" spc="-3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๙๘๐</a:t>
            </a:r>
            <a:r>
              <a:rPr lang="en-US" sz="3200" spc="-3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th-TH" sz="3200" spc="-3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๘๗๓.๕๐</a:t>
            </a:r>
            <a:r>
              <a:rPr lang="th-TH" sz="3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บาท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6275" algn="l"/>
              </a:tabLs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ภาษีมูลค่าเพิ่ม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spc="-3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๒</a:t>
            </a:r>
            <a:r>
              <a:rPr lang="en-US" sz="3200" spc="-3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th-TH" sz="3200" spc="-3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๕๑๘</a:t>
            </a:r>
            <a:r>
              <a:rPr lang="en-US" sz="3200" spc="-3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th-TH" sz="3200" spc="-3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๖๖๑.๑๕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รวมเป็นเงินทั้งสิ้น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๓๘</a:t>
            </a:r>
            <a:r>
              <a:rPr lang="en-US" sz="3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th-TH" sz="3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๔๙๙</a:t>
            </a:r>
            <a:r>
              <a:rPr lang="en-US" sz="3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th-TH" sz="3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๕๓๔.๖๕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169171042"/>
      </p:ext>
    </p:extLst>
  </p:cSld>
  <p:clrMapOvr>
    <a:masterClrMapping/>
  </p:clrMapOvr>
</p:sld>
</file>

<file path=ppt/theme/theme1.xml><?xml version="1.0" encoding="utf-8"?>
<a:theme xmlns:a="http://schemas.openxmlformats.org/drawingml/2006/main" name="meat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DB Ozone X Bold"/>
        <a:ea typeface=""/>
        <a:cs typeface="Angsana New"/>
      </a:majorFont>
      <a:minorFont>
        <a:latin typeface="CordiaUPC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A Brand">
      <a:majorFont>
        <a:latin typeface="DB Ozone X Bold"/>
        <a:ea typeface=""/>
        <a:cs typeface="DB Ozone X Bold"/>
      </a:majorFont>
      <a:minorFont>
        <a:latin typeface="DB Ozone X Light"/>
        <a:ea typeface=""/>
        <a:cs typeface="DB Ozone X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0"/>
          </a:schemeClr>
        </a:solidFill>
        <a:ln w="444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F8DC6195-0A16-4E8F-93C2-27F9CBBA6691}" vid="{F0AA6016-02FA-4717-80C7-24D549FFDD1F}"/>
    </a:ext>
  </a:extLst>
</a:theme>
</file>

<file path=ppt/theme/theme3.xml><?xml version="1.0" encoding="utf-8"?>
<a:theme xmlns:a="http://schemas.openxmlformats.org/drawingml/2006/main" name="MEA_BRAND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A Brand">
      <a:majorFont>
        <a:latin typeface="DB Ozone X Bold"/>
        <a:ea typeface=""/>
        <a:cs typeface="DB Ozone X Bold"/>
      </a:majorFont>
      <a:minorFont>
        <a:latin typeface="DB Ozone X Light"/>
        <a:ea typeface=""/>
        <a:cs typeface="DB Ozone X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0"/>
          </a:schemeClr>
        </a:solidFill>
        <a:ln w="444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34296</TotalTime>
  <Words>1556</Words>
  <Application>Microsoft Office PowerPoint</Application>
  <PresentationFormat>Widescreen</PresentationFormat>
  <Paragraphs>146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TH SarabunPSK</vt:lpstr>
      <vt:lpstr>TH SarabunIT๙</vt:lpstr>
      <vt:lpstr>TH Sarabun New</vt:lpstr>
      <vt:lpstr>DB Ozone X Light</vt:lpstr>
      <vt:lpstr>Calibri</vt:lpstr>
      <vt:lpstr>DB Ozone X Bold</vt:lpstr>
      <vt:lpstr>CordiaUPC</vt:lpstr>
      <vt:lpstr>Times New Roman</vt:lpstr>
      <vt:lpstr>Arial</vt:lpstr>
      <vt:lpstr>meateam</vt:lpstr>
      <vt:lpstr>Mea theme</vt:lpstr>
      <vt:lpstr>MEA_BRAND_01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ประโยชน์ที่คาดว่าจะได้รับ</vt:lpstr>
      <vt:lpstr>ผลกระทบ หากไม่สามารถดำเนินการได้ (๑/๒) </vt:lpstr>
      <vt:lpstr>ผลกระทบ หากไม่สามารถดำเนินการได้ (๒/๒) </vt:lpstr>
      <vt:lpstr>ความคุ้มค่าโครงการ  :   ผลตอบแทนที่ไม่เป็นตัวเงิน </vt:lpstr>
      <vt:lpstr>ความคุ้มค่าโครงการ : สรุปผลการวิเคราะห์ความเป็นไปได้ของโครงการ</vt:lpstr>
      <vt:lpstr>PowerPoint Presentation</vt:lpstr>
      <vt:lpstr>แผนการดำเนินงานตลอดโครงการ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จเร ฮั่นตระกูล</dc:creator>
  <cp:lastModifiedBy>ธณัฐวรรณ นิยมสิทธิ์</cp:lastModifiedBy>
  <cp:revision>1099</cp:revision>
  <cp:lastPrinted>2020-04-21T08:20:48Z</cp:lastPrinted>
  <dcterms:created xsi:type="dcterms:W3CDTF">2018-10-04T03:33:44Z</dcterms:created>
  <dcterms:modified xsi:type="dcterms:W3CDTF">2022-06-13T06:54:39Z</dcterms:modified>
</cp:coreProperties>
</file>