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31"/>
  </p:notesMasterIdLst>
  <p:sldIdLst>
    <p:sldId id="415" r:id="rId6"/>
    <p:sldId id="278" r:id="rId7"/>
    <p:sldId id="378" r:id="rId8"/>
    <p:sldId id="2876" r:id="rId9"/>
    <p:sldId id="258" r:id="rId10"/>
    <p:sldId id="2884" r:id="rId11"/>
    <p:sldId id="262" r:id="rId12"/>
    <p:sldId id="413" r:id="rId13"/>
    <p:sldId id="412" r:id="rId14"/>
    <p:sldId id="414" r:id="rId15"/>
    <p:sldId id="271" r:id="rId16"/>
    <p:sldId id="2880" r:id="rId17"/>
    <p:sldId id="2881" r:id="rId18"/>
    <p:sldId id="2882" r:id="rId19"/>
    <p:sldId id="2886" r:id="rId20"/>
    <p:sldId id="381" r:id="rId21"/>
    <p:sldId id="2877" r:id="rId22"/>
    <p:sldId id="264" r:id="rId23"/>
    <p:sldId id="2888" r:id="rId24"/>
    <p:sldId id="2887" r:id="rId25"/>
    <p:sldId id="2891" r:id="rId26"/>
    <p:sldId id="2890" r:id="rId27"/>
    <p:sldId id="2893" r:id="rId28"/>
    <p:sldId id="2894" r:id="rId29"/>
    <p:sldId id="2895" r:id="rId30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  <a:srgbClr val="EFF5FB"/>
    <a:srgbClr val="4472C4"/>
    <a:srgbClr val="CCFFCC"/>
    <a:srgbClr val="F3F3F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88582" autoAdjust="0"/>
  </p:normalViewPr>
  <p:slideViewPr>
    <p:cSldViewPr snapToGrid="0">
      <p:cViewPr varScale="1">
        <p:scale>
          <a:sx n="44" d="100"/>
          <a:sy n="44" d="100"/>
        </p:scale>
        <p:origin x="11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800" b="0" i="0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แสดงปริมาณ </a:t>
            </a:r>
            <a:r>
              <a:rPr lang="en-US" sz="1800" b="0" i="0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Traffic </a:t>
            </a:r>
            <a:r>
              <a:rPr lang="th-TH" sz="1800" b="0" i="0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ที่ถูก </a:t>
            </a:r>
            <a:r>
              <a:rPr lang="en-US" sz="1800" b="0" i="0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Block </a:t>
            </a:r>
            <a:r>
              <a:rPr lang="th-TH" sz="1800" b="0" i="0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1862" b="0" i="0" u="none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ระบบป้องกันการโจมตีแบบ </a:t>
            </a:r>
            <a:r>
              <a:rPr lang="en-US" sz="1862" b="0" i="0" u="none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 of  Service </a:t>
            </a:r>
            <a:r>
              <a:rPr lang="th-TH" sz="1862" b="0" i="0" u="none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62" b="0" i="0" u="none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DDoS</a:t>
            </a:r>
            <a:r>
              <a:rPr lang="th-TH" sz="1862" b="0" i="0" u="none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1800" b="0" i="0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๒๕๖๐ </a:t>
            </a:r>
            <a:r>
              <a:rPr lang="en-US" sz="1800" b="0" i="0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862" b="0" i="0" u="none" strike="noStrike" baseline="0" dirty="0">
                <a:effectLst/>
              </a:rPr>
              <a:t>๒๕๖๔</a:t>
            </a:r>
            <a:r>
              <a:rPr lang="en-US" sz="1800" b="0" i="0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6-4AE8-9D68-7B2A67A2C9DF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Traffic Block (MB)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9761386659667665E-2"/>
                  <c:y val="-5.859374639556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E6-4AE8-9D68-7B2A67A2C9DF}"/>
                </c:ext>
              </c:extLst>
            </c:dLbl>
            <c:dLbl>
              <c:idx val="1"/>
              <c:layout>
                <c:manualLayout>
                  <c:x val="2.7635573326834337E-2"/>
                  <c:y val="-5.390624668391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E6-4AE8-9D68-7B2A67A2C9DF}"/>
                </c:ext>
              </c:extLst>
            </c:dLbl>
            <c:dLbl>
              <c:idx val="2"/>
              <c:layout>
                <c:manualLayout>
                  <c:x val="1.9132319995500562E-2"/>
                  <c:y val="-4.921874697227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E6-4AE8-9D68-7B2A67A2C9DF}"/>
                </c:ext>
              </c:extLst>
            </c:dLbl>
            <c:dLbl>
              <c:idx val="3"/>
              <c:layout>
                <c:manualLayout>
                  <c:x val="1.9132319995500562E-2"/>
                  <c:y val="-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E6-4AE8-9D68-7B2A67A2C9DF}"/>
                </c:ext>
              </c:extLst>
            </c:dLbl>
            <c:dLbl>
              <c:idx val="4"/>
              <c:layout>
                <c:manualLayout>
                  <c:x val="8.5032533313336173E-3"/>
                  <c:y val="-5.15624968280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E6-4AE8-9D68-7B2A67A2C9D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</c:numCache>
            </c:numRef>
          </c:cat>
          <c:val>
            <c:numRef>
              <c:f>Sheet1!$B$2:$B$6</c:f>
              <c:numCache>
                <c:formatCode>#,##0.00</c:formatCode>
                <c:ptCount val="5"/>
                <c:pt idx="0">
                  <c:v>299430</c:v>
                </c:pt>
                <c:pt idx="1">
                  <c:v>480.712986523437</c:v>
                </c:pt>
                <c:pt idx="2">
                  <c:v>14630.8300526238</c:v>
                </c:pt>
                <c:pt idx="3">
                  <c:v>7578.1445507812396</c:v>
                </c:pt>
                <c:pt idx="4">
                  <c:v>19164.55109375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6-4AE8-9D68-7B2A67A2C9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1861664"/>
        <c:axId val="271870816"/>
      </c:barChart>
      <c:catAx>
        <c:axId val="27186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71870816"/>
        <c:crosses val="autoZero"/>
        <c:auto val="1"/>
        <c:lblAlgn val="ctr"/>
        <c:lblOffset val="100"/>
        <c:noMultiLvlLbl val="0"/>
      </c:catAx>
      <c:valAx>
        <c:axId val="27187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h-TH" dirty="0"/>
                  <a:t>ปริมาณ </a:t>
                </a:r>
                <a:r>
                  <a:rPr lang="en-US" dirty="0"/>
                  <a:t>Traffic</a:t>
                </a:r>
                <a:r>
                  <a:rPr lang="en-US" baseline="0" dirty="0"/>
                  <a:t> </a:t>
                </a:r>
                <a:r>
                  <a:rPr lang="th-TH" baseline="0" dirty="0"/>
                  <a:t>(</a:t>
                </a:r>
                <a:r>
                  <a:rPr lang="en-US" baseline="0" dirty="0"/>
                  <a:t>MB)</a:t>
                </a:r>
                <a:endParaRPr lang="th-TH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7186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BC4-4ACF-AB68-DE510667BD5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3BC4-4ACF-AB68-DE510667BD5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BC4-4ACF-AB68-DE510667BD5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BC4-4ACF-AB68-DE510667BD5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BC4-4ACF-AB68-DE510667BD5C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BC4-4ACF-AB68-DE510667BD5C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BC4-4ACF-AB68-DE510667BD5C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BC4-4ACF-AB68-DE510667BD5C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BC4-4ACF-AB68-DE510667BD5C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BC4-4ACF-AB68-DE510667BD5C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BC4-4ACF-AB68-DE510667BD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BC4-4ACF-AB68-DE510667BD5C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BC4-4ACF-AB68-DE510667BD5C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BC4-4ACF-AB68-DE510667BD5C}"/>
              </c:ext>
            </c:extLst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BC4-4ACF-AB68-DE510667BD5C}"/>
              </c:ext>
            </c:extLst>
          </c:dPt>
          <c:dLbls>
            <c:dLbl>
              <c:idx val="0"/>
              <c:layout>
                <c:manualLayout>
                  <c:x val="0.29476034206015705"/>
                  <c:y val="-0.44097507532182967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55027"/>
                        <a:gd name="adj2" fmla="val 7694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0-3BC4-4ACF-AB68-DE510667BD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BC4-4ACF-AB68-DE510667BD5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BC4-4ACF-AB68-DE510667BD5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BC4-4ACF-AB68-DE510667BD5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BC4-4ACF-AB68-DE510667BD5C}"/>
                </c:ext>
              </c:extLst>
            </c:dLbl>
            <c:dLbl>
              <c:idx val="5"/>
              <c:layout>
                <c:manualLayout>
                  <c:x val="-0.1415778020918865"/>
                  <c:y val="7.953323800478034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C4-4ACF-AB68-DE510667BD5C}"/>
                </c:ext>
              </c:extLst>
            </c:dLbl>
            <c:dLbl>
              <c:idx val="6"/>
              <c:layout>
                <c:manualLayout>
                  <c:x val="0.15318253996827064"/>
                  <c:y val="5.477951246233908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C4-4ACF-AB68-DE510667BD5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C4-4ACF-AB68-DE510667BD5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C4-4ACF-AB68-DE510667BD5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C4-4ACF-AB68-DE510667BD5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C4-4ACF-AB68-DE510667BD5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C4-4ACF-AB68-DE510667BD5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C4-4ACF-AB68-DE510667BD5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C4-4ACF-AB68-DE510667BD5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C4-4ACF-AB68-DE510667BD5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Sheet1!$A$1:$O$1</c:f>
              <c:strCache>
                <c:ptCount val="15"/>
                <c:pt idx="0">
                  <c:v>Rate-based Blocking</c:v>
                </c:pt>
                <c:pt idx="1">
                  <c:v>HTTP Rate Limiting</c:v>
                </c:pt>
                <c:pt idx="2">
                  <c:v>Botnet Preventioon</c:v>
                </c:pt>
                <c:pt idx="3">
                  <c:v>Blacklised Host</c:v>
                </c:pt>
                <c:pt idx="4">
                  <c:v>Malformed HTTP Filtering</c:v>
                </c:pt>
                <c:pt idx="5">
                  <c:v>UDP Flood Detection</c:v>
                </c:pt>
                <c:pt idx="6">
                  <c:v>Invalid Packet</c:v>
                </c:pt>
                <c:pt idx="7">
                  <c:v>TCP Connection Reset</c:v>
                </c:pt>
                <c:pt idx="8">
                  <c:v>TCP SYN Flood Detection</c:v>
                </c:pt>
                <c:pt idx="9">
                  <c:v>ICMP Flood Detection</c:v>
                </c:pt>
                <c:pt idx="10">
                  <c:v>ATLAS Threat Categories</c:v>
                </c:pt>
                <c:pt idx="11">
                  <c:v>HTTP Blocked Locations</c:v>
                </c:pt>
                <c:pt idx="12">
                  <c:v>Block Malformed DNS Traffic</c:v>
                </c:pt>
                <c:pt idx="13">
                  <c:v>TCP Connection Limiting</c:v>
                </c:pt>
                <c:pt idx="14">
                  <c:v>Fragment Detection</c:v>
                </c:pt>
              </c:strCache>
            </c:strRef>
          </c:cat>
          <c:val>
            <c:numRef>
              <c:f>Sheet1!$A$14:$O$14</c:f>
              <c:numCache>
                <c:formatCode>#,##0.00</c:formatCode>
                <c:ptCount val="15"/>
                <c:pt idx="0">
                  <c:v>18853.417142578124</c:v>
                </c:pt>
                <c:pt idx="1">
                  <c:v>2.7320703124999999</c:v>
                </c:pt>
                <c:pt idx="2">
                  <c:v>1.496298828125</c:v>
                </c:pt>
                <c:pt idx="3">
                  <c:v>4.3673242187500003</c:v>
                </c:pt>
                <c:pt idx="4">
                  <c:v>16.140595703125001</c:v>
                </c:pt>
                <c:pt idx="5">
                  <c:v>185.87664192199708</c:v>
                </c:pt>
                <c:pt idx="6">
                  <c:v>54.667373046874999</c:v>
                </c:pt>
                <c:pt idx="7">
                  <c:v>8.7305510711669925</c:v>
                </c:pt>
                <c:pt idx="8">
                  <c:v>30.182180061340333</c:v>
                </c:pt>
                <c:pt idx="9">
                  <c:v>16.990871429443359</c:v>
                </c:pt>
                <c:pt idx="10">
                  <c:v>12.769931640625</c:v>
                </c:pt>
                <c:pt idx="11">
                  <c:v>1.8123339843750002</c:v>
                </c:pt>
                <c:pt idx="12">
                  <c:v>0.28458984375000002</c:v>
                </c:pt>
                <c:pt idx="13">
                  <c:v>8.8572070312500024</c:v>
                </c:pt>
                <c:pt idx="14">
                  <c:v>1.0156249999999999E-2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4-4ACF-AB68-DE510667B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dirty="0"/>
              <a:t>แสดงปริมาณการโจมตีประเภท</a:t>
            </a:r>
            <a:r>
              <a:rPr lang="th-TH" baseline="0" dirty="0"/>
              <a:t> </a:t>
            </a:r>
            <a:r>
              <a:rPr lang="en-US" baseline="0" dirty="0"/>
              <a:t>Rate-base Blocking </a:t>
            </a:r>
            <a:r>
              <a:rPr lang="th-TH" baseline="0" dirty="0"/>
              <a:t>ประจำปี </a:t>
            </a:r>
            <a:r>
              <a:rPr lang="th-TH" sz="1862" b="0" i="0" u="none" strike="noStrike" baseline="0" dirty="0">
                <a:effectLst/>
              </a:rPr>
              <a:t>๒๕๖๔</a:t>
            </a:r>
            <a:endParaRPr lang="th-TH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Web Server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พฤษพาคม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Sheet1!$B$2:$B$13</c:f>
              <c:numCache>
                <c:formatCode>#,##0.00</c:formatCode>
                <c:ptCount val="12"/>
                <c:pt idx="0">
                  <c:v>408.74</c:v>
                </c:pt>
                <c:pt idx="1">
                  <c:v>685.11</c:v>
                </c:pt>
                <c:pt idx="2">
                  <c:v>445.65999999999997</c:v>
                </c:pt>
                <c:pt idx="3">
                  <c:v>319.68</c:v>
                </c:pt>
                <c:pt idx="4">
                  <c:v>1153.1300000000001</c:v>
                </c:pt>
                <c:pt idx="5">
                  <c:v>586.49</c:v>
                </c:pt>
                <c:pt idx="6">
                  <c:v>863.46</c:v>
                </c:pt>
                <c:pt idx="7">
                  <c:v>1781.76</c:v>
                </c:pt>
                <c:pt idx="8">
                  <c:v>1506.94</c:v>
                </c:pt>
                <c:pt idx="9">
                  <c:v>1228.8</c:v>
                </c:pt>
                <c:pt idx="10">
                  <c:v>445.93</c:v>
                </c:pt>
                <c:pt idx="11">
                  <c:v>236.29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8-4BA3-9DA3-431202AE18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Mail Server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พฤษพาคม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Sheet1!$C$2:$C$13</c:f>
              <c:numCache>
                <c:formatCode>#,##0.00</c:formatCode>
                <c:ptCount val="12"/>
                <c:pt idx="0">
                  <c:v>263.02999999999997</c:v>
                </c:pt>
                <c:pt idx="1">
                  <c:v>97.24</c:v>
                </c:pt>
                <c:pt idx="2">
                  <c:v>218.35</c:v>
                </c:pt>
                <c:pt idx="3">
                  <c:v>612.46</c:v>
                </c:pt>
                <c:pt idx="4">
                  <c:v>1699.84</c:v>
                </c:pt>
                <c:pt idx="5">
                  <c:v>2007.04</c:v>
                </c:pt>
                <c:pt idx="6">
                  <c:v>1935.36</c:v>
                </c:pt>
                <c:pt idx="7">
                  <c:v>2232.3200000000002</c:v>
                </c:pt>
                <c:pt idx="8">
                  <c:v>24.64</c:v>
                </c:pt>
                <c:pt idx="9">
                  <c:v>26.16</c:v>
                </c:pt>
                <c:pt idx="10">
                  <c:v>9.2799999999999994</c:v>
                </c:pt>
                <c:pt idx="11">
                  <c:v>26.88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8-4BA3-9DA3-431202AE18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DNS Server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พฤษพาคม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Sheet1!$D$2:$D$13</c:f>
              <c:numCache>
                <c:formatCode>#,##0.00</c:formatCode>
                <c:ptCount val="12"/>
                <c:pt idx="0">
                  <c:v>1.9756640624999999</c:v>
                </c:pt>
                <c:pt idx="1">
                  <c:v>6.96</c:v>
                </c:pt>
                <c:pt idx="2">
                  <c:v>2.07848046875</c:v>
                </c:pt>
                <c:pt idx="3">
                  <c:v>8.59</c:v>
                </c:pt>
                <c:pt idx="4">
                  <c:v>0.86099609374999997</c:v>
                </c:pt>
                <c:pt idx="5">
                  <c:v>1.6190136718749999</c:v>
                </c:pt>
                <c:pt idx="6">
                  <c:v>7.6099999999999994</c:v>
                </c:pt>
                <c:pt idx="7">
                  <c:v>0.76960937499999993</c:v>
                </c:pt>
                <c:pt idx="8">
                  <c:v>2.9</c:v>
                </c:pt>
                <c:pt idx="9">
                  <c:v>3.39</c:v>
                </c:pt>
                <c:pt idx="10">
                  <c:v>1.5251953125</c:v>
                </c:pt>
                <c:pt idx="11">
                  <c:v>0.54818359375000003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38-4BA3-9DA3-431202AE1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8106239"/>
        <c:axId val="1248113727"/>
      </c:barChart>
      <c:catAx>
        <c:axId val="1248106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48113727"/>
        <c:crosses val="autoZero"/>
        <c:auto val="1"/>
        <c:lblAlgn val="ctr"/>
        <c:lblOffset val="100"/>
        <c:noMultiLvlLbl val="0"/>
      </c:catAx>
      <c:valAx>
        <c:axId val="1248113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48106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AF7AD-0CC1-4B6F-898D-F4F37B51CA6C}" type="datetimeFigureOut">
              <a:rPr lang="th-TH" smtClean="0"/>
              <a:t>14/06/65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60FBA-A762-4B56-AC84-0369D10A97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094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z="1600" b="0" baseline="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9CBC0-A074-4489-80A6-ED4796DDAF2B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B Ozone X Light" panose="02000506090000020004" pitchFamily="2" charset="-34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B Ozone X Light" panose="02000506090000020004" pitchFamily="2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68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1303338"/>
            <a:ext cx="6248400" cy="3516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59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 </a:t>
            </a:r>
            <a:r>
              <a:rPr lang="th-TH" dirty="0"/>
              <a:t>ภาพรวมการเชื่อมต่อ และการวางอุปกรณ์ที่จัดหา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60FBA-A762-4B56-AC84-0369D10A9714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5647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ขยายความเรื่อง </a:t>
            </a:r>
            <a:r>
              <a:rPr lang="en-US" dirty="0"/>
              <a:t>banding </a:t>
            </a:r>
            <a:r>
              <a:rPr lang="th-TH" dirty="0"/>
              <a:t>ของ </a:t>
            </a:r>
            <a:r>
              <a:rPr lang="en-US" dirty="0"/>
              <a:t>arbor </a:t>
            </a:r>
            <a:r>
              <a:rPr lang="th-TH" dirty="0"/>
              <a:t>และ </a:t>
            </a:r>
            <a:r>
              <a:rPr lang="en-US" dirty="0" err="1"/>
              <a:t>radware</a:t>
            </a:r>
            <a:r>
              <a:rPr lang="en-US" dirty="0"/>
              <a:t> </a:t>
            </a:r>
            <a:r>
              <a:rPr lang="th-TH" dirty="0"/>
              <a:t>มีราคาสูงกว่าของ </a:t>
            </a:r>
            <a:r>
              <a:rPr lang="en-US" dirty="0" err="1"/>
              <a:t>Nsfoucus</a:t>
            </a:r>
            <a:r>
              <a:rPr lang="en-US" dirty="0"/>
              <a:t> </a:t>
            </a:r>
            <a:r>
              <a:rPr lang="th-TH" dirty="0"/>
              <a:t> ดังนั้นราคาในส่วนของ </a:t>
            </a:r>
            <a:r>
              <a:rPr lang="en-US" dirty="0"/>
              <a:t>Hardware Software </a:t>
            </a:r>
            <a:r>
              <a:rPr lang="th-TH" dirty="0"/>
              <a:t>เลยไม่ต่างกันมาก</a:t>
            </a:r>
            <a:br>
              <a:rPr lang="th-TH" dirty="0"/>
            </a:br>
            <a:endParaRPr lang="th-TH" dirty="0"/>
          </a:p>
          <a:p>
            <a:r>
              <a:rPr lang="en-US" dirty="0" err="1"/>
              <a:t>Nsforcus</a:t>
            </a:r>
            <a:r>
              <a:rPr lang="en-US" dirty="0"/>
              <a:t> </a:t>
            </a:r>
            <a:r>
              <a:rPr lang="th-TH" dirty="0"/>
              <a:t>ติดตั้งบน </a:t>
            </a:r>
            <a:r>
              <a:rPr lang="en-US" dirty="0"/>
              <a:t>VM ESX 7.5 </a:t>
            </a:r>
            <a:r>
              <a:rPr lang="th-TH" dirty="0"/>
              <a:t>แต่ </a:t>
            </a:r>
            <a:r>
              <a:rPr lang="en-US" dirty="0" err="1"/>
              <a:t>NsForcus</a:t>
            </a:r>
            <a:r>
              <a:rPr lang="en-US" dirty="0"/>
              <a:t> </a:t>
            </a:r>
            <a:r>
              <a:rPr lang="th-TH" dirty="0"/>
              <a:t>ต้องติดตั้งใน </a:t>
            </a:r>
            <a:r>
              <a:rPr lang="en-US" dirty="0"/>
              <a:t>work station v.10 </a:t>
            </a:r>
            <a:r>
              <a:rPr lang="th-TH" dirty="0"/>
              <a:t> ซึ่งต้องติดตั้งบน </a:t>
            </a:r>
            <a:r>
              <a:rPr lang="en-US" dirty="0"/>
              <a:t>Windows OS </a:t>
            </a:r>
            <a:r>
              <a:rPr lang="th-TH" dirty="0"/>
              <a:t>อีกชั้นหนึ่งทำให้ต้องมี</a:t>
            </a:r>
            <a:r>
              <a:rPr lang="th-TH" dirty="0" err="1"/>
              <a:t>การทำ</a:t>
            </a:r>
            <a:r>
              <a:rPr lang="th-TH" dirty="0"/>
              <a:t>  </a:t>
            </a:r>
            <a:r>
              <a:rPr lang="en-US" dirty="0"/>
              <a:t>Hardening </a:t>
            </a:r>
            <a:r>
              <a:rPr lang="th-TH" dirty="0"/>
              <a:t>ทั้งส่วนของ </a:t>
            </a:r>
            <a:r>
              <a:rPr lang="en-US" dirty="0"/>
              <a:t>OS </a:t>
            </a:r>
            <a:r>
              <a:rPr lang="th-TH" dirty="0"/>
              <a:t>และ </a:t>
            </a:r>
            <a:r>
              <a:rPr lang="en-US" dirty="0"/>
              <a:t>Software work station </a:t>
            </a:r>
            <a:br>
              <a:rPr lang="en-US" dirty="0"/>
            </a:b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60FBA-A762-4B56-AC84-0369D10A9714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81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1303338"/>
            <a:ext cx="6248400" cy="3516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5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1303338"/>
            <a:ext cx="6248400" cy="3516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0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1303338"/>
            <a:ext cx="6248400" cy="3516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8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Rate-based Blocking</a:t>
            </a:r>
          </a:p>
          <a:p>
            <a:r>
              <a:rPr lang="en-US" dirty="0"/>
              <a:t>Detects sources that exceed the configured thresholds, and then places those sources on the temporary blocked sources list.</a:t>
            </a: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Rate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based Blocking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เป็นการโจมตีจาก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 Source IP Address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 เดิมโดยมี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Traffic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เกิน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Baseline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ที่ตั้งค่าไว้ 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60FBA-A762-4B56-AC84-0369D10A9714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802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DNS MEA (12)                              6*2=12+12+8 =32 </a:t>
            </a:r>
            <a:r>
              <a:rPr lang="en-US" dirty="0" err="1"/>
              <a:t>ipaddress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DNS GIS </a:t>
            </a:r>
          </a:p>
          <a:p>
            <a:pPr marL="342900" indent="-342900">
              <a:buAutoNum type="arabicPeriod"/>
            </a:pPr>
            <a:r>
              <a:rPr lang="en-US" dirty="0"/>
              <a:t>Mail Server (8)</a:t>
            </a:r>
          </a:p>
          <a:p>
            <a:pPr marL="342900" indent="-342900">
              <a:buAutoNum type="arabicPeriod"/>
            </a:pPr>
            <a:r>
              <a:rPr lang="en-US" dirty="0"/>
              <a:t>App MEA Smart life Web Server</a:t>
            </a:r>
          </a:p>
          <a:p>
            <a:pPr marL="342900" indent="-342900">
              <a:buAutoNum type="arabicPeriod"/>
            </a:pPr>
            <a:r>
              <a:rPr lang="en-US" dirty="0"/>
              <a:t>MEA testmeaor.mea.or.th</a:t>
            </a:r>
          </a:p>
          <a:p>
            <a:pPr marL="342900" indent="-342900">
              <a:buAutoNum type="arabicPeriod"/>
            </a:pPr>
            <a:r>
              <a:rPr lang="en-US" dirty="0"/>
              <a:t>MEA Web Server</a:t>
            </a:r>
          </a:p>
          <a:p>
            <a:pPr marL="342900" indent="-342900">
              <a:buAutoNum type="arabicPeriod"/>
            </a:pPr>
            <a:r>
              <a:rPr lang="en-US" dirty="0" err="1"/>
              <a:t>MEA_wms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Meaccd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Measda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Meaeasy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NAT-</a:t>
            </a:r>
            <a:r>
              <a:rPr lang="en-US" dirty="0" err="1"/>
              <a:t>meaefix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NATconnet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NAT </a:t>
            </a:r>
            <a:r>
              <a:rPr lang="en-US" dirty="0" err="1"/>
              <a:t>etax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NAT FFM</a:t>
            </a:r>
          </a:p>
          <a:p>
            <a:r>
              <a:rPr lang="en-US" dirty="0"/>
              <a:t>15. </a:t>
            </a:r>
            <a:r>
              <a:rPr lang="en-US" dirty="0" err="1"/>
              <a:t>NAT_Edoc</a:t>
            </a:r>
            <a:endParaRPr lang="en-US" dirty="0"/>
          </a:p>
          <a:p>
            <a:r>
              <a:rPr lang="en-US" dirty="0"/>
              <a:t>16. NAT </a:t>
            </a:r>
            <a:r>
              <a:rPr lang="en-US" dirty="0" err="1"/>
              <a:t>iemp</a:t>
            </a:r>
            <a:endParaRPr lang="en-US" dirty="0"/>
          </a:p>
          <a:p>
            <a:r>
              <a:rPr lang="en-US" dirty="0"/>
              <a:t>17.NAT </a:t>
            </a:r>
            <a:r>
              <a:rPr lang="en-US" dirty="0" err="1"/>
              <a:t>KMPubilc</a:t>
            </a:r>
            <a:endParaRPr lang="en-US" dirty="0"/>
          </a:p>
          <a:p>
            <a:r>
              <a:rPr lang="en-US" dirty="0"/>
              <a:t>18. NAT MEAOR Procurement</a:t>
            </a:r>
          </a:p>
          <a:p>
            <a:r>
              <a:rPr lang="en-US" dirty="0"/>
              <a:t>19. NAT </a:t>
            </a:r>
            <a:r>
              <a:rPr lang="en-US" dirty="0" err="1"/>
              <a:t>SafeSync</a:t>
            </a:r>
            <a:endParaRPr lang="en-US" dirty="0"/>
          </a:p>
          <a:p>
            <a:r>
              <a:rPr lang="en-US" dirty="0"/>
              <a:t>20 VOIP Server</a:t>
            </a:r>
          </a:p>
          <a:p>
            <a:r>
              <a:rPr lang="en-US" dirty="0"/>
              <a:t>21.NAT </a:t>
            </a:r>
            <a:r>
              <a:rPr lang="en-US" dirty="0" err="1"/>
              <a:t>SmartMetro</a:t>
            </a:r>
            <a:endParaRPr lang="en-US" dirty="0"/>
          </a:p>
          <a:p>
            <a:r>
              <a:rPr lang="en-US" dirty="0"/>
              <a:t>22. NAT TRD</a:t>
            </a:r>
          </a:p>
          <a:p>
            <a:r>
              <a:rPr lang="en-US" dirty="0"/>
              <a:t>23. Web </a:t>
            </a:r>
            <a:r>
              <a:rPr lang="en-US" dirty="0" err="1"/>
              <a:t>Proxy_PI</a:t>
            </a:r>
            <a:endParaRPr lang="en-US" dirty="0"/>
          </a:p>
          <a:p>
            <a:r>
              <a:rPr lang="en-US" dirty="0"/>
              <a:t>24. MEA 1130 _Web Server</a:t>
            </a:r>
          </a:p>
          <a:p>
            <a:r>
              <a:rPr lang="en-US" dirty="0"/>
              <a:t>25. MEA </a:t>
            </a:r>
            <a:r>
              <a:rPr lang="en-US" dirty="0" err="1"/>
              <a:t>Mdox</a:t>
            </a:r>
            <a:endParaRPr lang="en-US" dirty="0"/>
          </a:p>
          <a:p>
            <a:r>
              <a:rPr lang="en-US" dirty="0"/>
              <a:t>26. MEA Login</a:t>
            </a:r>
          </a:p>
          <a:p>
            <a:r>
              <a:rPr lang="en-US" dirty="0"/>
              <a:t>27. </a:t>
            </a:r>
            <a:r>
              <a:rPr lang="en-US" dirty="0" err="1"/>
              <a:t>NAT_sems-pcdweb</a:t>
            </a:r>
            <a:endParaRPr lang="en-US" dirty="0"/>
          </a:p>
          <a:p>
            <a:r>
              <a:rPr lang="en-US" dirty="0"/>
              <a:t>28. </a:t>
            </a:r>
            <a:r>
              <a:rPr lang="en-US" dirty="0" err="1"/>
              <a:t>NAT_BIIS_WebSVR</a:t>
            </a:r>
            <a:endParaRPr lang="en-US" dirty="0"/>
          </a:p>
          <a:p>
            <a:r>
              <a:rPr lang="en-US" dirty="0"/>
              <a:t>29. </a:t>
            </a:r>
            <a:r>
              <a:rPr lang="en-US" dirty="0" err="1"/>
              <a:t>NAT_SCS_Production</a:t>
            </a:r>
            <a:endParaRPr lang="en-US" dirty="0"/>
          </a:p>
          <a:p>
            <a:r>
              <a:rPr lang="en-US" dirty="0"/>
              <a:t>30. </a:t>
            </a:r>
            <a:r>
              <a:rPr lang="en-US" dirty="0" err="1"/>
              <a:t>NAT_smartgrid-iot</a:t>
            </a:r>
            <a:endParaRPr lang="en-US" dirty="0"/>
          </a:p>
          <a:p>
            <a:r>
              <a:rPr lang="en-US" dirty="0"/>
              <a:t>31. </a:t>
            </a:r>
            <a:r>
              <a:rPr lang="en-US" dirty="0" err="1"/>
              <a:t>NAT_smartdiagram</a:t>
            </a:r>
            <a:endParaRPr lang="en-US" dirty="0"/>
          </a:p>
          <a:p>
            <a:r>
              <a:rPr lang="en-US" dirty="0"/>
              <a:t>32. </a:t>
            </a:r>
            <a:r>
              <a:rPr lang="en-US" dirty="0" err="1"/>
              <a:t>NAT_iTimeSheet</a:t>
            </a:r>
            <a:endParaRPr lang="en-US" dirty="0"/>
          </a:p>
          <a:p>
            <a:r>
              <a:rPr lang="en-US" dirty="0"/>
              <a:t>33. NAT_BEMS BEMS (</a:t>
            </a:r>
            <a:r>
              <a:rPr lang="th-TH" dirty="0"/>
              <a:t>ระบบบริหารจัดการพลังงานในอาคาร)</a:t>
            </a:r>
          </a:p>
          <a:p>
            <a:r>
              <a:rPr lang="en-US" dirty="0"/>
              <a:t>34. </a:t>
            </a:r>
            <a:r>
              <a:rPr lang="en-US" dirty="0" err="1"/>
              <a:t>NAT_iotdev</a:t>
            </a:r>
            <a:r>
              <a:rPr lang="en-US" dirty="0"/>
              <a:t> </a:t>
            </a:r>
            <a:r>
              <a:rPr lang="th-TH" dirty="0"/>
              <a:t>ระบบ </a:t>
            </a:r>
            <a:r>
              <a:rPr lang="en-US" dirty="0"/>
              <a:t>Cloud Smart Grid </a:t>
            </a:r>
            <a:r>
              <a:rPr lang="th-TH" dirty="0"/>
              <a:t>โปรเจค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th-TH" dirty="0"/>
              <a:t>ในวง </a:t>
            </a:r>
            <a:r>
              <a:rPr lang="en-US" dirty="0"/>
              <a:t>DMZ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th-TH" dirty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60FBA-A762-4B56-AC84-0369D10A9714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2741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DNS MEA (12)                              6*2=12+12+8 =32 </a:t>
            </a:r>
            <a:r>
              <a:rPr lang="en-US" dirty="0" err="1"/>
              <a:t>ipaddress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DNS GIS </a:t>
            </a:r>
          </a:p>
          <a:p>
            <a:pPr marL="342900" indent="-342900">
              <a:buAutoNum type="arabicPeriod"/>
            </a:pPr>
            <a:r>
              <a:rPr lang="en-US" dirty="0"/>
              <a:t>Mail Server (8)</a:t>
            </a:r>
          </a:p>
          <a:p>
            <a:pPr marL="342900" indent="-342900">
              <a:buAutoNum type="arabicPeriod"/>
            </a:pPr>
            <a:r>
              <a:rPr lang="en-US" dirty="0"/>
              <a:t>App MEA Smart life Web Server</a:t>
            </a:r>
          </a:p>
          <a:p>
            <a:pPr marL="342900" indent="-342900">
              <a:buAutoNum type="arabicPeriod"/>
            </a:pPr>
            <a:r>
              <a:rPr lang="en-US" dirty="0"/>
              <a:t>MEA testmeaor.mea.or.th</a:t>
            </a:r>
          </a:p>
          <a:p>
            <a:pPr marL="342900" indent="-342900">
              <a:buAutoNum type="arabicPeriod"/>
            </a:pPr>
            <a:r>
              <a:rPr lang="en-US" dirty="0"/>
              <a:t>MEA Web Server</a:t>
            </a:r>
          </a:p>
          <a:p>
            <a:pPr marL="342900" indent="-342900">
              <a:buAutoNum type="arabicPeriod"/>
            </a:pPr>
            <a:r>
              <a:rPr lang="en-US" dirty="0" err="1"/>
              <a:t>MEA_wms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Meaccd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Measda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Meaeasy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NAT-</a:t>
            </a:r>
            <a:r>
              <a:rPr lang="en-US" dirty="0" err="1"/>
              <a:t>meaefix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NATconnet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NAT </a:t>
            </a:r>
            <a:r>
              <a:rPr lang="en-US" dirty="0" err="1"/>
              <a:t>etax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NAT FFM</a:t>
            </a:r>
          </a:p>
          <a:p>
            <a:r>
              <a:rPr lang="en-US" dirty="0"/>
              <a:t>15. </a:t>
            </a:r>
            <a:r>
              <a:rPr lang="en-US" dirty="0" err="1"/>
              <a:t>NAT_Edoc</a:t>
            </a:r>
            <a:endParaRPr lang="en-US" dirty="0"/>
          </a:p>
          <a:p>
            <a:r>
              <a:rPr lang="en-US" dirty="0"/>
              <a:t>16. NAT </a:t>
            </a:r>
            <a:r>
              <a:rPr lang="en-US" dirty="0" err="1"/>
              <a:t>iemp</a:t>
            </a:r>
            <a:endParaRPr lang="en-US" dirty="0"/>
          </a:p>
          <a:p>
            <a:r>
              <a:rPr lang="en-US" dirty="0"/>
              <a:t>17.NAT </a:t>
            </a:r>
            <a:r>
              <a:rPr lang="en-US" dirty="0" err="1"/>
              <a:t>KMPubilc</a:t>
            </a:r>
            <a:endParaRPr lang="en-US" dirty="0"/>
          </a:p>
          <a:p>
            <a:r>
              <a:rPr lang="en-US" dirty="0"/>
              <a:t>18. NAT MEAOR Procurement</a:t>
            </a:r>
          </a:p>
          <a:p>
            <a:r>
              <a:rPr lang="en-US" dirty="0"/>
              <a:t>19. NAT </a:t>
            </a:r>
            <a:r>
              <a:rPr lang="en-US" dirty="0" err="1"/>
              <a:t>SafeSync</a:t>
            </a:r>
            <a:endParaRPr lang="en-US" dirty="0"/>
          </a:p>
          <a:p>
            <a:r>
              <a:rPr lang="en-US" dirty="0"/>
              <a:t>20 VOIP Server</a:t>
            </a:r>
          </a:p>
          <a:p>
            <a:r>
              <a:rPr lang="en-US" dirty="0"/>
              <a:t>21.NAT </a:t>
            </a:r>
            <a:r>
              <a:rPr lang="en-US" dirty="0" err="1"/>
              <a:t>SmartMetro</a:t>
            </a:r>
            <a:endParaRPr lang="en-US" dirty="0"/>
          </a:p>
          <a:p>
            <a:r>
              <a:rPr lang="en-US" dirty="0"/>
              <a:t>22. NAT TRD</a:t>
            </a:r>
          </a:p>
          <a:p>
            <a:r>
              <a:rPr lang="en-US" dirty="0"/>
              <a:t>23. Web </a:t>
            </a:r>
            <a:r>
              <a:rPr lang="en-US" dirty="0" err="1"/>
              <a:t>Proxy_PI</a:t>
            </a:r>
            <a:endParaRPr lang="en-US" dirty="0"/>
          </a:p>
          <a:p>
            <a:r>
              <a:rPr lang="en-US" dirty="0"/>
              <a:t>24. MEA 1130 _Web Server</a:t>
            </a:r>
          </a:p>
          <a:p>
            <a:r>
              <a:rPr lang="en-US" dirty="0"/>
              <a:t>25. MEA </a:t>
            </a:r>
            <a:r>
              <a:rPr lang="en-US" dirty="0" err="1"/>
              <a:t>Mdox</a:t>
            </a:r>
            <a:endParaRPr lang="en-US" dirty="0"/>
          </a:p>
          <a:p>
            <a:r>
              <a:rPr lang="en-US" dirty="0"/>
              <a:t>26. MEA Login</a:t>
            </a:r>
          </a:p>
          <a:p>
            <a:r>
              <a:rPr lang="en-US" dirty="0"/>
              <a:t>27. </a:t>
            </a:r>
            <a:r>
              <a:rPr lang="en-US" dirty="0" err="1"/>
              <a:t>NAT_sems-pcdweb</a:t>
            </a:r>
            <a:endParaRPr lang="en-US" dirty="0"/>
          </a:p>
          <a:p>
            <a:r>
              <a:rPr lang="en-US" dirty="0"/>
              <a:t>28. </a:t>
            </a:r>
            <a:r>
              <a:rPr lang="en-US" dirty="0" err="1"/>
              <a:t>NAT_BIIS_WebSVR</a:t>
            </a:r>
            <a:endParaRPr lang="en-US" dirty="0"/>
          </a:p>
          <a:p>
            <a:r>
              <a:rPr lang="en-US" dirty="0"/>
              <a:t>29. </a:t>
            </a:r>
            <a:r>
              <a:rPr lang="en-US" dirty="0" err="1"/>
              <a:t>NAT_SCS_Production</a:t>
            </a:r>
            <a:endParaRPr lang="en-US" dirty="0"/>
          </a:p>
          <a:p>
            <a:r>
              <a:rPr lang="en-US" dirty="0"/>
              <a:t>30. </a:t>
            </a:r>
            <a:r>
              <a:rPr lang="en-US" dirty="0" err="1"/>
              <a:t>NAT_smartgrid-iot</a:t>
            </a:r>
            <a:endParaRPr lang="en-US" dirty="0"/>
          </a:p>
          <a:p>
            <a:r>
              <a:rPr lang="en-US" dirty="0"/>
              <a:t>31. </a:t>
            </a:r>
            <a:r>
              <a:rPr lang="en-US" dirty="0" err="1"/>
              <a:t>NAT_smartdiagram</a:t>
            </a:r>
            <a:endParaRPr lang="en-US" dirty="0"/>
          </a:p>
          <a:p>
            <a:r>
              <a:rPr lang="en-US" dirty="0"/>
              <a:t>32. </a:t>
            </a:r>
            <a:r>
              <a:rPr lang="en-US" dirty="0" err="1"/>
              <a:t>NAT_iTimeSheet</a:t>
            </a:r>
            <a:endParaRPr lang="en-US" dirty="0"/>
          </a:p>
          <a:p>
            <a:r>
              <a:rPr lang="en-US" dirty="0"/>
              <a:t>33. NAT_BEMS BEMS (</a:t>
            </a:r>
            <a:r>
              <a:rPr lang="th-TH" dirty="0"/>
              <a:t>ระบบบริหารจัดการพลังงานในอาคาร)</a:t>
            </a:r>
          </a:p>
          <a:p>
            <a:r>
              <a:rPr lang="en-US" dirty="0"/>
              <a:t>34. </a:t>
            </a:r>
            <a:r>
              <a:rPr lang="en-US" dirty="0" err="1"/>
              <a:t>NAT_iotdev</a:t>
            </a:r>
            <a:r>
              <a:rPr lang="en-US" dirty="0"/>
              <a:t> </a:t>
            </a:r>
            <a:r>
              <a:rPr lang="th-TH" dirty="0"/>
              <a:t>ระบบ </a:t>
            </a:r>
            <a:r>
              <a:rPr lang="en-US" dirty="0"/>
              <a:t>Cloud Smart Grid </a:t>
            </a:r>
            <a:r>
              <a:rPr lang="th-TH" dirty="0"/>
              <a:t>โปรเจค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th-TH" dirty="0"/>
              <a:t>ในวง </a:t>
            </a:r>
            <a:r>
              <a:rPr lang="en-US" dirty="0"/>
              <a:t>DMZ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th-TH" dirty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60FBA-A762-4B56-AC84-0369D10A9714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187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DNS MEA (12)                              6*2=12+12+8 =32 </a:t>
            </a:r>
            <a:r>
              <a:rPr lang="en-US" dirty="0" err="1"/>
              <a:t>ipaddress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DNS GIS </a:t>
            </a:r>
          </a:p>
          <a:p>
            <a:pPr marL="342900" indent="-342900">
              <a:buAutoNum type="arabicPeriod"/>
            </a:pPr>
            <a:r>
              <a:rPr lang="en-US" dirty="0"/>
              <a:t>Mail Server (8)</a:t>
            </a:r>
          </a:p>
          <a:p>
            <a:pPr marL="342900" indent="-342900">
              <a:buAutoNum type="arabicPeriod"/>
            </a:pPr>
            <a:r>
              <a:rPr lang="en-US" dirty="0"/>
              <a:t>App MEA Smart life Web Server</a:t>
            </a:r>
          </a:p>
          <a:p>
            <a:pPr marL="342900" indent="-342900">
              <a:buAutoNum type="arabicPeriod"/>
            </a:pPr>
            <a:r>
              <a:rPr lang="en-US" dirty="0"/>
              <a:t>MEA testmeaor.mea.or.th</a:t>
            </a:r>
          </a:p>
          <a:p>
            <a:pPr marL="342900" indent="-342900">
              <a:buAutoNum type="arabicPeriod"/>
            </a:pPr>
            <a:r>
              <a:rPr lang="en-US" dirty="0"/>
              <a:t>MEA Web Server</a:t>
            </a:r>
          </a:p>
          <a:p>
            <a:pPr marL="342900" indent="-342900">
              <a:buAutoNum type="arabicPeriod"/>
            </a:pPr>
            <a:r>
              <a:rPr lang="en-US" dirty="0" err="1"/>
              <a:t>MEA_wms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Meaccd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Measda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Meaeasy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NAT-</a:t>
            </a:r>
            <a:r>
              <a:rPr lang="en-US" dirty="0" err="1"/>
              <a:t>meaefix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NATconnet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NAT </a:t>
            </a:r>
            <a:r>
              <a:rPr lang="en-US" dirty="0" err="1"/>
              <a:t>etax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NAT FFM</a:t>
            </a:r>
          </a:p>
          <a:p>
            <a:r>
              <a:rPr lang="en-US" dirty="0"/>
              <a:t>15. </a:t>
            </a:r>
            <a:r>
              <a:rPr lang="en-US" dirty="0" err="1"/>
              <a:t>NAT_Edoc</a:t>
            </a:r>
            <a:endParaRPr lang="en-US" dirty="0"/>
          </a:p>
          <a:p>
            <a:r>
              <a:rPr lang="en-US" dirty="0"/>
              <a:t>16. NAT </a:t>
            </a:r>
            <a:r>
              <a:rPr lang="en-US" dirty="0" err="1"/>
              <a:t>iemp</a:t>
            </a:r>
            <a:endParaRPr lang="en-US" dirty="0"/>
          </a:p>
          <a:p>
            <a:r>
              <a:rPr lang="en-US" dirty="0"/>
              <a:t>17.NAT </a:t>
            </a:r>
            <a:r>
              <a:rPr lang="en-US" dirty="0" err="1"/>
              <a:t>KMPubilc</a:t>
            </a:r>
            <a:endParaRPr lang="en-US" dirty="0"/>
          </a:p>
          <a:p>
            <a:r>
              <a:rPr lang="en-US" dirty="0"/>
              <a:t>18. NAT MEAOR Procurement</a:t>
            </a:r>
          </a:p>
          <a:p>
            <a:r>
              <a:rPr lang="en-US" dirty="0"/>
              <a:t>19. NAT </a:t>
            </a:r>
            <a:r>
              <a:rPr lang="en-US" dirty="0" err="1"/>
              <a:t>SafeSync</a:t>
            </a:r>
            <a:endParaRPr lang="en-US" dirty="0"/>
          </a:p>
          <a:p>
            <a:r>
              <a:rPr lang="en-US" dirty="0"/>
              <a:t>20 VOIP Server</a:t>
            </a:r>
          </a:p>
          <a:p>
            <a:r>
              <a:rPr lang="en-US" dirty="0"/>
              <a:t>21.NAT </a:t>
            </a:r>
            <a:r>
              <a:rPr lang="en-US" dirty="0" err="1"/>
              <a:t>SmartMetro</a:t>
            </a:r>
            <a:endParaRPr lang="en-US" dirty="0"/>
          </a:p>
          <a:p>
            <a:r>
              <a:rPr lang="en-US" dirty="0"/>
              <a:t>22. NAT TRD</a:t>
            </a:r>
          </a:p>
          <a:p>
            <a:r>
              <a:rPr lang="en-US" dirty="0"/>
              <a:t>23. Web </a:t>
            </a:r>
            <a:r>
              <a:rPr lang="en-US" dirty="0" err="1"/>
              <a:t>Proxy_PI</a:t>
            </a:r>
            <a:endParaRPr lang="en-US" dirty="0"/>
          </a:p>
          <a:p>
            <a:r>
              <a:rPr lang="en-US" dirty="0"/>
              <a:t>24. MEA 1130 _Web Server</a:t>
            </a:r>
          </a:p>
          <a:p>
            <a:r>
              <a:rPr lang="en-US" dirty="0"/>
              <a:t>25. MEA </a:t>
            </a:r>
            <a:r>
              <a:rPr lang="en-US" dirty="0" err="1"/>
              <a:t>Mdox</a:t>
            </a:r>
            <a:endParaRPr lang="en-US" dirty="0"/>
          </a:p>
          <a:p>
            <a:r>
              <a:rPr lang="en-US" dirty="0"/>
              <a:t>26. MEA Login</a:t>
            </a:r>
          </a:p>
          <a:p>
            <a:r>
              <a:rPr lang="en-US" dirty="0"/>
              <a:t>27. </a:t>
            </a:r>
            <a:r>
              <a:rPr lang="en-US" dirty="0" err="1"/>
              <a:t>NAT_sems-pcdweb</a:t>
            </a:r>
            <a:endParaRPr lang="en-US" dirty="0"/>
          </a:p>
          <a:p>
            <a:r>
              <a:rPr lang="en-US" dirty="0"/>
              <a:t>28. </a:t>
            </a:r>
            <a:r>
              <a:rPr lang="en-US" dirty="0" err="1"/>
              <a:t>NAT_BIIS_WebSVR</a:t>
            </a:r>
            <a:endParaRPr lang="en-US" dirty="0"/>
          </a:p>
          <a:p>
            <a:r>
              <a:rPr lang="en-US" dirty="0"/>
              <a:t>29. </a:t>
            </a:r>
            <a:r>
              <a:rPr lang="en-US" dirty="0" err="1"/>
              <a:t>NAT_SCS_Production</a:t>
            </a:r>
            <a:endParaRPr lang="en-US" dirty="0"/>
          </a:p>
          <a:p>
            <a:r>
              <a:rPr lang="en-US" dirty="0"/>
              <a:t>30. </a:t>
            </a:r>
            <a:r>
              <a:rPr lang="en-US" dirty="0" err="1"/>
              <a:t>NAT_smartgrid-iot</a:t>
            </a:r>
            <a:endParaRPr lang="en-US" dirty="0"/>
          </a:p>
          <a:p>
            <a:r>
              <a:rPr lang="en-US" dirty="0"/>
              <a:t>31. </a:t>
            </a:r>
            <a:r>
              <a:rPr lang="en-US" dirty="0" err="1"/>
              <a:t>NAT_smartdiagram</a:t>
            </a:r>
            <a:endParaRPr lang="en-US" dirty="0"/>
          </a:p>
          <a:p>
            <a:r>
              <a:rPr lang="en-US" dirty="0"/>
              <a:t>32. </a:t>
            </a:r>
            <a:r>
              <a:rPr lang="en-US" dirty="0" err="1"/>
              <a:t>NAT_iTimeSheet</a:t>
            </a:r>
            <a:endParaRPr lang="en-US" dirty="0"/>
          </a:p>
          <a:p>
            <a:r>
              <a:rPr lang="en-US" dirty="0"/>
              <a:t>33. NAT_BEMS BEMS (</a:t>
            </a:r>
            <a:r>
              <a:rPr lang="th-TH" dirty="0"/>
              <a:t>ระบบบริหารจัดการพลังงานในอาคาร)</a:t>
            </a:r>
          </a:p>
          <a:p>
            <a:r>
              <a:rPr lang="en-US" dirty="0"/>
              <a:t>34. </a:t>
            </a:r>
            <a:r>
              <a:rPr lang="en-US" dirty="0" err="1"/>
              <a:t>NAT_iotdev</a:t>
            </a:r>
            <a:r>
              <a:rPr lang="en-US" dirty="0"/>
              <a:t> </a:t>
            </a:r>
            <a:r>
              <a:rPr lang="th-TH" dirty="0"/>
              <a:t>ระบบ </a:t>
            </a:r>
            <a:r>
              <a:rPr lang="en-US" dirty="0"/>
              <a:t>Cloud Smart Grid </a:t>
            </a:r>
            <a:r>
              <a:rPr lang="th-TH" dirty="0"/>
              <a:t>โปรเจค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th-TH" dirty="0"/>
              <a:t>ในวง </a:t>
            </a:r>
            <a:r>
              <a:rPr lang="en-US" dirty="0"/>
              <a:t>DMZ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th-TH" dirty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60FBA-A762-4B56-AC84-0369D10A9714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857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1303338"/>
            <a:ext cx="6248400" cy="3516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4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93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898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2E77-0B7E-4594-B270-2F2BDE54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44875-8861-4654-87B9-6F3CD9E9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D6BF1-6A40-45F3-AE84-0A7629D8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FFD867-3627-4C0E-A077-02B8A17A3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302493"/>
            <a:ext cx="10515600" cy="28744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D6129-63CF-463C-8E16-29F72264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419A1-58D0-48D7-A4F4-8F4327AE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66AE0-4FE0-4358-A917-4E51E2C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74247-AECC-4D26-9422-77D26D15A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651247"/>
            <a:ext cx="2628900" cy="45257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51247"/>
            <a:ext cx="7734300" cy="45257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D1B4-8522-4F2D-8A42-B457BF01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3C471-9B72-4FDE-8FBA-C570EC9B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266A9-D39B-416B-98F5-CF49D05B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2F98B0-BDF0-413C-A54A-19AE430EA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61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1819" y="346646"/>
            <a:ext cx="10972800" cy="490066"/>
          </a:xfrm>
          <a:prstGeom prst="rect">
            <a:avLst/>
          </a:prstGeom>
        </p:spPr>
        <p:txBody>
          <a:bodyPr anchor="ctr"/>
          <a:lstStyle>
            <a:lvl1pPr algn="l">
              <a:defRPr sz="405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11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98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1819" y="346646"/>
            <a:ext cx="10972800" cy="49006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4117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6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851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2493"/>
            <a:ext cx="10515600" cy="2874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8EBFA-07E2-467A-859C-367812D3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3E790-B7A9-4E47-ADC7-6949E671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C56E7-5C20-483B-880C-4ACD669E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C23D9D-3BC2-4ED1-AD98-8C21D669D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2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D490E-58A1-453A-ADB8-2B5F4D69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6283C-D729-4B59-93A4-BF17C421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F753C-4F46-406D-9CF8-CA08B25B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FAB08F-3680-4E96-B391-62F2C1F6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0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60449"/>
            <a:ext cx="5181600" cy="301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60449"/>
            <a:ext cx="5181600" cy="301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BB272-3E9C-4115-9EC9-442E98C9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A9D59-F83B-4415-A781-DAB27B02D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AC17A-C9E6-4D66-AFD7-483D9C36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85141E-4BE4-456E-B769-97EAFF31B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8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50295"/>
            <a:ext cx="10515600" cy="823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45997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69647"/>
            <a:ext cx="5157787" cy="2820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5997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69647"/>
            <a:ext cx="5183188" cy="2820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22324F-C4D9-40BF-8150-7254CB12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1FFC3B-02B5-4A2E-8438-1C491B81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9AF23-8FA2-48B2-A107-E01CEE1F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B86133-3681-438A-B6BC-27EF4EC86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83039-0940-42DD-B5CD-0F317425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48AFA-6B8A-4AAD-A3F1-70930190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7A9A2-DCD1-4A3B-8D4F-ECE06EF2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3A15E7-1761-4BBF-A542-F3943832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0F9DD-7987-4FB7-AD7B-7FFEEFFD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9C13C-3775-4B7B-8020-EC984547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40EA6-D347-4CC8-A5DB-59A96C42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22D7FA-8B4B-4095-AA44-3E9DBB145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8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4027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275"/>
            <a:ext cx="6172200" cy="4320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60450"/>
            <a:ext cx="3932237" cy="2708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9819C-0B92-43D6-9D22-EC714519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0320E-4862-4000-B569-A8AF81C7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39A18-86B3-4341-A570-3148525B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271514-CEA7-49D1-8F1A-A74B0277A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8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33490"/>
            <a:ext cx="3932237" cy="13316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33490"/>
            <a:ext cx="6172200" cy="4227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65142"/>
            <a:ext cx="3932237" cy="2903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38D9C-ECCD-41BD-9397-F002A32D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C3C5-43B5-4EF5-8A67-25C5543A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05197-6F4D-40CB-98B4-59171FCF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F91799-4640-4667-9B53-A742E399C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F76300-25F1-4E21-B61E-BA07FC10A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33713" y="2765425"/>
            <a:ext cx="6124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latin typeface="DB Ozone X" panose="02000506090000020004" pitchFamily="2" charset="-34"/>
          <a:ea typeface="+mj-ea"/>
          <a:cs typeface="DB Ozone X" panose="02000506090000020004" pitchFamily="2" charset="-34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2" y="2968625"/>
            <a:ext cx="912283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ชื่อเรื่อง </a:t>
            </a:r>
            <a:r>
              <a:rPr lang="en-US"/>
              <a:t>: Click edit Title text</a:t>
            </a:r>
            <a:endParaRPr lang="th-TH"/>
          </a:p>
        </p:txBody>
      </p:sp>
      <p:pic>
        <p:nvPicPr>
          <p:cNvPr id="1027" name="Picture 6" descr="MEA_Brand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15889"/>
            <a:ext cx="3456516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847861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565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DB Ozone X Bold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400" b="1" kern="1200">
          <a:solidFill>
            <a:srgbClr val="BBBCBC"/>
          </a:solidFill>
          <a:latin typeface="+mn-lt"/>
          <a:ea typeface="DB Ozone X Light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B Ozone X Ligh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B Ozone X Ligh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logo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5889"/>
            <a:ext cx="259238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11426" y="2066106"/>
            <a:ext cx="11569148" cy="162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algn="ctr" eaLnBrk="1">
              <a:lnSpc>
                <a:spcPct val="92000"/>
              </a:lnSpc>
            </a:pP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ระบบตรวจสอบพฤติกรรมและป้องกันด้าน</a:t>
            </a:r>
          </a:p>
          <a:p>
            <a:pPr algn="ctr" eaLnBrk="1">
              <a:lnSpc>
                <a:spcPct val="92000"/>
              </a:lnSpc>
            </a:pP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ความมั่นคงปลอดภัยสารสนเทศ</a:t>
            </a:r>
            <a:endParaRPr lang="en-US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1524001" y="1"/>
            <a:ext cx="3000375" cy="936625"/>
            <a:chOff x="0" y="0"/>
            <a:chExt cx="3000364" cy="936104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 sz="2800">
                <a:solidFill>
                  <a:prstClr val="white"/>
                </a:solidFill>
                <a:latin typeface="DB Ozone X Light"/>
                <a:cs typeface="DB Ozone X Light"/>
              </a:endParaRPr>
            </a:p>
          </p:txBody>
        </p:sp>
        <p:pic>
          <p:nvPicPr>
            <p:cNvPr id="4102" name="Picture 3" descr="MEA_new-colo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967409" y="535271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งบลงทุนผูกพันยกมาในปี พ.ศ ๒๕๖๕ เป้าจ่ายปี ๒๕๖๕</a:t>
            </a:r>
          </a:p>
          <a:p>
            <a:pPr>
              <a:buFontTx/>
              <a:buChar char="-"/>
            </a:pP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วงเงินรวม</a:t>
            </a:r>
            <a:r>
              <a:rPr lang="en-US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ราคากลางในเอกสาร มท.</a:t>
            </a:r>
            <a:r>
              <a:rPr lang="en-US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๔๒,๐๕๖,๓๕๐.๐๐ บาท</a:t>
            </a:r>
          </a:p>
          <a:p>
            <a:pPr>
              <a:buFontTx/>
              <a:buChar char="-"/>
            </a:pPr>
            <a:r>
              <a:rPr lang="th-TH" sz="2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วงเงินส่วนที่เป็นอุปกรณ์คอมฯ ๔๑,๕๒๖,๗๐๐.๐๐ บาท วงเงินส่วนที่เป็นอุปกรณ์อื่น ๆ ๕๒๙,๖๕๐.๐๐ บาท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357301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หน่วยงาน การไฟฟ้านครหลวง ฝ่ายมั่นคงปลอดภัยไซเบอร์และธรรมาภิบาลข้อมูล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FF3FF6-01A9-42F6-A1B9-32E94B80B737}"/>
              </a:ext>
            </a:extLst>
          </p:cNvPr>
          <p:cNvSpPr/>
          <p:nvPr/>
        </p:nvSpPr>
        <p:spPr>
          <a:xfrm>
            <a:off x="1540691" y="1057485"/>
            <a:ext cx="9068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ประชุม</a:t>
            </a:r>
            <a:r>
              <a:rPr lang="th-TH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32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กรรมการบริหาร</a:t>
            </a:r>
            <a:r>
              <a:rPr lang="th-TH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และจัดหาระบบคอมพิวเตอร์ของกระทรวงมหาดไทย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7F807-030C-4CE0-B0A7-AEC0265784A9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rPr>
              <a:t>1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zone X Light"/>
              <a:ea typeface="+mn-ea"/>
              <a:cs typeface="DB Ozone X Light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47E03B-B60D-4534-98F2-382720799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668" y="1198790"/>
            <a:ext cx="3377134" cy="3332119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th-TH" alt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การเข้าใช้สิทธิ์และบริหารจัดการผู้ดูแลระบบ (</a:t>
            </a:r>
            <a:r>
              <a:rPr lang="en-US" alt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Privileged Account Management) </a:t>
            </a:r>
            <a:r>
              <a:rPr lang="th-TH" alt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ไม่มีระบบงานควบคุมแบบเบ็ดเสร็จ แต่ใช้การควบคุมสิทธิ์จากผู้ดูแลของแต่ละระบบงานและบันทึกลงในเอกสารแบบฟอร์มตามมาตรฐาน </a:t>
            </a:r>
            <a:r>
              <a:rPr lang="en-US" alt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ISO 27001 </a:t>
            </a:r>
            <a:r>
              <a:rPr lang="th-TH" alt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และปฏิบัติตามนโยบายและมาตรฐานต่างๆ ที่เกี่ยงข้อง โดยมีการตรวจประเมินปีละ ๑</a:t>
            </a:r>
            <a:r>
              <a:rPr lang="en-US" alt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ครั้งจากคณะทำงานเท่านั้น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A8FC868E-390A-49BF-B71F-7E4DBB9B1CA9}"/>
              </a:ext>
            </a:extLst>
          </p:cNvPr>
          <p:cNvSpPr txBox="1">
            <a:spLocks/>
          </p:cNvSpPr>
          <p:nvPr/>
        </p:nvSpPr>
        <p:spPr>
          <a:xfrm>
            <a:off x="1290269" y="1080296"/>
            <a:ext cx="2787203" cy="6005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th-TH" sz="3200" dirty="0"/>
              <a:t>ระบบปัจจุบัน</a:t>
            </a:r>
            <a:endParaRPr lang="en-US" sz="3200" dirty="0"/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4F2C24CF-1DEE-41A6-ABCC-0E501367A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53" y="1680797"/>
            <a:ext cx="4933950" cy="4448175"/>
          </a:xfrm>
          <a:prstGeom prst="rect">
            <a:avLst/>
          </a:prstGeom>
        </p:spPr>
      </p:pic>
      <p:sp>
        <p:nvSpPr>
          <p:cNvPr id="20" name="ลูกศร: รูปห้าเหลี่ยม 19">
            <a:extLst>
              <a:ext uri="{FF2B5EF4-FFF2-40B4-BE49-F238E27FC236}">
                <a16:creationId xmlns:a16="http://schemas.microsoft.com/office/drawing/2014/main" id="{D83723F4-72A1-41BD-B248-34367B9B4FF9}"/>
              </a:ext>
            </a:extLst>
          </p:cNvPr>
          <p:cNvSpPr/>
          <p:nvPr/>
        </p:nvSpPr>
        <p:spPr>
          <a:xfrm rot="10800000">
            <a:off x="5151683" y="1198791"/>
            <a:ext cx="3492500" cy="53340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ลูกศร: รูปห้าเหลี่ยม 20">
            <a:extLst>
              <a:ext uri="{FF2B5EF4-FFF2-40B4-BE49-F238E27FC236}">
                <a16:creationId xmlns:a16="http://schemas.microsoft.com/office/drawing/2014/main" id="{B4654591-CFC2-4790-88E5-CF767C50E17A}"/>
              </a:ext>
            </a:extLst>
          </p:cNvPr>
          <p:cNvSpPr/>
          <p:nvPr/>
        </p:nvSpPr>
        <p:spPr>
          <a:xfrm rot="10800000">
            <a:off x="5151683" y="1799731"/>
            <a:ext cx="3492500" cy="53340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3CC6D50E-FDBD-4F43-94F0-8353DBC8BD67}"/>
              </a:ext>
            </a:extLst>
          </p:cNvPr>
          <p:cNvSpPr txBox="1"/>
          <p:nvPr/>
        </p:nvSpPr>
        <p:spPr>
          <a:xfrm>
            <a:off x="5524967" y="1280824"/>
            <a:ext cx="311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ควบคุมสิทธิ์การใช้งานตามเอกสารมาตรฐานต่างๆ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13EB444D-05C8-429B-9B2C-777747F45654}"/>
              </a:ext>
            </a:extLst>
          </p:cNvPr>
          <p:cNvSpPr txBox="1"/>
          <p:nvPr/>
        </p:nvSpPr>
        <p:spPr>
          <a:xfrm>
            <a:off x="5556034" y="1847772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ไม่มีการตรวจสอบและเฝ้าระวังตลอดเวลา</a:t>
            </a:r>
          </a:p>
        </p:txBody>
      </p:sp>
      <p:sp>
        <p:nvSpPr>
          <p:cNvPr id="24" name="ลูกศร: รูปห้าเหลี่ยม 23">
            <a:extLst>
              <a:ext uri="{FF2B5EF4-FFF2-40B4-BE49-F238E27FC236}">
                <a16:creationId xmlns:a16="http://schemas.microsoft.com/office/drawing/2014/main" id="{45A9BFCA-4A2A-4D23-8CC5-17F493F47F7F}"/>
              </a:ext>
            </a:extLst>
          </p:cNvPr>
          <p:cNvSpPr/>
          <p:nvPr/>
        </p:nvSpPr>
        <p:spPr>
          <a:xfrm rot="10800000">
            <a:off x="5151683" y="2418069"/>
            <a:ext cx="3492500" cy="53340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5A5E22D9-53AE-4065-8C06-955DEB3586E3}"/>
              </a:ext>
            </a:extLst>
          </p:cNvPr>
          <p:cNvSpPr txBox="1"/>
          <p:nvPr/>
        </p:nvSpPr>
        <p:spPr>
          <a:xfrm>
            <a:off x="5556034" y="2466110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มีการตรวจประเมินอย่างน้อยปีละ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</p:txBody>
      </p:sp>
      <p:sp>
        <p:nvSpPr>
          <p:cNvPr id="26" name="ลูกศร: รูปห้าเหลี่ยม 25">
            <a:extLst>
              <a:ext uri="{FF2B5EF4-FFF2-40B4-BE49-F238E27FC236}">
                <a16:creationId xmlns:a16="http://schemas.microsoft.com/office/drawing/2014/main" id="{529D1F94-7F71-49F4-BD01-A64B31F9FF16}"/>
              </a:ext>
            </a:extLst>
          </p:cNvPr>
          <p:cNvSpPr/>
          <p:nvPr/>
        </p:nvSpPr>
        <p:spPr>
          <a:xfrm rot="10800000">
            <a:off x="5151683" y="3036406"/>
            <a:ext cx="3492500" cy="53340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307C5AD8-6A5A-4C53-BD25-0BE54F451F68}"/>
              </a:ext>
            </a:extLst>
          </p:cNvPr>
          <p:cNvSpPr txBox="1"/>
          <p:nvPr/>
        </p:nvSpPr>
        <p:spPr>
          <a:xfrm>
            <a:off x="5306203" y="3109551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ผู้ดูแลระบบต้องจดจำ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password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ของทุกระบบงานเอง</a:t>
            </a:r>
          </a:p>
        </p:txBody>
      </p:sp>
      <p:sp>
        <p:nvSpPr>
          <p:cNvPr id="28" name="ลูกศร: รูปห้าเหลี่ยม 27">
            <a:extLst>
              <a:ext uri="{FF2B5EF4-FFF2-40B4-BE49-F238E27FC236}">
                <a16:creationId xmlns:a16="http://schemas.microsoft.com/office/drawing/2014/main" id="{EE85558F-0791-4F75-A937-96B160634315}"/>
              </a:ext>
            </a:extLst>
          </p:cNvPr>
          <p:cNvSpPr/>
          <p:nvPr/>
        </p:nvSpPr>
        <p:spPr>
          <a:xfrm rot="10800000">
            <a:off x="5151683" y="3654743"/>
            <a:ext cx="3492500" cy="53340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30C95A8-F141-4FDC-86B2-A9FCE0C23DE9}"/>
              </a:ext>
            </a:extLst>
          </p:cNvPr>
          <p:cNvSpPr txBox="1"/>
          <p:nvPr/>
        </p:nvSpPr>
        <p:spPr>
          <a:xfrm>
            <a:off x="5556034" y="3702784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ผู้ดูแลระบบต้องเปลี่ยน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password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 ๙๐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วันเอง</a:t>
            </a:r>
          </a:p>
        </p:txBody>
      </p:sp>
      <p:sp>
        <p:nvSpPr>
          <p:cNvPr id="30" name="ลูกศร: รูปห้าเหลี่ยม 29">
            <a:extLst>
              <a:ext uri="{FF2B5EF4-FFF2-40B4-BE49-F238E27FC236}">
                <a16:creationId xmlns:a16="http://schemas.microsoft.com/office/drawing/2014/main" id="{980295C8-A9F2-46D1-937E-5FD5AD58F62F}"/>
              </a:ext>
            </a:extLst>
          </p:cNvPr>
          <p:cNvSpPr/>
          <p:nvPr/>
        </p:nvSpPr>
        <p:spPr>
          <a:xfrm rot="10800000">
            <a:off x="5151683" y="4276526"/>
            <a:ext cx="3492500" cy="53340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641708A8-57A3-4B48-A7D9-B2CA4AC080F8}"/>
              </a:ext>
            </a:extLst>
          </p:cNvPr>
          <p:cNvSpPr txBox="1"/>
          <p:nvPr/>
        </p:nvSpPr>
        <p:spPr>
          <a:xfrm>
            <a:off x="5597848" y="4244687"/>
            <a:ext cx="27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ทุกคนที่ทราบข้อมูลบัญชีการใช้งานสามารถ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เข้าถึงระบบได้</a:t>
            </a:r>
          </a:p>
        </p:txBody>
      </p:sp>
      <p:sp>
        <p:nvSpPr>
          <p:cNvPr id="32" name="ลูกศร: รูปห้าเหลี่ยม 31">
            <a:extLst>
              <a:ext uri="{FF2B5EF4-FFF2-40B4-BE49-F238E27FC236}">
                <a16:creationId xmlns:a16="http://schemas.microsoft.com/office/drawing/2014/main" id="{AACECAF7-7411-4EFE-8D09-69138120BEEF}"/>
              </a:ext>
            </a:extLst>
          </p:cNvPr>
          <p:cNvSpPr/>
          <p:nvPr/>
        </p:nvSpPr>
        <p:spPr>
          <a:xfrm rot="10800000">
            <a:off x="5151683" y="4876619"/>
            <a:ext cx="3492500" cy="53340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6711F6AD-B1F9-46B3-B41E-62499C04294E}"/>
              </a:ext>
            </a:extLst>
          </p:cNvPr>
          <p:cNvSpPr txBox="1"/>
          <p:nvPr/>
        </p:nvSpPr>
        <p:spPr>
          <a:xfrm>
            <a:off x="5556034" y="4924660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ผู้ดูระบบสามารถให้สิทธิ์แก่ใครก็ได้</a:t>
            </a:r>
          </a:p>
        </p:txBody>
      </p:sp>
      <p:sp>
        <p:nvSpPr>
          <p:cNvPr id="34" name="ลูกศร: รูปห้าเหลี่ยม 33">
            <a:extLst>
              <a:ext uri="{FF2B5EF4-FFF2-40B4-BE49-F238E27FC236}">
                <a16:creationId xmlns:a16="http://schemas.microsoft.com/office/drawing/2014/main" id="{1CD86B06-4059-4455-9722-8F10D59A420D}"/>
              </a:ext>
            </a:extLst>
          </p:cNvPr>
          <p:cNvSpPr/>
          <p:nvPr/>
        </p:nvSpPr>
        <p:spPr>
          <a:xfrm rot="10800000">
            <a:off x="5151683" y="5447248"/>
            <a:ext cx="3492500" cy="694372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E16CBEBE-072A-4C5E-953F-06D5F1A6FD4E}"/>
              </a:ext>
            </a:extLst>
          </p:cNvPr>
          <p:cNvSpPr txBox="1"/>
          <p:nvPr/>
        </p:nvSpPr>
        <p:spPr>
          <a:xfrm>
            <a:off x="5556034" y="5495289"/>
            <a:ext cx="269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ผู้มีสิทธิ์สามารถเข้าถึงระบบงานได้ทุกเวลา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โดยไม่มีการจำกัด</a:t>
            </a:r>
          </a:p>
        </p:txBody>
      </p:sp>
      <p:sp>
        <p:nvSpPr>
          <p:cNvPr id="36" name="ลูกศร: รูปห้าเหลี่ยม 35">
            <a:extLst>
              <a:ext uri="{FF2B5EF4-FFF2-40B4-BE49-F238E27FC236}">
                <a16:creationId xmlns:a16="http://schemas.microsoft.com/office/drawing/2014/main" id="{DF15A3F3-B9C1-45DA-9BED-28A7EED3BBC7}"/>
              </a:ext>
            </a:extLst>
          </p:cNvPr>
          <p:cNvSpPr/>
          <p:nvPr/>
        </p:nvSpPr>
        <p:spPr>
          <a:xfrm rot="10800000">
            <a:off x="5158403" y="6189660"/>
            <a:ext cx="3492500" cy="646331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F9A3FDB-99F2-4FBD-A8E1-872641B874BF}"/>
              </a:ext>
            </a:extLst>
          </p:cNvPr>
          <p:cNvSpPr txBox="1"/>
          <p:nvPr/>
        </p:nvSpPr>
        <p:spPr>
          <a:xfrm>
            <a:off x="5524967" y="6237700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เมื่อเกิดการลักลอบใช้งานบัญชี ไม่สามารถทราบได้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จนกว่าจะเกิดการเปลี่ยนแปลงของระบบ</a:t>
            </a:r>
          </a:p>
        </p:txBody>
      </p:sp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B9C4A983-24FA-407F-991E-C0E74C67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668" y="4613859"/>
            <a:ext cx="3377134" cy="172268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71E071B-B6D3-252F-AED4-82BB6A58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091" y="-17670"/>
            <a:ext cx="5636008" cy="823913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 sz="4000" b="1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en-US" sz="2400" dirty="0"/>
              <a:t>2.</a:t>
            </a:r>
            <a:r>
              <a:rPr lang="th-TH" sz="2400" dirty="0"/>
              <a:t> ระบบควบคุมการเข้าใช้สิทธิ์และบริหารจัดการผู้ดูแลระบบ </a:t>
            </a:r>
          </a:p>
          <a:p>
            <a:r>
              <a:rPr lang="th-TH" sz="2400" dirty="0"/>
              <a:t>(</a:t>
            </a:r>
            <a:r>
              <a:rPr lang="en-US" sz="2400" dirty="0"/>
              <a:t>Privileged Account Management) </a:t>
            </a:r>
            <a:endParaRPr lang="th-TH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E53E42-E04B-4EEB-95BC-A253088DB8EB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253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97C0352C-4B47-48B1-98E0-B47E8CDC7886}"/>
              </a:ext>
            </a:extLst>
          </p:cNvPr>
          <p:cNvSpPr txBox="1">
            <a:spLocks/>
          </p:cNvSpPr>
          <p:nvPr/>
        </p:nvSpPr>
        <p:spPr>
          <a:xfrm>
            <a:off x="2314798" y="1125635"/>
            <a:ext cx="2787203" cy="6005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th-TH" sz="3200" dirty="0"/>
              <a:t>ระบบใหม่</a:t>
            </a:r>
            <a:endParaRPr lang="en-US" sz="3200" dirty="0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33B0CEA8-A254-4028-91AE-7153A70451F1}"/>
              </a:ext>
            </a:extLst>
          </p:cNvPr>
          <p:cNvSpPr/>
          <p:nvPr/>
        </p:nvSpPr>
        <p:spPr>
          <a:xfrm>
            <a:off x="7526215" y="1165161"/>
            <a:ext cx="4665785" cy="356510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สามารถบริหารจัดการบัญชีของอุปกรณ์ ดังนี้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อุปกรณ์เครือข่ายและความมั่นคงปลอดภัย</a:t>
            </a:r>
            <a:b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ไซเบอร์ ๑,๒๐๐ อุปกรณ์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เครื่องแม่ข่ายและเครื่องแม่ข่ายเสมือน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๑,๘๐๐เครื่อง</a:t>
            </a:r>
            <a:b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อุปกรณ์อื่นๆ เช่น อุปกรณ์ในระบบ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SCADA </a:t>
            </a:r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,อุปกรณ์ในโครงการปรับปรุงระบบ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Network </a:t>
            </a:r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ระบบงานต่างๆ อีก ๑,๐๐๐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</a:t>
            </a:r>
          </a:p>
          <a:p>
            <a:pPr algn="ctr"/>
            <a:r>
              <a:rPr lang="th-TH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รวม ๔,๐๐๐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0625736B-104E-49C4-98FD-433993BF316C}"/>
              </a:ext>
            </a:extLst>
          </p:cNvPr>
          <p:cNvSpPr/>
          <p:nvPr/>
        </p:nvSpPr>
        <p:spPr>
          <a:xfrm>
            <a:off x="7526215" y="4787095"/>
            <a:ext cx="4665785" cy="7196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ผู้ใช้งานภายในเครือข่าย กฟน. </a:t>
            </a: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๑๐๐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b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ผู้ใช้งานจากภายนอกเครือข่าย </a:t>
            </a: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๓๐๐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935E2142-FBB8-4F3A-81F5-9B01B9142600}"/>
              </a:ext>
            </a:extLst>
          </p:cNvPr>
          <p:cNvSpPr/>
          <p:nvPr/>
        </p:nvSpPr>
        <p:spPr>
          <a:xfrm>
            <a:off x="7526215" y="5546415"/>
            <a:ext cx="4665785" cy="7196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 ๑ ท่านสามารถใช้งานได้พร้อมกัน</a:t>
            </a:r>
            <a:b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 </a:t>
            </a:r>
            <a:r>
              <a:rPr lang="th-TH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๓ อุปกรณ์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CC7C09-5415-4A66-A8A4-B913091BC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091" y="-17670"/>
            <a:ext cx="5636008" cy="823913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 sz="4000" b="1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en-US" sz="2400" dirty="0"/>
              <a:t>2.</a:t>
            </a:r>
            <a:r>
              <a:rPr lang="th-TH" sz="2400" dirty="0"/>
              <a:t> ระบบควบคุมการเข้าใช้สิทธิ์และบริหารจัดการผู้ดูแลระบบ </a:t>
            </a:r>
          </a:p>
          <a:p>
            <a:r>
              <a:rPr lang="th-TH" sz="2400" dirty="0"/>
              <a:t>(</a:t>
            </a:r>
            <a:r>
              <a:rPr lang="en-US" sz="2400" dirty="0"/>
              <a:t>Privileged Account Management) </a:t>
            </a:r>
            <a:endParaRPr lang="th-TH" sz="2400" dirty="0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5CE9350-1AF2-4B65-8414-F1F764801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472"/>
            <a:ext cx="7526215" cy="3684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DE2C360C-2535-4678-9C55-C13372CE5B72}"/>
              </a:ext>
            </a:extLst>
          </p:cNvPr>
          <p:cNvSpPr/>
          <p:nvPr/>
        </p:nvSpPr>
        <p:spPr>
          <a:xfrm>
            <a:off x="3790462" y="5663048"/>
            <a:ext cx="3490685" cy="531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ลดความผิดพลาดในการบริหารจัดการด้วยมนุษย์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20ED9163-544A-4575-98C0-47D2722F2EDE}"/>
              </a:ext>
            </a:extLst>
          </p:cNvPr>
          <p:cNvSpPr/>
          <p:nvPr/>
        </p:nvSpPr>
        <p:spPr>
          <a:xfrm>
            <a:off x="245069" y="5670622"/>
            <a:ext cx="3490685" cy="531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เป็นการปฏิบัติตามมาตรฐาน </a:t>
            </a:r>
            <a:r>
              <a:rPr lang="en-US" dirty="0">
                <a:solidFill>
                  <a:schemeClr val="tx1"/>
                </a:solidFill>
              </a:rPr>
              <a:t>ISO 27001 </a:t>
            </a:r>
            <a:r>
              <a:rPr lang="th-TH" dirty="0">
                <a:solidFill>
                  <a:schemeClr val="tx1"/>
                </a:solidFill>
              </a:rPr>
              <a:t>และนโยบายความมั่นคงปลอดภัยของ กฟน.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263537F3-735C-4EA8-BF34-0EFA8D929CCD}"/>
              </a:ext>
            </a:extLst>
          </p:cNvPr>
          <p:cNvSpPr/>
          <p:nvPr/>
        </p:nvSpPr>
        <p:spPr>
          <a:xfrm>
            <a:off x="3790461" y="6272606"/>
            <a:ext cx="3490685" cy="531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สามารถตรวจสอบความผิดปกติและการโจมตีจากการใช้งานบัญชีได้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C7B15C92-218F-4385-9710-3D5A1101E4CF}"/>
              </a:ext>
            </a:extLst>
          </p:cNvPr>
          <p:cNvSpPr/>
          <p:nvPr/>
        </p:nvSpPr>
        <p:spPr>
          <a:xfrm>
            <a:off x="245068" y="6272606"/>
            <a:ext cx="3490685" cy="531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มีการบันทึกรายละเอียดการใช้งานในรูปแบบ </a:t>
            </a:r>
            <a:r>
              <a:rPr lang="en-US" dirty="0">
                <a:solidFill>
                  <a:schemeClr val="tx1"/>
                </a:solidFill>
              </a:rPr>
              <a:t>VDO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D8FA52-6B80-4A89-95C0-05FBA2BE692E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6079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7483EF6-EEDB-4431-94D2-9C1AF2B6B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5330" y="208830"/>
            <a:ext cx="6605517" cy="823912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th-TH" altLang="th-TH" sz="4000" dirty="0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รายการอุปกรณ์คอมพิวเตอร์ที่ขออนุมัติ</a:t>
            </a:r>
          </a:p>
        </p:txBody>
      </p:sp>
      <p:graphicFrame>
        <p:nvGraphicFramePr>
          <p:cNvPr id="3" name="ตาราง 3">
            <a:extLst>
              <a:ext uri="{FF2B5EF4-FFF2-40B4-BE49-F238E27FC236}">
                <a16:creationId xmlns:a16="http://schemas.microsoft.com/office/drawing/2014/main" id="{A917B353-C6B7-40FD-B2AF-CD65B6333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17754"/>
              </p:ext>
            </p:extLst>
          </p:nvPr>
        </p:nvGraphicFramePr>
        <p:xfrm>
          <a:off x="838200" y="1687097"/>
          <a:ext cx="10515600" cy="416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714">
                  <a:extLst>
                    <a:ext uri="{9D8B030D-6E8A-4147-A177-3AD203B41FA5}">
                      <a16:colId xmlns:a16="http://schemas.microsoft.com/office/drawing/2014/main" val="4209717287"/>
                    </a:ext>
                  </a:extLst>
                </a:gridCol>
                <a:gridCol w="7555142">
                  <a:extLst>
                    <a:ext uri="{9D8B030D-6E8A-4147-A177-3AD203B41FA5}">
                      <a16:colId xmlns:a16="http://schemas.microsoft.com/office/drawing/2014/main" val="2892049760"/>
                    </a:ext>
                  </a:extLst>
                </a:gridCol>
                <a:gridCol w="1916744">
                  <a:extLst>
                    <a:ext uri="{9D8B030D-6E8A-4147-A177-3AD203B41FA5}">
                      <a16:colId xmlns:a16="http://schemas.microsoft.com/office/drawing/2014/main" val="3650121121"/>
                    </a:ext>
                  </a:extLst>
                </a:gridCol>
              </a:tblGrid>
              <a:tr h="510177"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26612"/>
                  </a:ext>
                </a:extLst>
              </a:tr>
              <a:tr h="88057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ระบบป้องกันการโจมตีแบบ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Distributed Denial of Service (DDoS)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60728"/>
                  </a:ext>
                </a:extLst>
              </a:tr>
              <a:tr h="880578">
                <a:tc>
                  <a:txBody>
                    <a:bodyPr/>
                    <a:lstStyle/>
                    <a:p>
                      <a:pPr algn="ctr"/>
                      <a:endParaRPr lang="th-TH" sz="2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๑.๑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อุปกรณ์ป้องกันการโจมตีแบบ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Distributed Denial of Service (DDoS)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883679"/>
                  </a:ext>
                </a:extLst>
              </a:tr>
              <a:tr h="880578"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๑.๒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ระบบบริหารจัดการอุปกรณ์ป้องกันการโจมตีแบบ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Distributed Denial of Service (DDoS)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120583"/>
                  </a:ext>
                </a:extLst>
              </a:tr>
              <a:tr h="690001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ระบบควบคุมการเข้าใช้สิทธิ์และบริหารจัดการผู้ดูแลระบบ (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Privileged Account Management) 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</a:t>
                      </a:r>
                    </a:p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6088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C81234-D45F-4A7E-B4D4-5477D45E2CD6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456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3">
            <a:extLst>
              <a:ext uri="{FF2B5EF4-FFF2-40B4-BE49-F238E27FC236}">
                <a16:creationId xmlns:a16="http://schemas.microsoft.com/office/drawing/2014/main" id="{A917B353-C6B7-40FD-B2AF-CD65B6333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78617"/>
              </p:ext>
            </p:extLst>
          </p:nvPr>
        </p:nvGraphicFramePr>
        <p:xfrm>
          <a:off x="838200" y="1637731"/>
          <a:ext cx="10515600" cy="44880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3714">
                  <a:extLst>
                    <a:ext uri="{9D8B030D-6E8A-4147-A177-3AD203B41FA5}">
                      <a16:colId xmlns:a16="http://schemas.microsoft.com/office/drawing/2014/main" val="4209717287"/>
                    </a:ext>
                  </a:extLst>
                </a:gridCol>
                <a:gridCol w="7555142">
                  <a:extLst>
                    <a:ext uri="{9D8B030D-6E8A-4147-A177-3AD203B41FA5}">
                      <a16:colId xmlns:a16="http://schemas.microsoft.com/office/drawing/2014/main" val="2892049760"/>
                    </a:ext>
                  </a:extLst>
                </a:gridCol>
                <a:gridCol w="1916744">
                  <a:extLst>
                    <a:ext uri="{9D8B030D-6E8A-4147-A177-3AD203B41FA5}">
                      <a16:colId xmlns:a16="http://schemas.microsoft.com/office/drawing/2014/main" val="3650121121"/>
                    </a:ext>
                  </a:extLst>
                </a:gridCol>
              </a:tblGrid>
              <a:tr h="554773">
                <a:tc>
                  <a:txBody>
                    <a:bodyPr/>
                    <a:lstStyle/>
                    <a:p>
                      <a:pPr algn="ctr"/>
                      <a:r>
                        <a:rPr lang="th-TH" sz="3200" b="1" kern="1200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kern="1200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ประเภทผู้ใช้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kern="1200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26612"/>
                  </a:ext>
                </a:extLst>
              </a:tr>
              <a:tr h="942799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ผู้ดูแลระบบ 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Network </a:t>
                      </a:r>
                      <a:r>
                        <a:rPr lang="th-TH" sz="3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Cyber Security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60728"/>
                  </a:ext>
                </a:extLst>
              </a:tr>
              <a:tr h="942799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ผู้ดูแลระบบ </a:t>
                      </a:r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SCADA 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883679"/>
                  </a:ext>
                </a:extLst>
              </a:tr>
              <a:tr h="1011645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ผู้ดูแลระบบทั่วไป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๗๐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120583"/>
                  </a:ext>
                </a:extLst>
              </a:tr>
              <a:tr h="1011645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ผู้ดูแลระบบจากภายนอก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๓๐๐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60889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2ACD216-C720-4978-9486-189BFB98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043" y="95534"/>
            <a:ext cx="7783775" cy="9911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DB Ozone X" panose="02000506090000020004" pitchFamily="2" charset="-34"/>
                <a:ea typeface="+mj-ea"/>
                <a:cs typeface="DB Ozone X" panose="02000506090000020004" pitchFamily="2" charset="-34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9pPr>
          </a:lstStyle>
          <a:p>
            <a:pPr algn="ctr" eaLnBrk="1" hangingPunct="1"/>
            <a:r>
              <a:rPr lang="th-TH" altLang="th-TH" sz="3600" dirty="0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ประเภทผู้ใช้งานระบบ</a:t>
            </a:r>
            <a:r>
              <a:rPr lang="th-TH" sz="36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ระบบควบคุมการเข้าใช้สิทธิ์และบริหารจัดการผู้ดูแลระบบ (</a:t>
            </a:r>
            <a:r>
              <a:rPr lang="en-US" sz="36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Privileged Account Management) 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A79D3-C5F3-4F53-A5D8-802072A562FA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328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ACD216-C720-4978-9486-189BFB98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251" y="167230"/>
            <a:ext cx="7060442" cy="823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DB Ozone X" panose="02000506090000020004" pitchFamily="2" charset="-34"/>
                <a:ea typeface="+mj-ea"/>
                <a:cs typeface="DB Ozone X" panose="02000506090000020004" pitchFamily="2" charset="-34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9pPr>
          </a:lstStyle>
          <a:p>
            <a:pPr algn="r" eaLnBrk="1" hangingPunct="1"/>
            <a:r>
              <a:rPr lang="th-TH" sz="3600" dirty="0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หลักสูตรการอบรม 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7B0E08D7-96F3-4B37-9945-A5291FDB4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73579"/>
              </p:ext>
            </p:extLst>
          </p:nvPr>
        </p:nvGraphicFramePr>
        <p:xfrm>
          <a:off x="988325" y="1752600"/>
          <a:ext cx="10515600" cy="335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3714">
                  <a:extLst>
                    <a:ext uri="{9D8B030D-6E8A-4147-A177-3AD203B41FA5}">
                      <a16:colId xmlns:a16="http://schemas.microsoft.com/office/drawing/2014/main" val="4209717287"/>
                    </a:ext>
                  </a:extLst>
                </a:gridCol>
                <a:gridCol w="7555142">
                  <a:extLst>
                    <a:ext uri="{9D8B030D-6E8A-4147-A177-3AD203B41FA5}">
                      <a16:colId xmlns:a16="http://schemas.microsoft.com/office/drawing/2014/main" val="2892049760"/>
                    </a:ext>
                  </a:extLst>
                </a:gridCol>
                <a:gridCol w="1916744">
                  <a:extLst>
                    <a:ext uri="{9D8B030D-6E8A-4147-A177-3AD203B41FA5}">
                      <a16:colId xmlns:a16="http://schemas.microsoft.com/office/drawing/2014/main" val="3650121121"/>
                    </a:ext>
                  </a:extLst>
                </a:gridCol>
              </a:tblGrid>
              <a:tr h="510177"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26612"/>
                  </a:ext>
                </a:extLst>
              </a:tr>
              <a:tr h="88057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หลักสูตรการใช้งาน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อุปกรณ์ป้องกันการโจมตีแบบ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Distributed Denial of Service (DDoS)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๑๐ คน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60728"/>
                  </a:ext>
                </a:extLst>
              </a:tr>
              <a:tr h="88057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หลักสูตรการใช้งาน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ระบบบริหารจัดการอุปกรณ์ป้องกันการโจมตีแบบ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Distributed Denial of Service (DDoS)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๑๐ คน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883679"/>
                  </a:ext>
                </a:extLst>
              </a:tr>
              <a:tr h="88057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หลักสูตรการใช้งาน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ระบบควบคุมการเข้าใช้สิทธิ์และบริหารจัดการผู้ดูแลระบบ (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Privileged Account Management) 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๑๐ คน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1205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3C9D450-EF43-45BF-9460-797B8626C489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22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4993054-82C9-4F84-9D8C-8D13B9D5CFD8}"/>
              </a:ext>
            </a:extLst>
          </p:cNvPr>
          <p:cNvSpPr txBox="1"/>
          <p:nvPr/>
        </p:nvSpPr>
        <p:spPr>
          <a:xfrm>
            <a:off x="6537278" y="134034"/>
            <a:ext cx="5480551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แผนปฏิบัติงานและระยะเวลาดำเนินงาน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11" name="Picture 55">
            <a:extLst>
              <a:ext uri="{FF2B5EF4-FFF2-40B4-BE49-F238E27FC236}">
                <a16:creationId xmlns:a16="http://schemas.microsoft.com/office/drawing/2014/main" id="{1097479F-0811-4EDC-983B-8AFF94B39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83" y="961095"/>
            <a:ext cx="8162744" cy="5896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3DA2A-474D-40D9-B6D5-FD0AE930147C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245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591339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A4833E8-3751-4C8B-801B-5BCD0F0BB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47" y="896870"/>
            <a:ext cx="11345857" cy="31828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A4750E-21E8-4AAB-B63D-6D82FE02D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47" y="4045629"/>
            <a:ext cx="11345857" cy="28123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กล่องข้อความ 9">
            <a:extLst>
              <a:ext uri="{FF2B5EF4-FFF2-40B4-BE49-F238E27FC236}">
                <a16:creationId xmlns:a16="http://schemas.microsoft.com/office/drawing/2014/main" id="{9E31CFAD-D171-4062-BA1F-692B34B3291A}"/>
              </a:ext>
            </a:extLst>
          </p:cNvPr>
          <p:cNvSpPr txBox="1"/>
          <p:nvPr/>
        </p:nvSpPr>
        <p:spPr>
          <a:xfrm>
            <a:off x="6147353" y="105459"/>
            <a:ext cx="5480551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แบบรายงานสรุปโครงการ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B74D7-12A2-4826-B4D8-05A7D0AA28EE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579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591339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39E1FE-E361-42C1-845D-AA0818E0A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35" y="1246288"/>
            <a:ext cx="11463130" cy="27154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กล่องข้อความ 9">
            <a:extLst>
              <a:ext uri="{FF2B5EF4-FFF2-40B4-BE49-F238E27FC236}">
                <a16:creationId xmlns:a16="http://schemas.microsoft.com/office/drawing/2014/main" id="{6B32FDC1-158C-4B05-883B-F7700F9A0B54}"/>
              </a:ext>
            </a:extLst>
          </p:cNvPr>
          <p:cNvSpPr txBox="1"/>
          <p:nvPr/>
        </p:nvSpPr>
        <p:spPr>
          <a:xfrm>
            <a:off x="6347014" y="121960"/>
            <a:ext cx="5480551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แบบรายงานสรุปโครงการ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5AB75-1692-440C-A58E-62DF48DDCEFD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616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738DA6E-1BD8-41B4-B6A9-AFB561A910D9}"/>
              </a:ext>
            </a:extLst>
          </p:cNvPr>
          <p:cNvSpPr txBox="1"/>
          <p:nvPr/>
        </p:nvSpPr>
        <p:spPr>
          <a:xfrm>
            <a:off x="2988578" y="3212875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th-TH" sz="5400" b="1" dirty="0">
                <a:solidFill>
                  <a:srgbClr val="0070C0"/>
                </a:solidFill>
                <a:latin typeface="TH SarabunPSK" pitchFamily="34" charset="-34"/>
                <a:ea typeface="Nithan"/>
                <a:cs typeface="TH SarabunPSK" pitchFamily="34" charset="-34"/>
              </a:rPr>
              <a:t>จึงเรียนมาเพื่อโปรดพิจารณา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1E840-EB95-4A60-A1D7-41DA200B018D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E3A0D5-0098-408A-E197-644DDFEC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63" y="-136981"/>
            <a:ext cx="5486400" cy="1143000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ตอบข้อสังเกตุและข้อเสนอแนะ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8BD7AB7-C96A-36D3-A261-16585F26D2F1}"/>
              </a:ext>
            </a:extLst>
          </p:cNvPr>
          <p:cNvSpPr txBox="1"/>
          <p:nvPr/>
        </p:nvSpPr>
        <p:spPr>
          <a:xfrm>
            <a:off x="277708" y="1143000"/>
            <a:ext cx="1191429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th-TH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คณะทำงานพิจารณากลั่นกรองโครงการจัดหาระบบคอมพิวเตอร์ของกระทรวงมหาดไทย มีข้อสังเกตุและข้อเสนอแนะให้เตรียมข้อมูลสนับสนุนชี้แจงคณะกรรมการบริหารและจัดหาระบบคอมพิวเตอร์ของกระทรวงมหาดไทย ดังนี้</a:t>
            </a:r>
          </a:p>
          <a:p>
            <a:pPr rtl="0"/>
            <a:r>
              <a:rPr lang="en-US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1.2 ระบบบริหารจัดการอุปกรณ์ป้องกันการโจมตีแบบ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 of Service (DDoS)</a:t>
            </a:r>
          </a:p>
          <a:p>
            <a:pPr rtl="0"/>
            <a:r>
              <a:rPr lang="en-US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TOR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ระบุว่าอุปกรณ์ที่เสนอเป็น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Hardware Appliance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 Appliance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ซึ่งอาจเกิดการได้เปรียบเสียเปรียบในการเสนอราคา</a:t>
            </a:r>
          </a:p>
          <a:p>
            <a:pPr rtl="0"/>
            <a:r>
              <a:rPr lang="en-US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2.)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2 ระบบควบคุมการเข้าใช้สิทธิ์และบริหารจัดการผู้ดูแลระบบ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Privileged Account Management)</a:t>
            </a:r>
          </a:p>
          <a:p>
            <a:pPr rtl="0"/>
            <a:r>
              <a:rPr lang="en-US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TOR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ระบุว่าระบบที่เสนอเป็น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Hardware Appliance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 Application</a:t>
            </a:r>
            <a:endParaRPr lang="th-TH" sz="2800" b="0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rtl="0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กรณีระบบที่เสนอเป็น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 Application 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Virtual Appliance 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ผู้ยื่นข้อเสนอต้องเสนอเครื่องคอมพิวเตอร์แม่ข่ายตามจำนวนที่ต้องใช้งาน เพื่อไม่ให้เกิดการได้เปรียบเสียเปรียบ นอกจากกำหนดคุณลักษณะเฉพาะของ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ควรกำหนด 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Spec. 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Hardware Appliance </a:t>
            </a:r>
            <a:r>
              <a:rPr lang="th-TH" sz="28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 </a:t>
            </a:r>
            <a:endParaRPr lang="en-US" sz="2800" b="0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rtl="0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ชี้แจงกรณีไม่มีราคาบนเว็บไซต์</a:t>
            </a:r>
            <a:endParaRPr lang="th-TH" sz="2800" b="0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22BB7-D26B-460A-9DE8-76590588DBE0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822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681" y="110916"/>
            <a:ext cx="3539319" cy="62931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th-TH" sz="40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 เป้าหมาย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6657E16-B409-4754-A3A8-7DF8B079AF4A}"/>
              </a:ext>
            </a:extLst>
          </p:cNvPr>
          <p:cNvSpPr/>
          <p:nvPr/>
        </p:nvSpPr>
        <p:spPr>
          <a:xfrm>
            <a:off x="123828" y="895518"/>
            <a:ext cx="120681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วัตถุประสงค์</a:t>
            </a:r>
            <a:endParaRPr lang="th-TH" sz="2800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เพื่อทดแทน </a:t>
            </a:r>
            <a:r>
              <a:rPr lang="th-TH" sz="24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ระบบป้องกันการโจมตีแบบ 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Distributed Denial of Service (DDoS)</a:t>
            </a:r>
            <a:r>
              <a:rPr lang="th-TH" sz="24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ที่กำลังจะหมดอายุใน ปี พ.ศ. ๒๕๖๕ และเพิ่มประสิทธิภาพในการป้องกันการโจมตีแบบ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DDoS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ของเว็บไซต์ และบริการของเครื่องแม่ข่ายต่างๆ ผ่านทางอินเทอร์เน็ต ให้มีการให้บริการได้อย่างต่อเนื่อง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 เพื่อลดความเสี่ยงและความผิดพลาดในการควบคุมการเบิกใช้บัญชีชื่อผู้ดูแลระบบเครือข่ายและระบบเครื่องแม่ข่าย โดยให้มีผู้ร้องขอ ผู้อนุมัติตามกระบวนการที่เป็นไปตามมาตรฐานสากล รวมถึงมีระบบในการบริหารจัดการพฤติกรรมของผู้ดูแลเครื่องแม่ข่าย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Privileged Account Security)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เพื่อเพิ่มความสามารถในการเฝ้าระวัง และตรวจสอบพฤติกรรมการนำบัญชีชื่อผู้ดูและระบบไปใช้งานในทางที่ผิดได้อย่างทันท่วงที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 เพื่อตอบสนอง พระราชบัญญัติการรักษาความมั่นคงปลอดภัยไซเบอร์ พ.ศ. ๒๕๖๒ หมวด ๓ การรักษาความมั่นคงปลอดภัยไซเบอร์ ส่วนที่ ๑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นโยบายและแผน มาตรา ๔๔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แผนการรับมือภัยคุกคามทางไซเบอร์) และส่วนที่ ๔ การรับมือกับภัยคุกคามทางไซเบอร์ มาตรา ๕๘ โดยการจัดทำ กระบวนการ แผนการรับมือภัยคุกคาม ขั้นตอนการปฏิบัติ เพื่อบริหารจัดการศูนย์ปฏิบัติการเฝ้าระวังความมั่นคงปลอดภัยระบบเทคโนโลยีสารสนเทศ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Security Operation Center : SOC)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มีประสิทธิภาพโดยมีระบบตรวจสอบพฤติกรรมและป้องกันด้านความมั่นคงปลอดภัยสารสนเทศซึ่งทำงานครอบคลุมทางด้านการป้องกันและยับยั้งการโจมตีแบ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DDoS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และการบริหารจัดการและตรวจสอบการใช้งานบัญชีของผู้ดูแลระบบ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เป้าหมาย</a:t>
            </a:r>
            <a:endParaRPr lang="en-US" sz="2800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defTabSz="360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เพิ่มประสิทธิภาพในการปกป้องภัยคุกคามจากการโจมตีระบบงานที่สำคัญ และกำกับดูแลข้อมูลสำคัญขององค์กร พร้อมเฝ้าระวังการใช้ข้อมูลสำคัญขององค์กร รวมถึงข้อมูลอื่น ๆ ที่กฎหมายกำหนด เพื่อให้มีการรับมือกับภัยคุกคามทางไซเบอร์ที่เหมาะสม ลดผลกระทบและความเสียหายที่อาจเกิดขึ้นกับองค์กร 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59635-A3D3-4C53-B4BC-E5EA410FA08B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rPr>
              <a:t>2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zone X Light"/>
              <a:ea typeface="+mn-ea"/>
              <a:cs typeface="DB Ozone X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175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249EAF-FD6F-0367-9BCD-52AA2F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3614A53-F68A-A974-CEF8-61A9017E1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831394" cy="6858000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CA623EA3-6AFA-80CF-EEE1-59E8CE3D051F}"/>
              </a:ext>
            </a:extLst>
          </p:cNvPr>
          <p:cNvGrpSpPr/>
          <p:nvPr/>
        </p:nvGrpSpPr>
        <p:grpSpPr>
          <a:xfrm>
            <a:off x="3072225" y="986093"/>
            <a:ext cx="4572472" cy="5422015"/>
            <a:chOff x="2424903" y="1181944"/>
            <a:chExt cx="4457831" cy="5423249"/>
          </a:xfrm>
        </p:grpSpPr>
        <p:sp>
          <p:nvSpPr>
            <p:cNvPr id="6" name="Dodecagon 80">
              <a:extLst>
                <a:ext uri="{FF2B5EF4-FFF2-40B4-BE49-F238E27FC236}">
                  <a16:creationId xmlns:a16="http://schemas.microsoft.com/office/drawing/2014/main" id="{1214CB99-3CD1-E3A4-A794-FE4328654312}"/>
                </a:ext>
              </a:extLst>
            </p:cNvPr>
            <p:cNvSpPr/>
            <p:nvPr/>
          </p:nvSpPr>
          <p:spPr>
            <a:xfrm>
              <a:off x="5591944" y="1196752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" name="Dodecagon 74">
              <a:extLst>
                <a:ext uri="{FF2B5EF4-FFF2-40B4-BE49-F238E27FC236}">
                  <a16:creationId xmlns:a16="http://schemas.microsoft.com/office/drawing/2014/main" id="{F3605550-5643-7180-15C2-44DEDFA65364}"/>
                </a:ext>
              </a:extLst>
            </p:cNvPr>
            <p:cNvSpPr/>
            <p:nvPr/>
          </p:nvSpPr>
          <p:spPr>
            <a:xfrm>
              <a:off x="3515452" y="3593810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" name="Dodecagon 75">
              <a:extLst>
                <a:ext uri="{FF2B5EF4-FFF2-40B4-BE49-F238E27FC236}">
                  <a16:creationId xmlns:a16="http://schemas.microsoft.com/office/drawing/2014/main" id="{BB7026E2-DB85-3E5C-EF13-73996A0FF49F}"/>
                </a:ext>
              </a:extLst>
            </p:cNvPr>
            <p:cNvSpPr/>
            <p:nvPr/>
          </p:nvSpPr>
          <p:spPr>
            <a:xfrm>
              <a:off x="3310440" y="1803260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" name="Dodecagon 76">
              <a:extLst>
                <a:ext uri="{FF2B5EF4-FFF2-40B4-BE49-F238E27FC236}">
                  <a16:creationId xmlns:a16="http://schemas.microsoft.com/office/drawing/2014/main" id="{0C4C10A3-50E2-284E-7ACF-EB347684B386}"/>
                </a:ext>
              </a:extLst>
            </p:cNvPr>
            <p:cNvSpPr/>
            <p:nvPr/>
          </p:nvSpPr>
          <p:spPr>
            <a:xfrm>
              <a:off x="2530654" y="1796607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" name="Dodecagon 77">
              <a:extLst>
                <a:ext uri="{FF2B5EF4-FFF2-40B4-BE49-F238E27FC236}">
                  <a16:creationId xmlns:a16="http://schemas.microsoft.com/office/drawing/2014/main" id="{DF45636D-AF7C-A6E9-36DB-CF0B01829293}"/>
                </a:ext>
              </a:extLst>
            </p:cNvPr>
            <p:cNvSpPr/>
            <p:nvPr/>
          </p:nvSpPr>
          <p:spPr>
            <a:xfrm>
              <a:off x="2706031" y="3543665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Dodecagon 78">
              <a:extLst>
                <a:ext uri="{FF2B5EF4-FFF2-40B4-BE49-F238E27FC236}">
                  <a16:creationId xmlns:a16="http://schemas.microsoft.com/office/drawing/2014/main" id="{43E42393-5282-EF7C-B9AA-F561BD5A3BF8}"/>
                </a:ext>
              </a:extLst>
            </p:cNvPr>
            <p:cNvSpPr/>
            <p:nvPr/>
          </p:nvSpPr>
          <p:spPr>
            <a:xfrm>
              <a:off x="3223971" y="2685696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" name="Dodecagon 79">
              <a:extLst>
                <a:ext uri="{FF2B5EF4-FFF2-40B4-BE49-F238E27FC236}">
                  <a16:creationId xmlns:a16="http://schemas.microsoft.com/office/drawing/2014/main" id="{E4B22BD4-8BEF-65F8-F26E-778389557202}"/>
                </a:ext>
              </a:extLst>
            </p:cNvPr>
            <p:cNvSpPr/>
            <p:nvPr/>
          </p:nvSpPr>
          <p:spPr>
            <a:xfrm>
              <a:off x="3312003" y="3247765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" name="Dodecagon 73">
              <a:extLst>
                <a:ext uri="{FF2B5EF4-FFF2-40B4-BE49-F238E27FC236}">
                  <a16:creationId xmlns:a16="http://schemas.microsoft.com/office/drawing/2014/main" id="{EE0F3236-1A0A-F989-8D9F-C94E03CCF8E5}"/>
                </a:ext>
              </a:extLst>
            </p:cNvPr>
            <p:cNvSpPr/>
            <p:nvPr/>
          </p:nvSpPr>
          <p:spPr>
            <a:xfrm>
              <a:off x="4027886" y="1299126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Dodecagon 58">
              <a:extLst>
                <a:ext uri="{FF2B5EF4-FFF2-40B4-BE49-F238E27FC236}">
                  <a16:creationId xmlns:a16="http://schemas.microsoft.com/office/drawing/2014/main" id="{E4904ED4-DE38-B554-C2FA-E82292BAEC10}"/>
                </a:ext>
              </a:extLst>
            </p:cNvPr>
            <p:cNvSpPr/>
            <p:nvPr/>
          </p:nvSpPr>
          <p:spPr>
            <a:xfrm>
              <a:off x="5574958" y="1847585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" name="Dodecagon 57">
              <a:extLst>
                <a:ext uri="{FF2B5EF4-FFF2-40B4-BE49-F238E27FC236}">
                  <a16:creationId xmlns:a16="http://schemas.microsoft.com/office/drawing/2014/main" id="{5F1CD8B2-061F-AF35-A4AC-D446F3C7AAF6}"/>
                </a:ext>
              </a:extLst>
            </p:cNvPr>
            <p:cNvSpPr/>
            <p:nvPr/>
          </p:nvSpPr>
          <p:spPr>
            <a:xfrm>
              <a:off x="4101283" y="1775110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Dodecagon 64">
              <a:extLst>
                <a:ext uri="{FF2B5EF4-FFF2-40B4-BE49-F238E27FC236}">
                  <a16:creationId xmlns:a16="http://schemas.microsoft.com/office/drawing/2014/main" id="{B09CA0DB-F7B2-915D-F975-1C6F9EE2F2DF}"/>
                </a:ext>
              </a:extLst>
            </p:cNvPr>
            <p:cNvSpPr/>
            <p:nvPr/>
          </p:nvSpPr>
          <p:spPr>
            <a:xfrm>
              <a:off x="5727314" y="6363387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" name="Dodecagon 65">
              <a:extLst>
                <a:ext uri="{FF2B5EF4-FFF2-40B4-BE49-F238E27FC236}">
                  <a16:creationId xmlns:a16="http://schemas.microsoft.com/office/drawing/2014/main" id="{B6F94D5C-0D61-4FAA-3D1C-C40D989018F0}"/>
                </a:ext>
              </a:extLst>
            </p:cNvPr>
            <p:cNvSpPr/>
            <p:nvPr/>
          </p:nvSpPr>
          <p:spPr>
            <a:xfrm>
              <a:off x="5270055" y="6354344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Dodecagon 66">
              <a:extLst>
                <a:ext uri="{FF2B5EF4-FFF2-40B4-BE49-F238E27FC236}">
                  <a16:creationId xmlns:a16="http://schemas.microsoft.com/office/drawing/2014/main" id="{8A4B1701-F762-C8BE-830A-43E2D50D1060}"/>
                </a:ext>
              </a:extLst>
            </p:cNvPr>
            <p:cNvSpPr/>
            <p:nvPr/>
          </p:nvSpPr>
          <p:spPr>
            <a:xfrm>
              <a:off x="4701481" y="5104984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" name="Dodecagon 67">
              <a:extLst>
                <a:ext uri="{FF2B5EF4-FFF2-40B4-BE49-F238E27FC236}">
                  <a16:creationId xmlns:a16="http://schemas.microsoft.com/office/drawing/2014/main" id="{5B5F1E67-24A2-921E-8DA2-27AA9A023F20}"/>
                </a:ext>
              </a:extLst>
            </p:cNvPr>
            <p:cNvSpPr/>
            <p:nvPr/>
          </p:nvSpPr>
          <p:spPr>
            <a:xfrm>
              <a:off x="4100407" y="2274810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" name="Dodecagon 68">
              <a:extLst>
                <a:ext uri="{FF2B5EF4-FFF2-40B4-BE49-F238E27FC236}">
                  <a16:creationId xmlns:a16="http://schemas.microsoft.com/office/drawing/2014/main" id="{51E0D4B2-36A2-3D08-EC46-63DA7CA77D37}"/>
                </a:ext>
              </a:extLst>
            </p:cNvPr>
            <p:cNvSpPr/>
            <p:nvPr/>
          </p:nvSpPr>
          <p:spPr>
            <a:xfrm>
              <a:off x="2927948" y="4077954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Dodecagon 69">
              <a:extLst>
                <a:ext uri="{FF2B5EF4-FFF2-40B4-BE49-F238E27FC236}">
                  <a16:creationId xmlns:a16="http://schemas.microsoft.com/office/drawing/2014/main" id="{2FF26CF2-A690-A101-B3E4-CD743E24A57A}"/>
                </a:ext>
              </a:extLst>
            </p:cNvPr>
            <p:cNvSpPr/>
            <p:nvPr/>
          </p:nvSpPr>
          <p:spPr>
            <a:xfrm>
              <a:off x="2462147" y="4595124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" name="Dodecagon 70">
              <a:extLst>
                <a:ext uri="{FF2B5EF4-FFF2-40B4-BE49-F238E27FC236}">
                  <a16:creationId xmlns:a16="http://schemas.microsoft.com/office/drawing/2014/main" id="{A7C3E8C7-E839-3D98-147B-3B315A2EE3E9}"/>
                </a:ext>
              </a:extLst>
            </p:cNvPr>
            <p:cNvSpPr/>
            <p:nvPr/>
          </p:nvSpPr>
          <p:spPr>
            <a:xfrm>
              <a:off x="2909273" y="4443574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" name="Dodecagon 28">
              <a:extLst>
                <a:ext uri="{FF2B5EF4-FFF2-40B4-BE49-F238E27FC236}">
                  <a16:creationId xmlns:a16="http://schemas.microsoft.com/office/drawing/2014/main" id="{54B2958B-2DA9-D3CC-9CA3-93C93F54AECE}"/>
                </a:ext>
              </a:extLst>
            </p:cNvPr>
            <p:cNvSpPr/>
            <p:nvPr/>
          </p:nvSpPr>
          <p:spPr>
            <a:xfrm>
              <a:off x="6572219" y="6363387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Dodecagon 63">
              <a:extLst>
                <a:ext uri="{FF2B5EF4-FFF2-40B4-BE49-F238E27FC236}">
                  <a16:creationId xmlns:a16="http://schemas.microsoft.com/office/drawing/2014/main" id="{A8C5B3F5-B6B3-2620-D9E0-EFBB13A7D138}"/>
                </a:ext>
              </a:extLst>
            </p:cNvPr>
            <p:cNvSpPr/>
            <p:nvPr/>
          </p:nvSpPr>
          <p:spPr>
            <a:xfrm>
              <a:off x="6414439" y="1268932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E15D5B5E-6364-4161-CE42-5F206954FC60}"/>
                </a:ext>
              </a:extLst>
            </p:cNvPr>
            <p:cNvSpPr txBox="1"/>
            <p:nvPr/>
          </p:nvSpPr>
          <p:spPr>
            <a:xfrm>
              <a:off x="6563005" y="6374361"/>
              <a:ext cx="319729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25</a:t>
              </a:r>
            </a:p>
          </p:txBody>
        </p:sp>
        <p:sp>
          <p:nvSpPr>
            <p:cNvPr id="26" name="Dodecagon 59">
              <a:extLst>
                <a:ext uri="{FF2B5EF4-FFF2-40B4-BE49-F238E27FC236}">
                  <a16:creationId xmlns:a16="http://schemas.microsoft.com/office/drawing/2014/main" id="{D594B476-0360-934E-5F74-0A835E384D96}"/>
                </a:ext>
              </a:extLst>
            </p:cNvPr>
            <p:cNvSpPr/>
            <p:nvPr/>
          </p:nvSpPr>
          <p:spPr>
            <a:xfrm>
              <a:off x="5642053" y="5741562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Dodecagon 60">
              <a:extLst>
                <a:ext uri="{FF2B5EF4-FFF2-40B4-BE49-F238E27FC236}">
                  <a16:creationId xmlns:a16="http://schemas.microsoft.com/office/drawing/2014/main" id="{6B4D6B0A-424D-93C6-4BA7-AF0F03924802}"/>
                </a:ext>
              </a:extLst>
            </p:cNvPr>
            <p:cNvSpPr/>
            <p:nvPr/>
          </p:nvSpPr>
          <p:spPr>
            <a:xfrm>
              <a:off x="6384984" y="2685581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Dodecagon 61">
              <a:extLst>
                <a:ext uri="{FF2B5EF4-FFF2-40B4-BE49-F238E27FC236}">
                  <a16:creationId xmlns:a16="http://schemas.microsoft.com/office/drawing/2014/main" id="{5A4F5CEB-F444-4830-78FF-CC533127C7B9}"/>
                </a:ext>
              </a:extLst>
            </p:cNvPr>
            <p:cNvSpPr/>
            <p:nvPr/>
          </p:nvSpPr>
          <p:spPr>
            <a:xfrm>
              <a:off x="4756657" y="3222766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" name="Dodecagon 62">
              <a:extLst>
                <a:ext uri="{FF2B5EF4-FFF2-40B4-BE49-F238E27FC236}">
                  <a16:creationId xmlns:a16="http://schemas.microsoft.com/office/drawing/2014/main" id="{DDC0B3F9-9A35-416F-266E-930ECEF31C55}"/>
                </a:ext>
              </a:extLst>
            </p:cNvPr>
            <p:cNvSpPr/>
            <p:nvPr/>
          </p:nvSpPr>
          <p:spPr>
            <a:xfrm>
              <a:off x="5532067" y="2627249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TextBox 31">
              <a:extLst>
                <a:ext uri="{FF2B5EF4-FFF2-40B4-BE49-F238E27FC236}">
                  <a16:creationId xmlns:a16="http://schemas.microsoft.com/office/drawing/2014/main" id="{F8428248-66C0-1A99-A4F0-6C0F5D323E11}"/>
                </a:ext>
              </a:extLst>
            </p:cNvPr>
            <p:cNvSpPr txBox="1"/>
            <p:nvPr/>
          </p:nvSpPr>
          <p:spPr>
            <a:xfrm>
              <a:off x="5702080" y="6354749"/>
              <a:ext cx="358481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24</a:t>
              </a:r>
            </a:p>
          </p:txBody>
        </p:sp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9D0FED26-01AA-191F-CCCA-15E1B91D0203}"/>
                </a:ext>
              </a:extLst>
            </p:cNvPr>
            <p:cNvSpPr txBox="1"/>
            <p:nvPr/>
          </p:nvSpPr>
          <p:spPr>
            <a:xfrm>
              <a:off x="5263692" y="6354344"/>
              <a:ext cx="304719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23</a:t>
              </a:r>
            </a:p>
          </p:txBody>
        </p:sp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id="{DD37BF06-7D85-4D79-B573-FC26190AAA4B}"/>
                </a:ext>
              </a:extLst>
            </p:cNvPr>
            <p:cNvSpPr txBox="1"/>
            <p:nvPr/>
          </p:nvSpPr>
          <p:spPr>
            <a:xfrm>
              <a:off x="5628725" y="5735542"/>
              <a:ext cx="358481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22</a:t>
              </a:r>
            </a:p>
          </p:txBody>
        </p:sp>
        <p:sp>
          <p:nvSpPr>
            <p:cNvPr id="33" name="TextBox 35">
              <a:extLst>
                <a:ext uri="{FF2B5EF4-FFF2-40B4-BE49-F238E27FC236}">
                  <a16:creationId xmlns:a16="http://schemas.microsoft.com/office/drawing/2014/main" id="{8FEDCB29-97B8-1AB8-F663-0FA489DE5DE1}"/>
                </a:ext>
              </a:extLst>
            </p:cNvPr>
            <p:cNvSpPr txBox="1"/>
            <p:nvPr/>
          </p:nvSpPr>
          <p:spPr>
            <a:xfrm>
              <a:off x="2424903" y="4582355"/>
              <a:ext cx="368773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20</a:t>
              </a:r>
            </a:p>
          </p:txBody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FF77B9BB-6477-60E9-A8C3-83B77CFD9B06}"/>
                </a:ext>
              </a:extLst>
            </p:cNvPr>
            <p:cNvSpPr txBox="1"/>
            <p:nvPr/>
          </p:nvSpPr>
          <p:spPr>
            <a:xfrm>
              <a:off x="2866154" y="4442198"/>
              <a:ext cx="368773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19</a:t>
              </a:r>
            </a:p>
          </p:txBody>
        </p:sp>
        <p:sp>
          <p:nvSpPr>
            <p:cNvPr id="35" name="TextBox 38">
              <a:extLst>
                <a:ext uri="{FF2B5EF4-FFF2-40B4-BE49-F238E27FC236}">
                  <a16:creationId xmlns:a16="http://schemas.microsoft.com/office/drawing/2014/main" id="{FDA224D7-21B5-CF4B-438A-66658B1FEA1A}"/>
                </a:ext>
              </a:extLst>
            </p:cNvPr>
            <p:cNvSpPr txBox="1"/>
            <p:nvPr/>
          </p:nvSpPr>
          <p:spPr>
            <a:xfrm>
              <a:off x="2896200" y="4066174"/>
              <a:ext cx="381992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18</a:t>
              </a:r>
            </a:p>
          </p:txBody>
        </p:sp>
        <p:sp>
          <p:nvSpPr>
            <p:cNvPr id="36" name="TextBox 39">
              <a:extLst>
                <a:ext uri="{FF2B5EF4-FFF2-40B4-BE49-F238E27FC236}">
                  <a16:creationId xmlns:a16="http://schemas.microsoft.com/office/drawing/2014/main" id="{587E4535-7651-DA63-6A73-E79538FC5E35}"/>
                </a:ext>
              </a:extLst>
            </p:cNvPr>
            <p:cNvSpPr txBox="1"/>
            <p:nvPr/>
          </p:nvSpPr>
          <p:spPr>
            <a:xfrm>
              <a:off x="4002961" y="1297195"/>
              <a:ext cx="373972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15</a:t>
              </a:r>
            </a:p>
          </p:txBody>
        </p:sp>
        <p:sp>
          <p:nvSpPr>
            <p:cNvPr id="37" name="TextBox 41">
              <a:extLst>
                <a:ext uri="{FF2B5EF4-FFF2-40B4-BE49-F238E27FC236}">
                  <a16:creationId xmlns:a16="http://schemas.microsoft.com/office/drawing/2014/main" id="{9277B2E4-AD28-CE1F-DC37-8586DA98F592}"/>
                </a:ext>
              </a:extLst>
            </p:cNvPr>
            <p:cNvSpPr txBox="1"/>
            <p:nvPr/>
          </p:nvSpPr>
          <p:spPr>
            <a:xfrm>
              <a:off x="6358566" y="2663863"/>
              <a:ext cx="394862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14</a:t>
              </a:r>
            </a:p>
          </p:txBody>
        </p:sp>
        <p:sp>
          <p:nvSpPr>
            <p:cNvPr id="38" name="TextBox 42">
              <a:extLst>
                <a:ext uri="{FF2B5EF4-FFF2-40B4-BE49-F238E27FC236}">
                  <a16:creationId xmlns:a16="http://schemas.microsoft.com/office/drawing/2014/main" id="{5398F700-74D9-4DCB-73B7-42B5FDD38AE6}"/>
                </a:ext>
              </a:extLst>
            </p:cNvPr>
            <p:cNvSpPr txBox="1"/>
            <p:nvPr/>
          </p:nvSpPr>
          <p:spPr>
            <a:xfrm>
              <a:off x="6371621" y="1268785"/>
              <a:ext cx="394862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13</a:t>
              </a:r>
            </a:p>
          </p:txBody>
        </p:sp>
        <p:sp>
          <p:nvSpPr>
            <p:cNvPr id="39" name="TextBox 43">
              <a:extLst>
                <a:ext uri="{FF2B5EF4-FFF2-40B4-BE49-F238E27FC236}">
                  <a16:creationId xmlns:a16="http://schemas.microsoft.com/office/drawing/2014/main" id="{9683B761-8852-448B-612B-45407D426982}"/>
                </a:ext>
              </a:extLst>
            </p:cNvPr>
            <p:cNvSpPr txBox="1"/>
            <p:nvPr/>
          </p:nvSpPr>
          <p:spPr>
            <a:xfrm>
              <a:off x="3290146" y="3250896"/>
              <a:ext cx="450612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12</a:t>
              </a:r>
            </a:p>
          </p:txBody>
        </p:sp>
        <p:sp>
          <p:nvSpPr>
            <p:cNvPr id="40" name="TextBox 44">
              <a:extLst>
                <a:ext uri="{FF2B5EF4-FFF2-40B4-BE49-F238E27FC236}">
                  <a16:creationId xmlns:a16="http://schemas.microsoft.com/office/drawing/2014/main" id="{B2F62708-18A4-8C8F-DCB5-3FCE0B5D3583}"/>
                </a:ext>
              </a:extLst>
            </p:cNvPr>
            <p:cNvSpPr txBox="1"/>
            <p:nvPr/>
          </p:nvSpPr>
          <p:spPr>
            <a:xfrm>
              <a:off x="4718464" y="3207959"/>
              <a:ext cx="352843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11</a:t>
              </a:r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4DC052B6-DE68-BE44-DDDA-C3B7F402707B}"/>
                </a:ext>
              </a:extLst>
            </p:cNvPr>
            <p:cNvSpPr txBox="1"/>
            <p:nvPr/>
          </p:nvSpPr>
          <p:spPr>
            <a:xfrm>
              <a:off x="4071245" y="2283263"/>
              <a:ext cx="373971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10</a:t>
              </a:r>
            </a:p>
          </p:txBody>
        </p:sp>
        <p:sp>
          <p:nvSpPr>
            <p:cNvPr id="42" name="TextBox 46">
              <a:extLst>
                <a:ext uri="{FF2B5EF4-FFF2-40B4-BE49-F238E27FC236}">
                  <a16:creationId xmlns:a16="http://schemas.microsoft.com/office/drawing/2014/main" id="{2CBF247D-B72C-2E9C-AF40-13CB19327BC2}"/>
                </a:ext>
              </a:extLst>
            </p:cNvPr>
            <p:cNvSpPr txBox="1"/>
            <p:nvPr/>
          </p:nvSpPr>
          <p:spPr>
            <a:xfrm>
              <a:off x="3235805" y="2642226"/>
              <a:ext cx="216022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9</a:t>
              </a:r>
            </a:p>
          </p:txBody>
        </p:sp>
        <p:sp>
          <p:nvSpPr>
            <p:cNvPr id="43" name="TextBox 48">
              <a:extLst>
                <a:ext uri="{FF2B5EF4-FFF2-40B4-BE49-F238E27FC236}">
                  <a16:creationId xmlns:a16="http://schemas.microsoft.com/office/drawing/2014/main" id="{5F3021D9-F551-18A7-8A08-FEB27E41EDC6}"/>
                </a:ext>
              </a:extLst>
            </p:cNvPr>
            <p:cNvSpPr txBox="1"/>
            <p:nvPr/>
          </p:nvSpPr>
          <p:spPr>
            <a:xfrm>
              <a:off x="2519597" y="1789204"/>
              <a:ext cx="216022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6</a:t>
              </a:r>
            </a:p>
          </p:txBody>
        </p:sp>
        <p:sp>
          <p:nvSpPr>
            <p:cNvPr id="44" name="TextBox 55">
              <a:extLst>
                <a:ext uri="{FF2B5EF4-FFF2-40B4-BE49-F238E27FC236}">
                  <a16:creationId xmlns:a16="http://schemas.microsoft.com/office/drawing/2014/main" id="{FA8F2D2D-31C0-1131-759F-3127442ED281}"/>
                </a:ext>
              </a:extLst>
            </p:cNvPr>
            <p:cNvSpPr txBox="1"/>
            <p:nvPr/>
          </p:nvSpPr>
          <p:spPr>
            <a:xfrm>
              <a:off x="5591944" y="1181944"/>
              <a:ext cx="216022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45" name="Dodecagon 66">
              <a:extLst>
                <a:ext uri="{FF2B5EF4-FFF2-40B4-BE49-F238E27FC236}">
                  <a16:creationId xmlns:a16="http://schemas.microsoft.com/office/drawing/2014/main" id="{D1524493-32D7-F729-5935-F8CFE84F7D99}"/>
                </a:ext>
              </a:extLst>
            </p:cNvPr>
            <p:cNvSpPr/>
            <p:nvPr/>
          </p:nvSpPr>
          <p:spPr>
            <a:xfrm>
              <a:off x="5580059" y="4661792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0">
              <a:extLst>
                <a:ext uri="{FF2B5EF4-FFF2-40B4-BE49-F238E27FC236}">
                  <a16:creationId xmlns:a16="http://schemas.microsoft.com/office/drawing/2014/main" id="{91650DCC-2EE1-1364-DA5E-23BB65F4630A}"/>
                </a:ext>
              </a:extLst>
            </p:cNvPr>
            <p:cNvSpPr txBox="1"/>
            <p:nvPr/>
          </p:nvSpPr>
          <p:spPr>
            <a:xfrm>
              <a:off x="5553387" y="4646857"/>
              <a:ext cx="368773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15</a:t>
              </a:r>
            </a:p>
          </p:txBody>
        </p:sp>
        <p:sp>
          <p:nvSpPr>
            <p:cNvPr id="47" name="Dodecagon 66">
              <a:extLst>
                <a:ext uri="{FF2B5EF4-FFF2-40B4-BE49-F238E27FC236}">
                  <a16:creationId xmlns:a16="http://schemas.microsoft.com/office/drawing/2014/main" id="{5A632655-3A8E-8472-387B-0F2E2095EF35}"/>
                </a:ext>
              </a:extLst>
            </p:cNvPr>
            <p:cNvSpPr/>
            <p:nvPr/>
          </p:nvSpPr>
          <p:spPr>
            <a:xfrm>
              <a:off x="4727852" y="4280174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0">
              <a:extLst>
                <a:ext uri="{FF2B5EF4-FFF2-40B4-BE49-F238E27FC236}">
                  <a16:creationId xmlns:a16="http://schemas.microsoft.com/office/drawing/2014/main" id="{FC6736C8-31EA-8439-8BDB-ABC92D780DEF}"/>
                </a:ext>
              </a:extLst>
            </p:cNvPr>
            <p:cNvSpPr txBox="1"/>
            <p:nvPr/>
          </p:nvSpPr>
          <p:spPr>
            <a:xfrm>
              <a:off x="4691846" y="4271492"/>
              <a:ext cx="352843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16</a:t>
              </a:r>
            </a:p>
          </p:txBody>
        </p:sp>
        <p:sp>
          <p:nvSpPr>
            <p:cNvPr id="49" name="Dodecagon 66">
              <a:extLst>
                <a:ext uri="{FF2B5EF4-FFF2-40B4-BE49-F238E27FC236}">
                  <a16:creationId xmlns:a16="http://schemas.microsoft.com/office/drawing/2014/main" id="{41C26545-E366-D808-F107-129A9AF9931E}"/>
                </a:ext>
              </a:extLst>
            </p:cNvPr>
            <p:cNvSpPr/>
            <p:nvPr/>
          </p:nvSpPr>
          <p:spPr>
            <a:xfrm>
              <a:off x="3034380" y="5216224"/>
              <a:ext cx="216022" cy="216024"/>
            </a:xfrm>
            <a:prstGeom prst="dodec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0">
              <a:extLst>
                <a:ext uri="{FF2B5EF4-FFF2-40B4-BE49-F238E27FC236}">
                  <a16:creationId xmlns:a16="http://schemas.microsoft.com/office/drawing/2014/main" id="{104EF516-5FF1-B1C4-475C-923A8CAB59A6}"/>
                </a:ext>
              </a:extLst>
            </p:cNvPr>
            <p:cNvSpPr txBox="1"/>
            <p:nvPr/>
          </p:nvSpPr>
          <p:spPr>
            <a:xfrm>
              <a:off x="4668950" y="5128414"/>
              <a:ext cx="351344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17</a:t>
              </a:r>
            </a:p>
          </p:txBody>
        </p:sp>
        <p:sp>
          <p:nvSpPr>
            <p:cNvPr id="51" name="TextBox 40">
              <a:extLst>
                <a:ext uri="{FF2B5EF4-FFF2-40B4-BE49-F238E27FC236}">
                  <a16:creationId xmlns:a16="http://schemas.microsoft.com/office/drawing/2014/main" id="{4F34B724-32A7-F2D9-6514-DD9E19AE1DEB}"/>
                </a:ext>
              </a:extLst>
            </p:cNvPr>
            <p:cNvSpPr txBox="1"/>
            <p:nvPr/>
          </p:nvSpPr>
          <p:spPr>
            <a:xfrm>
              <a:off x="3012384" y="5205593"/>
              <a:ext cx="351345" cy="2308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/>
                <a:t>21</a:t>
              </a:r>
            </a:p>
          </p:txBody>
        </p:sp>
      </p:grpSp>
      <p:sp>
        <p:nvSpPr>
          <p:cNvPr id="52" name="Dodecagon 69">
            <a:extLst>
              <a:ext uri="{FF2B5EF4-FFF2-40B4-BE49-F238E27FC236}">
                <a16:creationId xmlns:a16="http://schemas.microsoft.com/office/drawing/2014/main" id="{3C970F76-6EDB-7DA2-DB78-75AD5F466728}"/>
              </a:ext>
            </a:extLst>
          </p:cNvPr>
          <p:cNvSpPr/>
          <p:nvPr/>
        </p:nvSpPr>
        <p:spPr>
          <a:xfrm>
            <a:off x="3115982" y="2436026"/>
            <a:ext cx="216022" cy="211018"/>
          </a:xfrm>
          <a:prstGeom prst="dodec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Box 35">
            <a:extLst>
              <a:ext uri="{FF2B5EF4-FFF2-40B4-BE49-F238E27FC236}">
                <a16:creationId xmlns:a16="http://schemas.microsoft.com/office/drawing/2014/main" id="{146146E7-6D72-1FED-D99F-2CD847707112}"/>
              </a:ext>
            </a:extLst>
          </p:cNvPr>
          <p:cNvSpPr txBox="1"/>
          <p:nvPr/>
        </p:nvSpPr>
        <p:spPr>
          <a:xfrm>
            <a:off x="3102598" y="2428623"/>
            <a:ext cx="368773" cy="2308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20</a:t>
            </a:r>
          </a:p>
        </p:txBody>
      </p:sp>
      <p:sp>
        <p:nvSpPr>
          <p:cNvPr id="54" name="Dodecagon 78">
            <a:extLst>
              <a:ext uri="{FF2B5EF4-FFF2-40B4-BE49-F238E27FC236}">
                <a16:creationId xmlns:a16="http://schemas.microsoft.com/office/drawing/2014/main" id="{35C91927-9256-BEFC-929F-7D802E8C6B59}"/>
              </a:ext>
            </a:extLst>
          </p:cNvPr>
          <p:cNvSpPr/>
          <p:nvPr/>
        </p:nvSpPr>
        <p:spPr>
          <a:xfrm>
            <a:off x="4482551" y="4442916"/>
            <a:ext cx="216022" cy="216024"/>
          </a:xfrm>
          <a:prstGeom prst="dodec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TextBox 46">
            <a:extLst>
              <a:ext uri="{FF2B5EF4-FFF2-40B4-BE49-F238E27FC236}">
                <a16:creationId xmlns:a16="http://schemas.microsoft.com/office/drawing/2014/main" id="{73B9083C-46BA-086E-C5A4-BD6ACCB0642E}"/>
              </a:ext>
            </a:extLst>
          </p:cNvPr>
          <p:cNvSpPr txBox="1"/>
          <p:nvPr/>
        </p:nvSpPr>
        <p:spPr>
          <a:xfrm>
            <a:off x="4482551" y="4457720"/>
            <a:ext cx="216022" cy="2308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9</a:t>
            </a:r>
          </a:p>
        </p:txBody>
      </p:sp>
      <p:sp>
        <p:nvSpPr>
          <p:cNvPr id="56" name="Dodecagon 58">
            <a:extLst>
              <a:ext uri="{FF2B5EF4-FFF2-40B4-BE49-F238E27FC236}">
                <a16:creationId xmlns:a16="http://schemas.microsoft.com/office/drawing/2014/main" id="{FFDBC664-1B1E-D91A-5A78-FE57BE50CDD0}"/>
              </a:ext>
            </a:extLst>
          </p:cNvPr>
          <p:cNvSpPr/>
          <p:nvPr/>
        </p:nvSpPr>
        <p:spPr>
          <a:xfrm>
            <a:off x="5423122" y="2522142"/>
            <a:ext cx="221577" cy="215975"/>
          </a:xfrm>
          <a:prstGeom prst="dodec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7" name="Dodecagon 59">
            <a:extLst>
              <a:ext uri="{FF2B5EF4-FFF2-40B4-BE49-F238E27FC236}">
                <a16:creationId xmlns:a16="http://schemas.microsoft.com/office/drawing/2014/main" id="{D7DFDB6C-5EA7-AAFE-C5DA-42BAB5AD6B47}"/>
              </a:ext>
            </a:extLst>
          </p:cNvPr>
          <p:cNvSpPr/>
          <p:nvPr/>
        </p:nvSpPr>
        <p:spPr>
          <a:xfrm>
            <a:off x="5546046" y="6192132"/>
            <a:ext cx="221577" cy="215975"/>
          </a:xfrm>
          <a:prstGeom prst="dodec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TextBox 32">
            <a:extLst>
              <a:ext uri="{FF2B5EF4-FFF2-40B4-BE49-F238E27FC236}">
                <a16:creationId xmlns:a16="http://schemas.microsoft.com/office/drawing/2014/main" id="{9F5C35EF-DFFF-7246-BB5D-D782D7CCF121}"/>
              </a:ext>
            </a:extLst>
          </p:cNvPr>
          <p:cNvSpPr txBox="1"/>
          <p:nvPr/>
        </p:nvSpPr>
        <p:spPr>
          <a:xfrm>
            <a:off x="5518137" y="6193833"/>
            <a:ext cx="312555" cy="2307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26</a:t>
            </a:r>
          </a:p>
        </p:txBody>
      </p:sp>
      <p:sp>
        <p:nvSpPr>
          <p:cNvPr id="59" name="Dodecagon 59">
            <a:extLst>
              <a:ext uri="{FF2B5EF4-FFF2-40B4-BE49-F238E27FC236}">
                <a16:creationId xmlns:a16="http://schemas.microsoft.com/office/drawing/2014/main" id="{AA621290-00F6-D578-674B-543B9538BBC4}"/>
              </a:ext>
            </a:extLst>
          </p:cNvPr>
          <p:cNvSpPr/>
          <p:nvPr/>
        </p:nvSpPr>
        <p:spPr>
          <a:xfrm>
            <a:off x="4481976" y="6576660"/>
            <a:ext cx="221577" cy="215975"/>
          </a:xfrm>
          <a:prstGeom prst="dodec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9B87A044-AFF7-F321-042E-1BA0CAB14C50}"/>
              </a:ext>
            </a:extLst>
          </p:cNvPr>
          <p:cNvSpPr txBox="1"/>
          <p:nvPr/>
        </p:nvSpPr>
        <p:spPr>
          <a:xfrm>
            <a:off x="4447900" y="6582339"/>
            <a:ext cx="312555" cy="2307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27</a:t>
            </a:r>
          </a:p>
        </p:txBody>
      </p:sp>
      <p:sp>
        <p:nvSpPr>
          <p:cNvPr id="64" name="Dodecagon 77">
            <a:extLst>
              <a:ext uri="{FF2B5EF4-FFF2-40B4-BE49-F238E27FC236}">
                <a16:creationId xmlns:a16="http://schemas.microsoft.com/office/drawing/2014/main" id="{32223AB1-3240-B4E3-7DF2-71B005A5BC59}"/>
              </a:ext>
            </a:extLst>
          </p:cNvPr>
          <p:cNvSpPr/>
          <p:nvPr/>
        </p:nvSpPr>
        <p:spPr>
          <a:xfrm>
            <a:off x="7124526" y="1732122"/>
            <a:ext cx="221577" cy="215975"/>
          </a:xfrm>
          <a:prstGeom prst="dodec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5" name="TextBox 35">
            <a:extLst>
              <a:ext uri="{FF2B5EF4-FFF2-40B4-BE49-F238E27FC236}">
                <a16:creationId xmlns:a16="http://schemas.microsoft.com/office/drawing/2014/main" id="{9F49374F-E3D4-189B-7F14-A19468156B16}"/>
              </a:ext>
            </a:extLst>
          </p:cNvPr>
          <p:cNvSpPr txBox="1"/>
          <p:nvPr/>
        </p:nvSpPr>
        <p:spPr>
          <a:xfrm>
            <a:off x="7108426" y="1717318"/>
            <a:ext cx="378257" cy="2307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20</a:t>
            </a:r>
          </a:p>
        </p:txBody>
      </p:sp>
      <p:graphicFrame>
        <p:nvGraphicFramePr>
          <p:cNvPr id="66" name="Table 17">
            <a:extLst>
              <a:ext uri="{FF2B5EF4-FFF2-40B4-BE49-F238E27FC236}">
                <a16:creationId xmlns:a16="http://schemas.microsoft.com/office/drawing/2014/main" id="{6463322A-2ED8-F901-9715-314A85763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268460"/>
              </p:ext>
            </p:extLst>
          </p:nvPr>
        </p:nvGraphicFramePr>
        <p:xfrm>
          <a:off x="7843534" y="0"/>
          <a:ext cx="4302457" cy="36436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11959">
                  <a:extLst>
                    <a:ext uri="{9D8B030D-6E8A-4147-A177-3AD203B41FA5}">
                      <a16:colId xmlns:a16="http://schemas.microsoft.com/office/drawing/2014/main" val="1387717261"/>
                    </a:ext>
                  </a:extLst>
                </a:gridCol>
                <a:gridCol w="3090498">
                  <a:extLst>
                    <a:ext uri="{9D8B030D-6E8A-4147-A177-3AD203B41FA5}">
                      <a16:colId xmlns:a16="http://schemas.microsoft.com/office/drawing/2014/main" val="851577937"/>
                    </a:ext>
                  </a:extLst>
                </a:gridCol>
              </a:tblGrid>
              <a:tr h="234134"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ระบบ/อุปกรณ์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ภัยคุกคามที่ป้องกัน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9620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DDoS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Intrusions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Botnet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Availability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DDoS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758998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External Firewall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Information Gathering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Scanning, Information Security 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Unauthorized Access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213316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Information Gathering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Scanning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Intrusion Attempts 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Brute Force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058457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Email Security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Abusive Content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Spam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173828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APT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Malicious Code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Malware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Intrusion Attempts 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Exploit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22340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DLP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Malicious Code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Malware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Intrusion Attempts 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Exploit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232443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APT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Malicious Code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Malware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Intrusion Attempts 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Exploit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439921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SSL 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Encryption, Decryption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524568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WAF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Information Security 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Unauthorized Access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Modify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, Intrusion Attempts 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Exploit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for web server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31084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 SSL-VPN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Information Security 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Unauthorized Access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731785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 Secure Internet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Abusive Content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Spam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Malicious Code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Malware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669514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 DLP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Web Traffic Data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41182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Thaicert:GWP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Information Security 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Unauthorized Access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Modify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9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form www.mea.or.th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53484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Thaicert:GTM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Collect traffic log from External Firewall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485710"/>
                  </a:ext>
                </a:extLst>
              </a:tr>
            </a:tbl>
          </a:graphicData>
        </a:graphic>
      </p:graphicFrame>
      <p:graphicFrame>
        <p:nvGraphicFramePr>
          <p:cNvPr id="67" name="Table 17">
            <a:extLst>
              <a:ext uri="{FF2B5EF4-FFF2-40B4-BE49-F238E27FC236}">
                <a16:creationId xmlns:a16="http://schemas.microsoft.com/office/drawing/2014/main" id="{8BC2011C-C141-B103-DC86-3F0A10A2A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979759"/>
              </p:ext>
            </p:extLst>
          </p:nvPr>
        </p:nvGraphicFramePr>
        <p:xfrm>
          <a:off x="7835582" y="5239605"/>
          <a:ext cx="4302457" cy="1668780"/>
        </p:xfrm>
        <a:graphic>
          <a:graphicData uri="http://schemas.openxmlformats.org/drawingml/2006/table">
            <a:tbl>
              <a:tblPr firstRow="1" bandRow="1">
                <a:solidFill>
                  <a:srgbClr val="FFEDC9"/>
                </a:solidFill>
              </a:tblPr>
              <a:tblGrid>
                <a:gridCol w="1211960">
                  <a:extLst>
                    <a:ext uri="{9D8B030D-6E8A-4147-A177-3AD203B41FA5}">
                      <a16:colId xmlns:a16="http://schemas.microsoft.com/office/drawing/2014/main" val="1387717261"/>
                    </a:ext>
                  </a:extLst>
                </a:gridCol>
                <a:gridCol w="3090497">
                  <a:extLst>
                    <a:ext uri="{9D8B030D-6E8A-4147-A177-3AD203B41FA5}">
                      <a16:colId xmlns:a16="http://schemas.microsoft.com/office/drawing/2014/main" val="851577937"/>
                    </a:ext>
                  </a:extLst>
                </a:gridCol>
              </a:tblGrid>
              <a:tr h="152792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</a:t>
                      </a:r>
                      <a:r>
                        <a:rPr lang="th-TH" sz="10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0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Branch Firewall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Information Gathering</a:t>
                      </a:r>
                      <a:r>
                        <a:rPr lang="th-TH" sz="105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Scanning, Information Security </a:t>
                      </a:r>
                      <a:r>
                        <a:rPr lang="th-TH" sz="105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Unauthorized Access</a:t>
                      </a:r>
                      <a:r>
                        <a:rPr lang="th-TH" sz="105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105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591230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 Antivirus</a:t>
                      </a:r>
                      <a:endParaRPr lang="en-US" sz="105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Known Malicious Code</a:t>
                      </a:r>
                      <a:r>
                        <a:rPr lang="th-TH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Virus</a:t>
                      </a:r>
                      <a:r>
                        <a:rPr lang="th-TH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105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464042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 EDR</a:t>
                      </a:r>
                      <a:endParaRPr lang="en-US" sz="105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Unknow Malicious Code</a:t>
                      </a:r>
                      <a:r>
                        <a:rPr lang="th-TH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Malware</a:t>
                      </a:r>
                      <a:r>
                        <a:rPr lang="th-TH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 Intrusion Attempts </a:t>
                      </a:r>
                      <a:r>
                        <a:rPr lang="th-TH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Exploit</a:t>
                      </a:r>
                      <a:r>
                        <a:rPr lang="th-TH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105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17409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 NAC / BYOD</a:t>
                      </a:r>
                      <a:endParaRPr lang="en-US" sz="105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Information Security </a:t>
                      </a:r>
                      <a:r>
                        <a:rPr lang="th-TH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Unauthorized Access</a:t>
                      </a:r>
                      <a:r>
                        <a:rPr lang="th-TH" sz="10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105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812337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 DLP Agent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loss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90542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 Deception Security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Honey Client,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368240"/>
                  </a:ext>
                </a:extLst>
              </a:tr>
            </a:tbl>
          </a:graphicData>
        </a:graphic>
      </p:graphicFrame>
      <p:graphicFrame>
        <p:nvGraphicFramePr>
          <p:cNvPr id="68" name="Table 17">
            <a:extLst>
              <a:ext uri="{FF2B5EF4-FFF2-40B4-BE49-F238E27FC236}">
                <a16:creationId xmlns:a16="http://schemas.microsoft.com/office/drawing/2014/main" id="{457B4909-D7CD-4218-E9A6-825523476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962543"/>
              </p:ext>
            </p:extLst>
          </p:nvPr>
        </p:nvGraphicFramePr>
        <p:xfrm>
          <a:off x="7843534" y="3643636"/>
          <a:ext cx="4302457" cy="1600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11960">
                  <a:extLst>
                    <a:ext uri="{9D8B030D-6E8A-4147-A177-3AD203B41FA5}">
                      <a16:colId xmlns:a16="http://schemas.microsoft.com/office/drawing/2014/main" val="1387717261"/>
                    </a:ext>
                  </a:extLst>
                </a:gridCol>
                <a:gridCol w="3090497">
                  <a:extLst>
                    <a:ext uri="{9D8B030D-6E8A-4147-A177-3AD203B41FA5}">
                      <a16:colId xmlns:a16="http://schemas.microsoft.com/office/drawing/2014/main" val="851577937"/>
                    </a:ext>
                  </a:extLst>
                </a:gridCol>
              </a:tblGrid>
              <a:tr h="15279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 Data Center Firewall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Information Gathering</a:t>
                      </a:r>
                      <a:r>
                        <a:rPr lang="th-TH" sz="9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Scanning, Information Security </a:t>
                      </a:r>
                      <a:r>
                        <a:rPr lang="th-TH" sz="9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Unauthorized Access</a:t>
                      </a:r>
                      <a:r>
                        <a:rPr lang="th-TH" sz="9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732854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 OOBM Firewall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Information Gathering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Scanning, Information Security 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Unauthorized Access</a:t>
                      </a:r>
                      <a:r>
                        <a:rPr lang="th-TH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819257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</a:t>
                      </a:r>
                      <a:r>
                        <a:rPr lang="th-TH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GSLB / LTM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Site availability, Web/App availability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591230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SOC (SIEM &amp; SOAR)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Information Security 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769520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 MGNT VA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Pentest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470774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 PAM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Manage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authorized Access</a:t>
                      </a:r>
                      <a:endParaRPr lang="en-US" sz="9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23695"/>
                  </a:ext>
                </a:extLst>
              </a:tr>
              <a:tr h="152792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 Centralized log &amp; NTP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Collect traffic log all important device and sync time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763393"/>
                  </a:ext>
                </a:extLst>
              </a:tr>
            </a:tbl>
          </a:graphicData>
        </a:graphic>
      </p:graphicFrame>
      <p:cxnSp>
        <p:nvCxnSpPr>
          <p:cNvPr id="70" name="ตัวเชื่อมต่อตรง 69">
            <a:extLst>
              <a:ext uri="{FF2B5EF4-FFF2-40B4-BE49-F238E27FC236}">
                <a16:creationId xmlns:a16="http://schemas.microsoft.com/office/drawing/2014/main" id="{7E283D31-DF37-5AE7-3DB8-59A0DF78AAB2}"/>
              </a:ext>
            </a:extLst>
          </p:cNvPr>
          <p:cNvCxnSpPr/>
          <p:nvPr/>
        </p:nvCxnSpPr>
        <p:spPr>
          <a:xfrm>
            <a:off x="5584859" y="3660364"/>
            <a:ext cx="328881" cy="100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Dodecagon 70">
            <a:extLst>
              <a:ext uri="{FF2B5EF4-FFF2-40B4-BE49-F238E27FC236}">
                <a16:creationId xmlns:a16="http://schemas.microsoft.com/office/drawing/2014/main" id="{C50F40ED-5F6F-BF79-2EB6-3FE43763BABA}"/>
              </a:ext>
            </a:extLst>
          </p:cNvPr>
          <p:cNvSpPr/>
          <p:nvPr/>
        </p:nvSpPr>
        <p:spPr>
          <a:xfrm>
            <a:off x="3848930" y="5738433"/>
            <a:ext cx="221577" cy="215975"/>
          </a:xfrm>
          <a:prstGeom prst="dodec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TextBox 35">
            <a:extLst>
              <a:ext uri="{FF2B5EF4-FFF2-40B4-BE49-F238E27FC236}">
                <a16:creationId xmlns:a16="http://schemas.microsoft.com/office/drawing/2014/main" id="{309628E8-9B1B-BA64-DD00-CDA7C18F19CC}"/>
              </a:ext>
            </a:extLst>
          </p:cNvPr>
          <p:cNvSpPr txBox="1"/>
          <p:nvPr/>
        </p:nvSpPr>
        <p:spPr>
          <a:xfrm>
            <a:off x="3846065" y="5730675"/>
            <a:ext cx="378257" cy="2307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20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D4867D4-653E-F029-AF2D-3882B1012BFD}"/>
              </a:ext>
            </a:extLst>
          </p:cNvPr>
          <p:cNvSpPr/>
          <p:nvPr/>
        </p:nvSpPr>
        <p:spPr>
          <a:xfrm>
            <a:off x="5645167" y="708804"/>
            <a:ext cx="886314" cy="6602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สี่เหลี่ยมผืนผ้า 68">
            <a:extLst>
              <a:ext uri="{FF2B5EF4-FFF2-40B4-BE49-F238E27FC236}">
                <a16:creationId xmlns:a16="http://schemas.microsoft.com/office/drawing/2014/main" id="{ABBD9AB9-A017-23CF-5494-34E276ADB774}"/>
              </a:ext>
            </a:extLst>
          </p:cNvPr>
          <p:cNvSpPr/>
          <p:nvPr/>
        </p:nvSpPr>
        <p:spPr>
          <a:xfrm>
            <a:off x="6587786" y="1579880"/>
            <a:ext cx="886314" cy="6602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สี่เหลี่ยมผืนผ้า 71">
            <a:extLst>
              <a:ext uri="{FF2B5EF4-FFF2-40B4-BE49-F238E27FC236}">
                <a16:creationId xmlns:a16="http://schemas.microsoft.com/office/drawing/2014/main" id="{AA69028F-D489-1A98-A151-1E13EC511E60}"/>
              </a:ext>
            </a:extLst>
          </p:cNvPr>
          <p:cNvSpPr/>
          <p:nvPr/>
        </p:nvSpPr>
        <p:spPr>
          <a:xfrm>
            <a:off x="2991980" y="2380569"/>
            <a:ext cx="886314" cy="6602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สี่เหลี่ยมผืนผ้า 72">
            <a:extLst>
              <a:ext uri="{FF2B5EF4-FFF2-40B4-BE49-F238E27FC236}">
                <a16:creationId xmlns:a16="http://schemas.microsoft.com/office/drawing/2014/main" id="{F67BFC3A-31B8-BAC9-131D-ED2CA42BA9AC}"/>
              </a:ext>
            </a:extLst>
          </p:cNvPr>
          <p:cNvSpPr/>
          <p:nvPr/>
        </p:nvSpPr>
        <p:spPr>
          <a:xfrm>
            <a:off x="2983827" y="4354968"/>
            <a:ext cx="886314" cy="6602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สี่เหลี่ยมผืนผ้า 74">
            <a:extLst>
              <a:ext uri="{FF2B5EF4-FFF2-40B4-BE49-F238E27FC236}">
                <a16:creationId xmlns:a16="http://schemas.microsoft.com/office/drawing/2014/main" id="{FB71ED13-30BB-A82F-7A45-85A406ECAE83}"/>
              </a:ext>
            </a:extLst>
          </p:cNvPr>
          <p:cNvSpPr/>
          <p:nvPr/>
        </p:nvSpPr>
        <p:spPr>
          <a:xfrm>
            <a:off x="3747662" y="5669074"/>
            <a:ext cx="886314" cy="6602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0D8ACA-CB23-4F7B-8A39-2277FF2178BA}"/>
              </a:ext>
            </a:extLst>
          </p:cNvPr>
          <p:cNvSpPr txBox="1"/>
          <p:nvPr/>
        </p:nvSpPr>
        <p:spPr>
          <a:xfrm>
            <a:off x="11751732" y="6607969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8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78606AF7-C7FE-9249-FA6F-27C54DAEB869}"/>
              </a:ext>
            </a:extLst>
          </p:cNvPr>
          <p:cNvSpPr/>
          <p:nvPr/>
        </p:nvSpPr>
        <p:spPr>
          <a:xfrm>
            <a:off x="196288" y="3124491"/>
            <a:ext cx="6560457" cy="16472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8B56951-C917-4D06-260C-B1794A4A4AC0}"/>
              </a:ext>
            </a:extLst>
          </p:cNvPr>
          <p:cNvSpPr txBox="1"/>
          <p:nvPr/>
        </p:nvSpPr>
        <p:spPr>
          <a:xfrm>
            <a:off x="3404294" y="172270"/>
            <a:ext cx="85578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1.) </a:t>
            </a:r>
            <a:r>
              <a:rPr lang="th-TH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1.2 ระบบบริหารจัดการอุปกรณ์ป้องกันการโจมตีแบบ 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 of Service (DDoS)</a:t>
            </a:r>
          </a:p>
        </p:txBody>
      </p:sp>
      <p:graphicFrame>
        <p:nvGraphicFramePr>
          <p:cNvPr id="11" name="ตาราง 11">
            <a:extLst>
              <a:ext uri="{FF2B5EF4-FFF2-40B4-BE49-F238E27FC236}">
                <a16:creationId xmlns:a16="http://schemas.microsoft.com/office/drawing/2014/main" id="{D611A25B-B1E4-9B1A-67E4-2B4ED07D2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34648"/>
              </p:ext>
            </p:extLst>
          </p:nvPr>
        </p:nvGraphicFramePr>
        <p:xfrm>
          <a:off x="196289" y="1304146"/>
          <a:ext cx="6560457" cy="1013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819">
                  <a:extLst>
                    <a:ext uri="{9D8B030D-6E8A-4147-A177-3AD203B41FA5}">
                      <a16:colId xmlns:a16="http://schemas.microsoft.com/office/drawing/2014/main" val="3895534899"/>
                    </a:ext>
                  </a:extLst>
                </a:gridCol>
                <a:gridCol w="2186819">
                  <a:extLst>
                    <a:ext uri="{9D8B030D-6E8A-4147-A177-3AD203B41FA5}">
                      <a16:colId xmlns:a16="http://schemas.microsoft.com/office/drawing/2014/main" val="140865839"/>
                    </a:ext>
                  </a:extLst>
                </a:gridCol>
                <a:gridCol w="2186819">
                  <a:extLst>
                    <a:ext uri="{9D8B030D-6E8A-4147-A177-3AD203B41FA5}">
                      <a16:colId xmlns:a16="http://schemas.microsoft.com/office/drawing/2014/main" val="2114244848"/>
                    </a:ext>
                  </a:extLst>
                </a:gridCol>
              </a:tblGrid>
              <a:tr h="641681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ยี่ห้อ </a:t>
                      </a:r>
                      <a:r>
                        <a:rPr lang="en-US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Radware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 </a:t>
                      </a:r>
                      <a:r>
                        <a:rPr lang="en-US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APSolute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Vision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ยี่ห้อ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NS Focus</a:t>
                      </a:r>
                    </a:p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ADSM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ยี่ห้อ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Arbor</a:t>
                      </a:r>
                    </a:p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Enterprise Manager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66457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Software Appliance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 Appliance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Software Appliance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481508"/>
                  </a:ext>
                </a:extLst>
              </a:tr>
            </a:tbl>
          </a:graphicData>
        </a:graphic>
      </p:graphicFrame>
      <p:sp>
        <p:nvSpPr>
          <p:cNvPr id="13" name="เมฆ 12">
            <a:extLst>
              <a:ext uri="{FF2B5EF4-FFF2-40B4-BE49-F238E27FC236}">
                <a16:creationId xmlns:a16="http://schemas.microsoft.com/office/drawing/2014/main" id="{DD19DF7D-2175-3BE8-69A0-22635B72D1C3}"/>
              </a:ext>
            </a:extLst>
          </p:cNvPr>
          <p:cNvSpPr/>
          <p:nvPr/>
        </p:nvSpPr>
        <p:spPr>
          <a:xfrm>
            <a:off x="405660" y="3739620"/>
            <a:ext cx="1582057" cy="10134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  <a:endParaRPr lang="th-TH" dirty="0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D344216-E0E8-87E6-82D7-45AF1BA96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13" y="3933375"/>
            <a:ext cx="916895" cy="625939"/>
          </a:xfrm>
          <a:prstGeom prst="rect">
            <a:avLst/>
          </a:prstGeom>
        </p:spPr>
      </p:pic>
      <p:pic>
        <p:nvPicPr>
          <p:cNvPr id="1028" name="Picture 4" descr="IconExperience » G-Collection » Rack Server Icon">
            <a:extLst>
              <a:ext uri="{FF2B5EF4-FFF2-40B4-BE49-F238E27FC236}">
                <a16:creationId xmlns:a16="http://schemas.microsoft.com/office/drawing/2014/main" id="{4D9CF3D4-38C9-335D-9F19-6CBAB63B4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7" r="297" b="34598"/>
          <a:stretch/>
        </p:blipFill>
        <p:spPr bwMode="auto">
          <a:xfrm>
            <a:off x="4000144" y="4205579"/>
            <a:ext cx="1557821" cy="47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conExperience » G-Collection » Rack Server Icon">
            <a:extLst>
              <a:ext uri="{FF2B5EF4-FFF2-40B4-BE49-F238E27FC236}">
                <a16:creationId xmlns:a16="http://schemas.microsoft.com/office/drawing/2014/main" id="{DD1366C3-12F9-E228-CC9C-1AC519748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7" r="297" b="34598"/>
          <a:stretch/>
        </p:blipFill>
        <p:spPr bwMode="auto">
          <a:xfrm>
            <a:off x="4000146" y="3695258"/>
            <a:ext cx="1557821" cy="47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E73A97EE-5401-B52C-F7B6-63AB50BF95D2}"/>
              </a:ext>
            </a:extLst>
          </p:cNvPr>
          <p:cNvSpPr/>
          <p:nvPr/>
        </p:nvSpPr>
        <p:spPr>
          <a:xfrm>
            <a:off x="196288" y="4912725"/>
            <a:ext cx="6560457" cy="1029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1" name="Picture 4" descr="IconExperience » G-Collection » Rack Server Icon">
            <a:extLst>
              <a:ext uri="{FF2B5EF4-FFF2-40B4-BE49-F238E27FC236}">
                <a16:creationId xmlns:a16="http://schemas.microsoft.com/office/drawing/2014/main" id="{E0CE7838-41BE-7DEF-2494-350D68BE9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7" r="297" b="34598"/>
          <a:stretch/>
        </p:blipFill>
        <p:spPr bwMode="auto">
          <a:xfrm>
            <a:off x="3702218" y="5217902"/>
            <a:ext cx="1465093" cy="4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rewall - Free technology icons">
            <a:extLst>
              <a:ext uri="{FF2B5EF4-FFF2-40B4-BE49-F238E27FC236}">
                <a16:creationId xmlns:a16="http://schemas.microsoft.com/office/drawing/2014/main" id="{3E90D653-2512-1957-2923-85E1EDF3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51" y="5012456"/>
            <a:ext cx="667656" cy="6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A2A7077F-14DF-F7CF-A836-37CCF06C7292}"/>
              </a:ext>
            </a:extLst>
          </p:cNvPr>
          <p:cNvSpPr/>
          <p:nvPr/>
        </p:nvSpPr>
        <p:spPr>
          <a:xfrm>
            <a:off x="196288" y="5965309"/>
            <a:ext cx="6560457" cy="7832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4C135A4B-2A2A-C4A0-BB37-6AD1FC29B446}"/>
              </a:ext>
            </a:extLst>
          </p:cNvPr>
          <p:cNvSpPr txBox="1"/>
          <p:nvPr/>
        </p:nvSpPr>
        <p:spPr>
          <a:xfrm>
            <a:off x="146631" y="5188874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Zone </a:t>
            </a:r>
            <a:r>
              <a:rPr lang="en-US" dirty="0" err="1"/>
              <a:t>Intranal_Management</a:t>
            </a:r>
            <a:endParaRPr lang="th-TH" dirty="0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A8D91889-D4EB-605E-DE9A-E46F8F682AE9}"/>
              </a:ext>
            </a:extLst>
          </p:cNvPr>
          <p:cNvSpPr txBox="1"/>
          <p:nvPr/>
        </p:nvSpPr>
        <p:spPr>
          <a:xfrm>
            <a:off x="319954" y="6166953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Zone </a:t>
            </a:r>
            <a:r>
              <a:rPr lang="en-US" dirty="0" err="1"/>
              <a:t>Intranal_Datacenter</a:t>
            </a:r>
            <a:endParaRPr lang="th-TH" dirty="0"/>
          </a:p>
        </p:txBody>
      </p:sp>
      <p:pic>
        <p:nvPicPr>
          <p:cNvPr id="1032" name="Picture 8" descr="Vm Icon #398908 - Free Icons Library">
            <a:extLst>
              <a:ext uri="{FF2B5EF4-FFF2-40B4-BE49-F238E27FC236}">
                <a16:creationId xmlns:a16="http://schemas.microsoft.com/office/drawing/2014/main" id="{8E6A240F-B076-5991-62B3-734F04B2B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11314" r="5302" b="13047"/>
          <a:stretch/>
        </p:blipFill>
        <p:spPr bwMode="auto">
          <a:xfrm>
            <a:off x="3802024" y="5993567"/>
            <a:ext cx="632739" cy="5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conExperience » G-Collection » Rack Server Icon">
            <a:extLst>
              <a:ext uri="{FF2B5EF4-FFF2-40B4-BE49-F238E27FC236}">
                <a16:creationId xmlns:a16="http://schemas.microsoft.com/office/drawing/2014/main" id="{951F06C0-0317-E216-5E03-9FBBF1171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7" r="297" b="34598"/>
          <a:stretch/>
        </p:blipFill>
        <p:spPr bwMode="auto">
          <a:xfrm>
            <a:off x="4368336" y="6094523"/>
            <a:ext cx="933499" cy="2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BD01E9A3-7F75-B875-8F93-A7D4B2C4EBC4}"/>
              </a:ext>
            </a:extLst>
          </p:cNvPr>
          <p:cNvSpPr txBox="1"/>
          <p:nvPr/>
        </p:nvSpPr>
        <p:spPr>
          <a:xfrm>
            <a:off x="2389447" y="3647887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ISP Router</a:t>
            </a:r>
            <a:endParaRPr lang="th-TH" dirty="0"/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9A6474F7-AC7E-70D8-3F99-F3746E27FF05}"/>
              </a:ext>
            </a:extLst>
          </p:cNvPr>
          <p:cNvSpPr/>
          <p:nvPr/>
        </p:nvSpPr>
        <p:spPr>
          <a:xfrm>
            <a:off x="3318210" y="3208726"/>
            <a:ext cx="2910497" cy="478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อุปกรณ์ป้องกันการโจมตี</a:t>
            </a:r>
          </a:p>
          <a:p>
            <a:pPr algn="ctr"/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 of Service (DDoS)</a:t>
            </a:r>
            <a:endParaRPr lang="th-TH" sz="16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5329A227-7197-91C5-6E73-458A8EAB8C79}"/>
              </a:ext>
            </a:extLst>
          </p:cNvPr>
          <p:cNvCxnSpPr>
            <a:stCxn id="13" idx="0"/>
            <a:endCxn id="15" idx="1"/>
          </p:cNvCxnSpPr>
          <p:nvPr/>
        </p:nvCxnSpPr>
        <p:spPr>
          <a:xfrm>
            <a:off x="1986399" y="4246345"/>
            <a:ext cx="4691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>
            <a:extLst>
              <a:ext uri="{FF2B5EF4-FFF2-40B4-BE49-F238E27FC236}">
                <a16:creationId xmlns:a16="http://schemas.microsoft.com/office/drawing/2014/main" id="{CDD4010E-C141-5781-7761-966F6FBBEBD0}"/>
              </a:ext>
            </a:extLst>
          </p:cNvPr>
          <p:cNvCxnSpPr/>
          <p:nvPr/>
        </p:nvCxnSpPr>
        <p:spPr>
          <a:xfrm>
            <a:off x="3404293" y="4246344"/>
            <a:ext cx="59585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FBFE2495-7C26-6F61-EB6C-212C554363B5}"/>
              </a:ext>
            </a:extLst>
          </p:cNvPr>
          <p:cNvSpPr txBox="1"/>
          <p:nvPr/>
        </p:nvSpPr>
        <p:spPr>
          <a:xfrm>
            <a:off x="375247" y="3146073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Zone External</a:t>
            </a:r>
            <a:endParaRPr lang="th-TH" dirty="0"/>
          </a:p>
        </p:txBody>
      </p:sp>
      <p:cxnSp>
        <p:nvCxnSpPr>
          <p:cNvPr id="33" name="ตัวเชื่อมต่อ: หักมุม 32">
            <a:extLst>
              <a:ext uri="{FF2B5EF4-FFF2-40B4-BE49-F238E27FC236}">
                <a16:creationId xmlns:a16="http://schemas.microsoft.com/office/drawing/2014/main" id="{DDEFE01D-F060-F86A-494B-97F15705857E}"/>
              </a:ext>
            </a:extLst>
          </p:cNvPr>
          <p:cNvCxnSpPr>
            <a:cxnSpLocks/>
            <a:endCxn id="1030" idx="0"/>
          </p:cNvCxnSpPr>
          <p:nvPr/>
        </p:nvCxnSpPr>
        <p:spPr>
          <a:xfrm rot="16200000" flipH="1">
            <a:off x="5322984" y="4440560"/>
            <a:ext cx="806877" cy="336914"/>
          </a:xfrm>
          <a:prstGeom prst="bentConnector3">
            <a:avLst>
              <a:gd name="adj1" fmla="val 2887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: หักมุม 41">
            <a:extLst>
              <a:ext uri="{FF2B5EF4-FFF2-40B4-BE49-F238E27FC236}">
                <a16:creationId xmlns:a16="http://schemas.microsoft.com/office/drawing/2014/main" id="{7BFDD18F-C051-C9FA-7290-7DDA834FACED}"/>
              </a:ext>
            </a:extLst>
          </p:cNvPr>
          <p:cNvCxnSpPr>
            <a:cxnSpLocks/>
            <a:stCxn id="1030" idx="2"/>
            <a:endCxn id="27" idx="3"/>
          </p:cNvCxnSpPr>
          <p:nvPr/>
        </p:nvCxnSpPr>
        <p:spPr>
          <a:xfrm rot="5400000">
            <a:off x="5319398" y="5662549"/>
            <a:ext cx="557919" cy="593044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>
            <a:extLst>
              <a:ext uri="{FF2B5EF4-FFF2-40B4-BE49-F238E27FC236}">
                <a16:creationId xmlns:a16="http://schemas.microsoft.com/office/drawing/2014/main" id="{173903C2-0C3C-F9BB-6DF5-AE3E919D7567}"/>
              </a:ext>
            </a:extLst>
          </p:cNvPr>
          <p:cNvCxnSpPr/>
          <p:nvPr/>
        </p:nvCxnSpPr>
        <p:spPr>
          <a:xfrm flipH="1">
            <a:off x="5134496" y="5520454"/>
            <a:ext cx="42655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19A4883F-F8AC-A059-06FC-E74CED0FC09F}"/>
              </a:ext>
            </a:extLst>
          </p:cNvPr>
          <p:cNvSpPr txBox="1"/>
          <p:nvPr/>
        </p:nvSpPr>
        <p:spPr>
          <a:xfrm>
            <a:off x="6720139" y="679498"/>
            <a:ext cx="5452611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เนื่องจาก กฟน. มีนโยบายในการลดจำนวน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อุปกรณ์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Hardware Appliance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ของระบบที่สามารถติดตั้งบน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Private Cloud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กฟน. ทั้งนี้ต้องเป็นระบบที่ไม่รบกวนการทำงานของ ระบบอื่นๆในระบบ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ซึ่งยี่ห้อ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NS Focus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ไม่สามารถติดตั้งบน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Private Cloud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กฟน.ได้ จึงจำเป็นต้องเสนอเป็น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Hardware  Appliance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โดยได้สอบถามทั้ง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 เพื่อยืนยันเรื่องความแตกต่างของประสิทธิภาพของการทำงาน ของ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Hardware Appliance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Appliance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บริษัทแจ้งว่ามีประสิทธิภาพเท่ากัน และมีราคาใกล้เคียงกัน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ทั้งนี้ ทาง กฟน. ได้เพิ่มรายละเอียดขั้นต่ำกรณีเสนอ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Hardware Appliance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ซึ่งเพียงพอต่อการใช้งานตามที่กำหนดไว้ใน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TOR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ตามคำแนะนำของ คณะทำงานฯ เรียบร้อยแล้ว</a:t>
            </a: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DBCB5E8-8CEC-E2E6-0621-527FC136849E}"/>
              </a:ext>
            </a:extLst>
          </p:cNvPr>
          <p:cNvSpPr txBox="1"/>
          <p:nvPr/>
        </p:nvSpPr>
        <p:spPr>
          <a:xfrm>
            <a:off x="1338476" y="2516304"/>
            <a:ext cx="4661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การเชื่อมต่อของอุปกรณ์ใน</a:t>
            </a:r>
            <a:r>
              <a:rPr lang="th-TH" sz="18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ระบบบริหารจัดการอุปกรณ์ป้องกันการโจมตี</a:t>
            </a:r>
          </a:p>
          <a:p>
            <a:pPr algn="ctr"/>
            <a:r>
              <a:rPr lang="th-TH" sz="18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 of Service (DDoS)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6C5C4DC9-1A5F-E481-8EA5-67B8EB8371EF}"/>
              </a:ext>
            </a:extLst>
          </p:cNvPr>
          <p:cNvSpPr txBox="1"/>
          <p:nvPr/>
        </p:nvSpPr>
        <p:spPr>
          <a:xfrm>
            <a:off x="196288" y="4850320"/>
            <a:ext cx="55185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th-TH" sz="16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ระบบบริหารจัดการอุปกรณ์ป้องกันการโจมตีแบบ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 of Service (DDoS)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95287F9-B10C-B97C-C123-571A0319F898}"/>
              </a:ext>
            </a:extLst>
          </p:cNvPr>
          <p:cNvSpPr txBox="1"/>
          <p:nvPr/>
        </p:nvSpPr>
        <p:spPr>
          <a:xfrm>
            <a:off x="3474404" y="5597403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Hardware Appliance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91B37C8C-6095-8133-0CAA-63EF4E68EDAA}"/>
              </a:ext>
            </a:extLst>
          </p:cNvPr>
          <p:cNvSpPr txBox="1"/>
          <p:nvPr/>
        </p:nvSpPr>
        <p:spPr>
          <a:xfrm>
            <a:off x="3524098" y="6471273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Appliance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5" name="ตาราง 2">
            <a:extLst>
              <a:ext uri="{FF2B5EF4-FFF2-40B4-BE49-F238E27FC236}">
                <a16:creationId xmlns:a16="http://schemas.microsoft.com/office/drawing/2014/main" id="{45E6A00E-1BFA-B1B1-3639-C2D028DFF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73867"/>
              </p:ext>
            </p:extLst>
          </p:nvPr>
        </p:nvGraphicFramePr>
        <p:xfrm>
          <a:off x="6725734" y="4405075"/>
          <a:ext cx="5452611" cy="2418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2611">
                  <a:extLst>
                    <a:ext uri="{9D8B030D-6E8A-4147-A177-3AD203B41FA5}">
                      <a16:colId xmlns:a16="http://schemas.microsoft.com/office/drawing/2014/main" val="555310753"/>
                    </a:ext>
                  </a:extLst>
                </a:gridCol>
              </a:tblGrid>
              <a:tr h="305528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กรณีระบบที่เสนอเป็น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 Appliance 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40524"/>
                  </a:ext>
                </a:extLst>
              </a:tr>
              <a:tr h="2083149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•ในกรณีที่เป็น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 Appliance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ระบบที่เสนอต้องมีคุณลักษณะอย่างน้อยดังนี้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1.มีหน่วยประมวลผลกลาง (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CPU)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 4 แกนหลัก (4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core)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หรือดีกว่า และมีความเร็วสัญญาณนาฬิกาพื้นฐานไม่น้อยกว่า 2.1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GHz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จำนวนไม่น้อยกว่า 1 หน่วย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2.มีหน่วยความจำหลัก (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RAM)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ขนาดไม่น้อยกว่า 32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</a:t>
                      </a:r>
                    </a:p>
                    <a:p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3.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มีหน่วยจัดเก็บข้อมูล ขนาดความจุไม่น้อยกว่า 2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TB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จำนวนไม่น้อยกว่า 1 หน่วย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4.มีช่องเชื่อมต่อระบบเครือข่าย (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Network Interface)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 10/100/1000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Base-T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หรือดีกว่า จำนวนไม่น้อยกว่า 2 ช่อง </a:t>
                      </a:r>
                    </a:p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5.มี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Power Supply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Redundant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Hot Swap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2 หน่วย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66372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82692D7B-7334-494F-ACA1-71E5222180EB}"/>
              </a:ext>
            </a:extLst>
          </p:cNvPr>
          <p:cNvSpPr txBox="1"/>
          <p:nvPr/>
        </p:nvSpPr>
        <p:spPr>
          <a:xfrm>
            <a:off x="11799058" y="6488668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3242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8B56951-C917-4D06-260C-B1794A4A4AC0}"/>
              </a:ext>
            </a:extLst>
          </p:cNvPr>
          <p:cNvSpPr txBox="1"/>
          <p:nvPr/>
        </p:nvSpPr>
        <p:spPr>
          <a:xfrm>
            <a:off x="3749984" y="105728"/>
            <a:ext cx="8809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2.)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2 ระบบควบคุมการเข้าใช้สิทธิ์และบริหารจัดการผู้ดูแลระบบ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Privileged Account Management)</a:t>
            </a:r>
          </a:p>
        </p:txBody>
      </p:sp>
      <p:graphicFrame>
        <p:nvGraphicFramePr>
          <p:cNvPr id="11" name="ตาราง 11">
            <a:extLst>
              <a:ext uri="{FF2B5EF4-FFF2-40B4-BE49-F238E27FC236}">
                <a16:creationId xmlns:a16="http://schemas.microsoft.com/office/drawing/2014/main" id="{D611A25B-B1E4-9B1A-67E4-2B4ED07D2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027869"/>
              </p:ext>
            </p:extLst>
          </p:nvPr>
        </p:nvGraphicFramePr>
        <p:xfrm>
          <a:off x="288757" y="1307918"/>
          <a:ext cx="656045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819">
                  <a:extLst>
                    <a:ext uri="{9D8B030D-6E8A-4147-A177-3AD203B41FA5}">
                      <a16:colId xmlns:a16="http://schemas.microsoft.com/office/drawing/2014/main" val="3895534899"/>
                    </a:ext>
                  </a:extLst>
                </a:gridCol>
                <a:gridCol w="2186819">
                  <a:extLst>
                    <a:ext uri="{9D8B030D-6E8A-4147-A177-3AD203B41FA5}">
                      <a16:colId xmlns:a16="http://schemas.microsoft.com/office/drawing/2014/main" val="140865839"/>
                    </a:ext>
                  </a:extLst>
                </a:gridCol>
                <a:gridCol w="2186819">
                  <a:extLst>
                    <a:ext uri="{9D8B030D-6E8A-4147-A177-3AD203B41FA5}">
                      <a16:colId xmlns:a16="http://schemas.microsoft.com/office/drawing/2014/main" val="2114244848"/>
                    </a:ext>
                  </a:extLst>
                </a:gridCol>
              </a:tblGrid>
              <a:tr h="641681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ยี่ห้อ </a:t>
                      </a:r>
                      <a:r>
                        <a:rPr lang="en-US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BeyondTrust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Password Safe with</a:t>
                      </a:r>
                    </a:p>
                    <a:p>
                      <a:pPr algn="ctr"/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Beyond Insight License 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ยี่ห้อ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One Identity</a:t>
                      </a:r>
                    </a:p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Safeguard 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ยี่ห้อ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Cyber Ark</a:t>
                      </a:r>
                    </a:p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Privileged Accounts Security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66457"/>
                  </a:ext>
                </a:extLst>
              </a:tr>
            </a:tbl>
          </a:graphicData>
        </a:graphic>
      </p:graphicFrame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19A4883F-F8AC-A059-06FC-E74CED0FC09F}"/>
              </a:ext>
            </a:extLst>
          </p:cNvPr>
          <p:cNvSpPr txBox="1"/>
          <p:nvPr/>
        </p:nvSpPr>
        <p:spPr>
          <a:xfrm>
            <a:off x="7131685" y="1307918"/>
            <a:ext cx="4999955" cy="5170646"/>
          </a:xfrm>
          <a:prstGeom prst="rect">
            <a:avLst/>
          </a:prstGeom>
          <a:solidFill>
            <a:srgbClr val="EFF5F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เนื่องจากการทำงานของระบบ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PAM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จะมีการเข้าควบคุมการใช้สิทธิ์และบริหารจัดการผู้ดูแลระบบ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Private Cloud 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กฟน. ด้วย หากติดตั้งระบบ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PAM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Virtual Appliance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 ระบบ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Private Cloud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 กฟน. ทำให้ระบบทั้ง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มีความเกี่ยวโยงกัน หากระบบใด ระบบหนึ่ง มีปัญหาอาจส่งผลให้อีกระบบไม่สามารถใช้งานได้และส่งผลต่อการดำเนินงานในส่วนงานระบบอื่นๆ ที่สำคัญของ กฟน. จึงจำเป็นต้องแยก ระบบงานทั้ง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ออกจากกันจึงต้องกำหนดให้มีการเสนอเครื่องแม่ข่ายหรือ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Hardware Appliance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แยกมา</a:t>
            </a:r>
          </a:p>
          <a:p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Solution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ในการจัดวางอุปกรณ์ในระบบของแต่ละยี่ห้อแตกต่างกัน ซึ่งผู้เสนอราคาต้องจัดเตรียมอุปกรณ์ต่างๆ ให้มีจำนวนที่เพียงพอตามที่รายละเอียดคุณลักษณะของพัสดุที่ระบุไว้ 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ทั้งนี้ ทาง กฟน. ได้เพิ่มรายละเอียดขั้นต่ำกรณีเสนอ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Hardware Appliance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ซึ่งเพียงพอต่อการใช้งานตามที่กำหนดไว้ใน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TOR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ตามคำแนะนำของ คณะทำงานฯ เรียบร้อยแล้ว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8048DCA-A910-3E3F-085D-D6E6DF676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79" y="2454670"/>
            <a:ext cx="2693312" cy="208203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072D847-80CE-55CD-CF14-2E168B8F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080" y="4598951"/>
            <a:ext cx="4358627" cy="150685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99642FA-BD7A-2B23-07AC-4A1F8171BF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t="17190" r="15356" b="3150"/>
          <a:stretch/>
        </p:blipFill>
        <p:spPr>
          <a:xfrm>
            <a:off x="3568985" y="2540540"/>
            <a:ext cx="2832013" cy="1910290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151C643-8810-286B-9EF2-78315D46D10D}"/>
              </a:ext>
            </a:extLst>
          </p:cNvPr>
          <p:cNvSpPr txBox="1"/>
          <p:nvPr/>
        </p:nvSpPr>
        <p:spPr>
          <a:xfrm>
            <a:off x="3492836" y="2478290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One identity</a:t>
            </a:r>
            <a:endParaRPr lang="th-TH" sz="1100" dirty="0">
              <a:solidFill>
                <a:srgbClr val="FF0000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C017A9A-C019-2FCB-BD7C-816119EA9A74}"/>
              </a:ext>
            </a:extLst>
          </p:cNvPr>
          <p:cNvSpPr txBox="1"/>
          <p:nvPr/>
        </p:nvSpPr>
        <p:spPr>
          <a:xfrm>
            <a:off x="5164479" y="4686526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Cyber Ark</a:t>
            </a:r>
            <a:endParaRPr lang="th-TH" sz="1200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B02F4F15-ADB1-A472-CC20-8B943BB91C21}"/>
              </a:ext>
            </a:extLst>
          </p:cNvPr>
          <p:cNvSpPr/>
          <p:nvPr/>
        </p:nvSpPr>
        <p:spPr>
          <a:xfrm>
            <a:off x="60360" y="6284013"/>
            <a:ext cx="7017249" cy="5182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แต่ละยี่ห้อมีจำนวนอุปกรณ์และวิธีการในการจัดเก็บข้อมูลของตน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จึงมีการออกแบบการติดตั้งใช้งานกับระบบของ กฟน. ที่แตกต่างกัน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6FCA8B-83D7-419B-BECF-E4CCD1EF2679}"/>
              </a:ext>
            </a:extLst>
          </p:cNvPr>
          <p:cNvSpPr txBox="1"/>
          <p:nvPr/>
        </p:nvSpPr>
        <p:spPr>
          <a:xfrm>
            <a:off x="11773174" y="6488668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3590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65EA5558-3D94-A13C-A3FA-8F7B38144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68454"/>
              </p:ext>
            </p:extLst>
          </p:nvPr>
        </p:nvGraphicFramePr>
        <p:xfrm>
          <a:off x="123828" y="1692672"/>
          <a:ext cx="11944344" cy="47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083">
                  <a:extLst>
                    <a:ext uri="{9D8B030D-6E8A-4147-A177-3AD203B41FA5}">
                      <a16:colId xmlns:a16="http://schemas.microsoft.com/office/drawing/2014/main" val="555310753"/>
                    </a:ext>
                  </a:extLst>
                </a:gridCol>
                <a:gridCol w="7361261">
                  <a:extLst>
                    <a:ext uri="{9D8B030D-6E8A-4147-A177-3AD203B41FA5}">
                      <a16:colId xmlns:a16="http://schemas.microsoft.com/office/drawing/2014/main" val="197623551"/>
                    </a:ext>
                  </a:extLst>
                </a:gridCol>
              </a:tblGrid>
              <a:tr h="554567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กรณีระบบที่เสนอเป็น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 Appliance 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กรณีระบบที่เสนอเป็น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Software Application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Virtual Appliance 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40524"/>
                  </a:ext>
                </a:extLst>
              </a:tr>
              <a:tr h="554567">
                <a:tc>
                  <a:txBody>
                    <a:bodyPr/>
                    <a:lstStyle/>
                    <a:p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กรณีระบบที่เสนอเป็น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 Appliance 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ผู้ยื่นข้อเสนอต้องเสนอ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 Appliance 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โดยแต่ละชุดมีคุณลักษณะเฉพาะอย่างน้อยดังนี้</a:t>
                      </a:r>
                    </a:p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1. มีหน่วยประมวลผลกลาง (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CPU)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 4 แกนหลัก (4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core)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หรือดีกว่า และมีความเร็วสัญญาณนาฬิกาพื้นฐานไม่น้อยกว่า 2.1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GHz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จำนวนไม่น้อยกว่า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หน่วย</a:t>
                      </a:r>
                    </a:p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 มีหน่วยความจำหลัก (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RAM)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ขนาดไม่น้อยกว่า 32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</a:t>
                      </a:r>
                    </a:p>
                    <a:p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3.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สนับสนุนการทำงาน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RAID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ไม่น้อยกว่า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RAID 1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RAID 5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RAID 50</a:t>
                      </a:r>
                    </a:p>
                    <a:p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4.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มีหน่วยจัดเก็บข้อมูล ขนาดความจุไม่น้อยกว่า 2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TB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จำนวนไม่น้อยกว่า 2 หน่วย</a:t>
                      </a:r>
                    </a:p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5. มีช่องเชื่อมต่อระบบเครือข่าย (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Network Interface)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 10/100/1000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Base-T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หรือดีกว่า จำนวนไม่น้อยกว่า 2 ช่อง</a:t>
                      </a:r>
                    </a:p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6. มี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Power Supply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Redundant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Hot Swap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2 หน่วย</a:t>
                      </a:r>
                    </a:p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กรณีระบบที่เสนอเป็น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Software Application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Virtual Appliance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ผู้ยื่นข้อเสนอต้องเสนอเครื่องคอมพิวเตอร์แม่ข่าย  โดยแต่ละชุดมีคุณลักษณะเฉพาะอย่างน้อยดังนี้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1. มีหน่วยประมวลผลกลาง (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CPU)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 16 แกนหลัก (16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core)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หรือดีกว่า สำหรับเครื่องคอมพิวเตอร์แม่ข่าย (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Server)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โดยเฉพาะและมีความเร็วสัญญาณนาฬิกาพื้นฐานไม่น้อยกว่า 2.3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GHz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จำนวนไม่น้อยกว่า 2 หน่วย</a:t>
                      </a:r>
                    </a:p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2. หน่วยประมวลผลกลาง (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CPU)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รองรับการประมวลผลแบบ 64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bit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มีหน่วยความจำแบบ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Cache Memory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รวมในระดับ (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Level)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เดียวกันไม่น้อยกว่า 22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MB</a:t>
                      </a:r>
                    </a:p>
                    <a:p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3.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มีหน่วยความจำหลัก (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RAM)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ชนิด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ECC DDR4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หรือดีกว่า ขนาดไม่น้อยกว่า 32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</a:t>
                      </a:r>
                    </a:p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สนับสนุนการทำงาน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RAID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ไม่น้อยกว่า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RAID 0, 1, 5</a:t>
                      </a:r>
                    </a:p>
                    <a:p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5.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มีหน่วยจัดเก็บข้อมูล ชนิด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SCSI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SAS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ที่มีความเร็วรอบไม่น้อยกว่า 10,000 รอบต่อนาที ขนาดความจุไม่น้อยกว่า 1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TB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ชนิด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Solid State Drives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หรือดีกว่า ขนาดความจุไม่น้อยกว่า 480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จำนวนไม่น้อยกว่า 4 หน่วย</a:t>
                      </a:r>
                    </a:p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มีช่องเชื่อมต่อระบบเครือข่าย (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Network Interface)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 10/100/1000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Base-T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หรือดีกว่า จำนวนไม่น้อยกว่า 2 ช่อง และ แบบ 1/10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Gbps SFP+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จำนวนไม่น้อยกว่า 2 ช่อง</a:t>
                      </a:r>
                    </a:p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มี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Power Supply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Redundant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Hot Swap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2 หน่วย</a:t>
                      </a:r>
                    </a:p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ติดตั้งซอฟต์แวร์ระบบปฏิบัติการพร้อมใช้งานที่มีลิขสิทธิ์ถูกต้องตามกฎหมาย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663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F04D7A-7451-4586-9BD2-51A456F36429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FAF04-2C5C-4E2E-9A7C-F0C9C1380132}"/>
              </a:ext>
            </a:extLst>
          </p:cNvPr>
          <p:cNvSpPr txBox="1"/>
          <p:nvPr/>
        </p:nvSpPr>
        <p:spPr>
          <a:xfrm>
            <a:off x="123828" y="1231007"/>
            <a:ext cx="6130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ปรับเพิ่มรายละเอียดคุณลักษณะเฉพาะ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42CC390-CC32-1F11-417A-A240B5324C19}"/>
              </a:ext>
            </a:extLst>
          </p:cNvPr>
          <p:cNvSpPr txBox="1"/>
          <p:nvPr/>
        </p:nvSpPr>
        <p:spPr>
          <a:xfrm>
            <a:off x="3749984" y="105728"/>
            <a:ext cx="8809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2.)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2 ระบบควบคุมการเข้าใช้สิทธิ์และบริหารจัดการผู้ดูแลระบบ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Privileged Account Management) (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6982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861C92-7AA1-EAA8-B537-C3A75F2A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46" y="976865"/>
            <a:ext cx="4323364" cy="1143000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ชี้แจงกรณีไม่มีราคาบนเว็บไซต์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AC4ACE6-73E5-B03F-2F16-F50BD18E00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3413" y="1245742"/>
            <a:ext cx="5569531" cy="2857520"/>
          </a:xfrm>
        </p:spPr>
        <p:txBody>
          <a:bodyPr/>
          <a:lstStyle/>
          <a:p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ไม่พบราคาตามหลักเกณฑ์ราคากลางและคุณลักษณะพื้นฐานการจัดหาอุปกรณ์และระบบคอมพิวเตอร์ ของกระทรวงดิจิทัลฯ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เนื่องจากไม่มีการเปิดเผยราคาในหน้าเว็บไซต์ของผู้ผลิต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5E74048-F524-077C-4A74-A2D269E4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" y="3327022"/>
            <a:ext cx="4060824" cy="35188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732C60A-58E5-843F-1FA4-E62C0036F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429" y="3339101"/>
            <a:ext cx="3997760" cy="35188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6951453D-C829-0E68-FBE4-27B6664C1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011" y="3327022"/>
            <a:ext cx="3997760" cy="3530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E614E7-DFF6-419E-BB30-36FE59E165AC}"/>
              </a:ext>
            </a:extLst>
          </p:cNvPr>
          <p:cNvSpPr txBox="1"/>
          <p:nvPr/>
        </p:nvSpPr>
        <p:spPr>
          <a:xfrm>
            <a:off x="4059978" y="220945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3.)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ชี้แจงกรณีไม่มีราคาบนเว็บไซต์</a:t>
            </a:r>
            <a:endParaRPr lang="th-TH" sz="2400" b="1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04D81-B75C-42E6-8764-7A60F2674545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8896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738DA6E-1BD8-41B4-B6A9-AFB561A910D9}"/>
              </a:ext>
            </a:extLst>
          </p:cNvPr>
          <p:cNvSpPr txBox="1"/>
          <p:nvPr/>
        </p:nvSpPr>
        <p:spPr>
          <a:xfrm>
            <a:off x="2988578" y="3212875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th-TH" sz="5400" b="1" dirty="0">
                <a:solidFill>
                  <a:srgbClr val="0070C0"/>
                </a:solidFill>
                <a:latin typeface="TH SarabunPSK" pitchFamily="34" charset="-34"/>
                <a:ea typeface="Nithan"/>
                <a:cs typeface="TH SarabunPSK" pitchFamily="34" charset="-34"/>
              </a:rPr>
              <a:t>จึงเรียนมาเพื่อโปรดพิจารณา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10F8ED-B203-41F6-9628-CDE04208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2D7FA-8B4B-4095-AA44-3E9DBB1456B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2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69972"/>
            <a:ext cx="9448800" cy="746334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ขอบเขตการดำเนินงาน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วิธีการดำเนินงาน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ผู้รับผิดชอบ ผู้ใช้งาน และผู้บำรุงรักษา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059" y="1186369"/>
            <a:ext cx="115178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ขอบเขตการดำเนินงาน</a:t>
            </a:r>
            <a:endParaRPr lang="en-US" sz="3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ระบบตรวจสอบพฤติกรรมและป้องกันด้านความมั่นคงปลอดภัยสารสนเทศ </a:t>
            </a:r>
            <a:r>
              <a:rPr lang="th-TH" sz="26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๑</a:t>
            </a:r>
            <a:r>
              <a:rPr lang="en-US" sz="26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พร้อมติดตั้ง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ระยะเวลาดำเนินงาน ๑๒๐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 รับประกัน ๓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วิธีการดำเนินงาน</a:t>
            </a:r>
            <a:endParaRPr lang="en-US" sz="3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31825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จัดซื้อโดยวิธีประกาศเชิญชวนทั่วไป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31825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ผู้ใช้งาน และผู้บำรุงรักษา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วิศวกรคอมพิวเตอร์, วิศวกรสื่อสาร, นักประมวลผลข้อมูล กฟน. ฝ่ายมั่นคงปลอดภัยไซเบอร์และ</a:t>
            </a:r>
            <a:b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   ธรรมาภิบาลข้อมูล</a:t>
            </a:r>
            <a:endParaRPr lang="th-TH" sz="26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ฝ่ายมั่นคงปลอดภัยไซเบอร์และธรรมาภิบาลข้อมูล</a:t>
            </a:r>
            <a:endParaRPr lang="th-TH" sz="26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ผู้บำรุงรักษา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ฝ่ายมั่นคงปลอดภัยไซเบอร์และธรรมาภิบาลข้อมูล</a:t>
            </a:r>
            <a:endParaRPr lang="th-TH" sz="26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419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029" y="110916"/>
            <a:ext cx="5558972" cy="62931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ประโยชน์และความคุ้มค่าของโครงการ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99251" y="990600"/>
            <a:ext cx="117545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ประโยชน์ของโครงการ</a:t>
            </a:r>
            <a:endParaRPr lang="en-US" sz="3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17563" lvl="2" indent="-457200" defTabSz="809625">
              <a:buAutoNum type="thaiNumPeriod"/>
              <a:tabLst>
                <a:tab pos="623888" algn="l"/>
                <a:tab pos="720725" algn="l"/>
              </a:tabLst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สามารถป้องกันการโจมตีจากภายนอก แบบ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Denial-of-Service (DDoS) Attack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จากระบบงานของ กฟน.จำนวนกว่า ๔๔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ระบบงาน ได้อย่างอัตโนมัติ ลดขั้นตอนและเวลาในการป้องกันภัยคุกคามโดยบุคลากรของศูนย์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กฟน.</a:t>
            </a:r>
          </a:p>
          <a:p>
            <a:pPr marL="817563" lvl="2" indent="-457200" defTabSz="809625">
              <a:buFontTx/>
              <a:buAutoNum type="thaiNumPeriod"/>
              <a:tabLst>
                <a:tab pos="623888" algn="l"/>
                <a:tab pos="720725" algn="l"/>
              </a:tabLst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สามารถบริหารจัดการบัญชีผู้ใช้งานที่มีสิทธิ์สูง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Privileged Accounts)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ผู้ดูแลระบบเครื่องแม่ข่าย ควบคุมการใช้งานของผู้ดูแลระบบได้อย่างชัดเจน โดยผู้ดูแลระบบสามารถเข้าใช้งานเฉพาะระบบที่ตนมีสิทธิ์เท่านั้น และช่วยเพิ่มความสามารถในการตรวจสอบ เฝ้าระวังการใช้งานของผู้ดูแลระบบในทางที่ผิดให้แก่ศูนย์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กฟน.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17563" lvl="2" indent="-457200" defTabSz="809625">
              <a:buFontTx/>
              <a:buAutoNum type="thaiNumPeriod"/>
              <a:tabLst>
                <a:tab pos="623888" algn="l"/>
                <a:tab pos="720725" algn="l"/>
              </a:tabLst>
            </a:pPr>
            <a:r>
              <a:rPr lang="th-TH" sz="24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ลดความเสี่ยงจากการถูกโจมตีความมั่นคงปลอดภัยของระบบเทคโนโลยีสารสนเทศของการไฟฟ้านครหลวง อันเป็นผลให้เกิด</a:t>
            </a:r>
            <a:br>
              <a:rPr lang="th-TH" sz="24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ความเสียหายกับระบบงานต่างๆ ที่สำคัญ และส่งผลกระทบกับผู้ใช้ไฟฟ้า เช่น ไฟฟ้าดับเป็นบริเวณกว้าง, ข้อมูลผู้ใช้ไฟฟ้ารั่วไหลไม่สามารถให้บริการผู้ใช้ไฟฟ้าได้ เป็นต้น</a:t>
            </a:r>
          </a:p>
          <a:p>
            <a:pPr marL="817563" lvl="2" indent="-457200" defTabSz="809625">
              <a:buFontTx/>
              <a:buAutoNum type="thaiNumPeriod"/>
              <a:tabLst>
                <a:tab pos="623888" algn="l"/>
                <a:tab pos="720725" algn="l"/>
              </a:tabLst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สร้างความเชื่อมั่นให้ผู้ใช้ไฟฟ้า ว่าระบบของการไฟฟ้านครหลวง มีความมั่นคงปลอดภัย มีเทคโนโลยีสารสนเทศที่ได้มาตรฐาน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และน่าเชื่อถือ</a:t>
            </a:r>
          </a:p>
          <a:p>
            <a:pPr marL="360363" lvl="2" defTabSz="809625">
              <a:tabLst>
                <a:tab pos="623888" algn="l"/>
                <a:tab pos="720725" algn="l"/>
              </a:tabLst>
            </a:pP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ความคุ้มค่าของโครงการ</a:t>
            </a:r>
          </a:p>
          <a:p>
            <a:pPr marL="360363" lvl="2" defTabSz="809625">
              <a:tabLst>
                <a:tab pos="623888" algn="l"/>
                <a:tab pos="720725" algn="l"/>
              </a:tabLst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กรณีระบบงานต่างๆ ของ กฟน. หยุดชะงักหรือไม่สามารถให้บริการแก่ประชาชนได้อันเนื่องมาจากการโจมตีประเภท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DDoS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หรือการขโมยบัญชีของผู้ดูแลระบบงานและหากการโจมตีดังกล่าวมีผลต่อระบบ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SCADA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การดูแลและจำหน่ายระบบไฟฟ้าหยุดชะงัก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จะส่งผลให้ทาง กฟน. ต้องใช้งบประมาณในการกู้คืนระบบงาน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ระยะเวลา บุคคลกร เพื่อดำเนินงานและส่งผลต่อการให้บริการประชาชน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4617" y="0"/>
            <a:ext cx="3631583" cy="990600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264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E3679AB-CFC8-4E4E-92AB-C2208CE845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8752" y="1775005"/>
            <a:ext cx="5640312" cy="3790358"/>
          </a:xfrm>
        </p:spPr>
        <p:txBody>
          <a:bodyPr/>
          <a:lstStyle/>
          <a:p>
            <a:pPr algn="l"/>
            <a:r>
              <a:rPr lang="th-TH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จากข้อมูลสถิติภัยคุกคามของ กฟน. ที่ผ่านมา พบถูกโจมตีจากภัยคุกคามทางไซเบอร์หลากหลายรูปแบบ โดยหนึ่งในการโจมตีที่ กฟน. ตรวจพบคือการโจมตีแบบ </a:t>
            </a:r>
            <a:r>
              <a:rPr lang="en-US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Denial-of-Service (DDoS) Attack </a:t>
            </a:r>
            <a:r>
              <a:rPr lang="th-TH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ซึ่งตรวจพบการโจมตีเป็นจำนวนมาก แต่ทั้งนี้เนื่องจาก กฟน. มีการติดตั้งอุปกรณ์ </a:t>
            </a:r>
            <a:r>
              <a:rPr lang="en-US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Denial-of-Service (DDoS) Protection </a:t>
            </a:r>
            <a:r>
              <a:rPr lang="th-TH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ซึ่งเป็นอุปกรณ์ในการดูแลของ</a:t>
            </a:r>
            <a:br>
              <a:rPr lang="th-TH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ศูนย์เฝ้าระวังความมั่นคงปลอดภัยสารสนเทศ ทำหน้าที่ในการตรวจจับพฤติกรรมการโจมตีและดำเนินการปิดกั้นการเข้าถึงเครือข่ายโดยอัตโนมัติ ทำให้เครื่องแม่ข่ายที่ให้บริการเว็บไซต์และ </a:t>
            </a:r>
            <a:r>
              <a:rPr lang="en-US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</a:t>
            </a:r>
            <a:r>
              <a:rPr lang="th-TH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ยังคงสามารถใช้งานเพื่อให้บริการประชาชนได้อย่างมีประสิทธิภาพ ซึ่งอุปกรณ์ดังกล่าวจะหมดอายุการใช้งานปี พ.ศ. ๒๕๖๕ </a:t>
            </a:r>
          </a:p>
        </p:txBody>
      </p:sp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id="{71231D94-4DAD-4471-A07C-25E7A599D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103853"/>
              </p:ext>
            </p:extLst>
          </p:nvPr>
        </p:nvGraphicFramePr>
        <p:xfrm>
          <a:off x="5929064" y="1439333"/>
          <a:ext cx="597418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598C970F-BFBF-43B0-8DAB-F00E914F8962}"/>
              </a:ext>
            </a:extLst>
          </p:cNvPr>
          <p:cNvSpPr/>
          <p:nvPr/>
        </p:nvSpPr>
        <p:spPr>
          <a:xfrm>
            <a:off x="5181600" y="176463"/>
            <a:ext cx="67216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4400" dirty="0">
              <a:solidFill>
                <a:sysClr val="windowText" lastClr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9BFD7-27B8-43CE-9799-93E50EBE8001}"/>
              </a:ext>
            </a:extLst>
          </p:cNvPr>
          <p:cNvSpPr txBox="1">
            <a:spLocks/>
          </p:cNvSpPr>
          <p:nvPr/>
        </p:nvSpPr>
        <p:spPr bwMode="auto">
          <a:xfrm>
            <a:off x="8325134" y="110916"/>
            <a:ext cx="3866867" cy="629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bg1"/>
                </a:solidFill>
                <a:latin typeface="DB Ozone X" panose="02000506090000020004" pitchFamily="2" charset="-34"/>
                <a:ea typeface="+mj-ea"/>
                <a:cs typeface="DB Ozone X" panose="02000506090000020004" pitchFamily="2" charset="-34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9pPr>
          </a:lstStyle>
          <a:p>
            <a:pPr algn="r" eaLnBrk="1" hangingPunct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20D7F-5D8C-4795-A9E0-A01F00B2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FD867-3627-4C0E-A077-02B8A17A39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711B-2618-466D-81BA-B5C2FD06B22F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DB Ozone X Light"/>
                <a:cs typeface="DB Ozone X Light"/>
              </a:rPr>
              <a:t>5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zone X Light"/>
              <a:ea typeface="+mn-ea"/>
              <a:cs typeface="DB Ozone X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65ABA14-946D-48D5-9314-DF24EB9671E1}"/>
              </a:ext>
            </a:extLst>
          </p:cNvPr>
          <p:cNvSpPr/>
          <p:nvPr/>
        </p:nvSpPr>
        <p:spPr>
          <a:xfrm>
            <a:off x="5242997" y="5046133"/>
            <a:ext cx="6949003" cy="181186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1" name="แผนภูมิ 10">
            <a:extLst>
              <a:ext uri="{FF2B5EF4-FFF2-40B4-BE49-F238E27FC236}">
                <a16:creationId xmlns:a16="http://schemas.microsoft.com/office/drawing/2014/main" id="{D955C084-5FAB-4E49-8AC7-F08E5EA2A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952779"/>
              </p:ext>
            </p:extLst>
          </p:nvPr>
        </p:nvGraphicFramePr>
        <p:xfrm>
          <a:off x="-150297" y="2262374"/>
          <a:ext cx="5509697" cy="459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4AC48B1-03B8-4E00-AD5B-E7001A2DB0E0}"/>
              </a:ext>
            </a:extLst>
          </p:cNvPr>
          <p:cNvSpPr txBox="1"/>
          <p:nvPr/>
        </p:nvSpPr>
        <p:spPr>
          <a:xfrm>
            <a:off x="0" y="1494590"/>
            <a:ext cx="5359400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h-TH" sz="1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แสดงปริมาณตามประเภทการโจมตีที่ไม่อนุญาตให้ผ่าน (</a:t>
            </a:r>
            <a:r>
              <a:rPr lang="en-US" sz="1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Block</a:t>
            </a:r>
            <a:r>
              <a:rPr lang="th-TH" sz="1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1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MB</a:t>
            </a:r>
            <a:r>
              <a:rPr lang="th-TH" sz="1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)) ประจำปี ๒๕๖๔</a:t>
            </a:r>
            <a:r>
              <a:rPr lang="en-US" sz="1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1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1862" b="0" i="0" u="none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ระบบป้องกันการโจมตีแบบ </a:t>
            </a:r>
            <a:r>
              <a:rPr lang="en-US" sz="1862" b="0" i="0" u="none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 of  Service </a:t>
            </a:r>
            <a:r>
              <a:rPr lang="th-TH" sz="1862" b="0" i="0" u="none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862" b="0" i="0" u="none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DDoS</a:t>
            </a:r>
            <a:r>
              <a:rPr lang="th-TH" sz="1862" b="0" i="0" u="none" strike="noStrike" baseline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1800" b="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A1759D95-1D32-48F5-BFA4-EDCF18D4C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260981"/>
              </p:ext>
            </p:extLst>
          </p:nvPr>
        </p:nvGraphicFramePr>
        <p:xfrm>
          <a:off x="5359400" y="1371600"/>
          <a:ext cx="6515100" cy="367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997AE43-D822-41D1-99AA-2DF07FA5DF65}"/>
              </a:ext>
            </a:extLst>
          </p:cNvPr>
          <p:cNvSpPr txBox="1"/>
          <p:nvPr/>
        </p:nvSpPr>
        <p:spPr>
          <a:xfrm>
            <a:off x="8851900" y="5214035"/>
            <a:ext cx="3213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Rate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based Blocking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เป็นการป้องกันการโจมตีจาก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Source IP Address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เดิมๆ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โดยมีปริมาณ 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Traffic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ประเภทการ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เชื่อมต่อแบบต่างๆ เช่น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SYNC , ACK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เป็นต้น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เกินกว่า 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Baseline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ตามช่วงเวลาที่ตั้งค่าไว้ 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11E064C-0709-4CC3-A72D-DD8BC6C81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00" y="5160006"/>
            <a:ext cx="3057952" cy="1514686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D10F04D-133C-44F1-86C1-3311E88B5BD1}"/>
              </a:ext>
            </a:extLst>
          </p:cNvPr>
          <p:cNvSpPr txBox="1"/>
          <p:nvPr/>
        </p:nvSpPr>
        <p:spPr>
          <a:xfrm>
            <a:off x="5674424" y="6580322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baseline </a:t>
            </a:r>
            <a:r>
              <a:rPr lang="th-TH" dirty="0"/>
              <a:t>ของ </a:t>
            </a:r>
            <a:r>
              <a:rPr lang="en-US" dirty="0"/>
              <a:t>webserver</a:t>
            </a:r>
            <a:endParaRPr lang="th-TH" dirty="0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F3BFAC35-C8F6-4C7D-942A-4A5E28216A2A}"/>
              </a:ext>
            </a:extLst>
          </p:cNvPr>
          <p:cNvSpPr/>
          <p:nvPr/>
        </p:nvSpPr>
        <p:spPr>
          <a:xfrm>
            <a:off x="5181600" y="176463"/>
            <a:ext cx="67216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4400" dirty="0">
              <a:solidFill>
                <a:sysClr val="windowText" lastClr="0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EF8309-D7F2-48FA-AFC1-F0EC8B7C1FF2}"/>
              </a:ext>
            </a:extLst>
          </p:cNvPr>
          <p:cNvSpPr txBox="1">
            <a:spLocks/>
          </p:cNvSpPr>
          <p:nvPr/>
        </p:nvSpPr>
        <p:spPr bwMode="auto">
          <a:xfrm>
            <a:off x="8225122" y="110916"/>
            <a:ext cx="3966879" cy="629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bg1"/>
                </a:solidFill>
                <a:latin typeface="DB Ozone X" panose="02000506090000020004" pitchFamily="2" charset="-34"/>
                <a:ea typeface="+mj-ea"/>
                <a:cs typeface="DB Ozone X" panose="02000506090000020004" pitchFamily="2" charset="-34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9pPr>
          </a:lstStyle>
          <a:p>
            <a:pPr algn="r" eaLnBrk="1" hangingPunct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458CC-0733-4772-BCFE-B3570E28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2D7FA-8B4B-4095-AA44-3E9DBB1456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6F6116-0EE5-48CE-BFFC-59015DC42143}"/>
              </a:ext>
            </a:extLst>
          </p:cNvPr>
          <p:cNvSpPr txBox="1"/>
          <p:nvPr/>
        </p:nvSpPr>
        <p:spPr>
          <a:xfrm>
            <a:off x="11759106" y="6489313"/>
            <a:ext cx="352673" cy="37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DB Ozone X Light"/>
                <a:cs typeface="DB Ozone X Light"/>
              </a:rPr>
              <a:t>6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zone X Light"/>
              <a:ea typeface="+mn-ea"/>
              <a:cs typeface="DB Ozone X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341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D2A7-18EE-4D5A-B946-7E3D7F6C40CE}"/>
              </a:ext>
            </a:extLst>
          </p:cNvPr>
          <p:cNvSpPr txBox="1">
            <a:spLocks noChangeArrowheads="1"/>
          </p:cNvSpPr>
          <p:nvPr/>
        </p:nvSpPr>
        <p:spPr>
          <a:xfrm>
            <a:off x="288752" y="1775005"/>
            <a:ext cx="5640312" cy="4200922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DB Ozone X" panose="02000506090000020004" pitchFamily="2" charset="-34"/>
                <a:ea typeface="+mj-ea"/>
                <a:cs typeface="DB Ozone X" panose="02000506090000020004" pitchFamily="2" charset="-34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9pPr>
          </a:lstStyle>
          <a:p>
            <a:pPr eaLnBrk="1" hangingPunct="1"/>
            <a:r>
              <a:rPr lang="th-TH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จากการตรวจสอบการป้องกันภัยคุกคามทางไซเบอร์ที่เกิดขึ้น ยังพบว่ามีการโจมตีที่อาศัยช่องโหว่ของ ระบบปฏิบัติการ ที่ให้บริการ เว็บไซต์ และ </a:t>
            </a:r>
            <a:r>
              <a:rPr lang="en-US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รวมถึงอุปกรณ์เครือข่าย ฯลฯ โดยอาศัยการขโมยสิทธิ์ </a:t>
            </a:r>
            <a:r>
              <a:rPr lang="en-US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Admin</a:t>
            </a:r>
            <a:r>
              <a:rPr lang="th-TH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เพิ่มขึ้นจำนวนมาก เพื่อเป็นการป้องกันภัยคุกคามกับระบบงานที่สำคัญของ กฟน. จึงเพิ่มเติมการจัดซื้อ ระบบควบคุมการเข้าใช้สิทธิ์และบริหารจัดการผู้ดูแลระบบ (</a:t>
            </a:r>
            <a:r>
              <a:rPr lang="en-US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Privileged Account Management)</a:t>
            </a:r>
            <a:r>
              <a:rPr lang="th-TH" altLang="th-TH" sz="2400" b="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เพื่อควบคุมการเบิกบัญชีชื่อผู้ดูแลระบบไปใช้งาน โดยให้มีผู้ร้องขอ ผู้อนุมัติตามกระบวนการที่เป็นไปตามมาตรฐานสากล รวมถึงเพิ่มความสามารถในการเฝ้าระวัง และตรวจสอบพฤติกรรมการนำบัญชีชื่อผู้ดูแลระบบ ไปใช้งานด้วยว่ากิจกรรมต่างๆ ที่กระทำด้วยบัญชีชื่อผู้ดูแลระบบ ไม่เป็นพฤติกรรมที่ผิดปกติ หรือเป็นภัยคุกคามต่อระบบ หรือต่อข้อมูลลับและข้อมูลสำคัญต่างๆ ที่เก็บอยู่บนระบบได้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B902B1E-F040-4A5C-95AC-999B731E22BA}"/>
              </a:ext>
            </a:extLst>
          </p:cNvPr>
          <p:cNvSpPr/>
          <p:nvPr/>
        </p:nvSpPr>
        <p:spPr>
          <a:xfrm>
            <a:off x="5181600" y="176463"/>
            <a:ext cx="67216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4400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 descr="ISO 27001 access control – Top tips on how to comply">
            <a:extLst>
              <a:ext uri="{FF2B5EF4-FFF2-40B4-BE49-F238E27FC236}">
                <a16:creationId xmlns:a16="http://schemas.microsoft.com/office/drawing/2014/main" id="{F454E205-5E9A-4129-9AFC-EB11F836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64" y="1762742"/>
            <a:ext cx="3561698" cy="22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1254EF7-728C-46EB-BDFB-EBB3EE885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77" y="4244758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5361554-0251-47DE-B5A1-414F030F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656" y="1995788"/>
            <a:ext cx="2596344" cy="170399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F0A9443-4767-447A-83B9-38869739A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990" y="3739180"/>
            <a:ext cx="2900010" cy="22367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0BBB3B-0A8E-491F-B599-D0535D500F8D}"/>
              </a:ext>
            </a:extLst>
          </p:cNvPr>
          <p:cNvSpPr txBox="1">
            <a:spLocks/>
          </p:cNvSpPr>
          <p:nvPr/>
        </p:nvSpPr>
        <p:spPr bwMode="auto">
          <a:xfrm>
            <a:off x="8393373" y="110916"/>
            <a:ext cx="3798628" cy="629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bg1"/>
                </a:solidFill>
                <a:latin typeface="DB Ozone X" panose="02000506090000020004" pitchFamily="2" charset="-34"/>
                <a:ea typeface="+mj-ea"/>
                <a:cs typeface="DB Ozone X" panose="02000506090000020004" pitchFamily="2" charset="-34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DB Ozone X" panose="02000506090000020004" pitchFamily="2" charset="-34"/>
                <a:cs typeface="DB Ozone X" panose="02000506090000020004" pitchFamily="2" charset="-34"/>
              </a:defRPr>
            </a:lvl9pPr>
          </a:lstStyle>
          <a:p>
            <a:pPr algn="r" eaLnBrk="1" hangingPunct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ACC0FC-AC33-4D31-B35B-F5692F9867DE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80DA474-26D3-4ECA-A1DB-336751D3781E}"/>
              </a:ext>
            </a:extLst>
          </p:cNvPr>
          <p:cNvSpPr/>
          <p:nvPr/>
        </p:nvSpPr>
        <p:spPr>
          <a:xfrm>
            <a:off x="325721" y="1989051"/>
            <a:ext cx="6447919" cy="2071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47E03B-B60D-4534-98F2-382720799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2513" y="1035546"/>
            <a:ext cx="8776359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ระบบป้องกันการโจมตีแบบ 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Denial-of-Service (DDoS) Attack</a:t>
            </a:r>
          </a:p>
          <a:p>
            <a:pPr marL="0" indent="0" algn="ctr" eaLnBrk="1" hangingPunct="1"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ใช้ในการป้องกันการโจมตีแบบ 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DDoS Attack 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ของระบบงานจำนวน ๓๖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ระบบงาน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A8FC868E-390A-49BF-B71F-7E4DBB9B1CA9}"/>
              </a:ext>
            </a:extLst>
          </p:cNvPr>
          <p:cNvSpPr txBox="1">
            <a:spLocks/>
          </p:cNvSpPr>
          <p:nvPr/>
        </p:nvSpPr>
        <p:spPr>
          <a:xfrm>
            <a:off x="3597555" y="129338"/>
            <a:ext cx="2787203" cy="6005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th-TH" sz="3200" dirty="0"/>
              <a:t>ระบบปัจจุบัน</a:t>
            </a:r>
            <a:endParaRPr lang="en-US" sz="3200" dirty="0"/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70B54081-FAE1-42B8-B48B-A3C16DC03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66229"/>
              </p:ext>
            </p:extLst>
          </p:nvPr>
        </p:nvGraphicFramePr>
        <p:xfrm>
          <a:off x="6996009" y="-19878"/>
          <a:ext cx="5195991" cy="683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89">
                  <a:extLst>
                    <a:ext uri="{9D8B030D-6E8A-4147-A177-3AD203B41FA5}">
                      <a16:colId xmlns:a16="http://schemas.microsoft.com/office/drawing/2014/main" val="4065588738"/>
                    </a:ext>
                  </a:extLst>
                </a:gridCol>
                <a:gridCol w="1915032">
                  <a:extLst>
                    <a:ext uri="{9D8B030D-6E8A-4147-A177-3AD203B41FA5}">
                      <a16:colId xmlns:a16="http://schemas.microsoft.com/office/drawing/2014/main" val="1298957448"/>
                    </a:ext>
                  </a:extLst>
                </a:gridCol>
                <a:gridCol w="477079">
                  <a:extLst>
                    <a:ext uri="{9D8B030D-6E8A-4147-A177-3AD203B41FA5}">
                      <a16:colId xmlns:a16="http://schemas.microsoft.com/office/drawing/2014/main" val="7722200"/>
                    </a:ext>
                  </a:extLst>
                </a:gridCol>
                <a:gridCol w="2452791">
                  <a:extLst>
                    <a:ext uri="{9D8B030D-6E8A-4147-A177-3AD203B41FA5}">
                      <a16:colId xmlns:a16="http://schemas.microsoft.com/office/drawing/2014/main" val="1234803379"/>
                    </a:ext>
                  </a:extLst>
                </a:gridCol>
              </a:tblGrid>
              <a:tr h="315891">
                <a:tc gridSpan="4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 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Website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ของระบบงานที่อยู่ในการป้องกันของอุปกรณ์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361276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DNS MEA , DNS GIS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VOIP 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195398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ระบบอีเมลการไฟฟ้านครหลวง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Smart Metro Grid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655848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Application MEA Smart life 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mea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e-learning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77577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Application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meaefix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Web Server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68921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Application MEAEV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MEA 1130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045610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ระบบบริการแจ้งยอดค่าไฟฟ้า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ใบเสร็จรับเงินอิเล็กทรอนิกส์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ระบบอนุมัติเอกสารอิเล็กทรอนิกส์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Mdox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99995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ระบบการทำงานภาคสนาม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FFM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SSO MEA Login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57362"/>
                  </a:ext>
                </a:extLst>
              </a:tr>
              <a:tr h="2778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ระบบริการไฟฟ้าออนไลน์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Meaeasy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sems-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pcdweb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20181"/>
                  </a:ext>
                </a:extLst>
              </a:tr>
              <a:tr h="26261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เว็บไซต์ให้บริการทางอิเล็กทรอนิกส์ </a:t>
                      </a:r>
                      <a:b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E-Services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BIIS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05044"/>
                  </a:ext>
                </a:extLst>
              </a:tr>
              <a:tr h="35279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ระบบริหารข้อมูลและแสดงผลการจัดซื้อจัดจ้าง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SCS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90734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เว็บไซต์ฝ่ายสื่อสารองค์กร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smartgrid-iot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6092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Application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MEAconnext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smartdiagram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80427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ระบบสารบรรณอิเล็กทรอนิกส์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iTimeSheet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623260"/>
                  </a:ext>
                </a:extLst>
              </a:tr>
              <a:tr h="32873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ระบบบริการข้อมูลพนักงาน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ระบบบริหารจัดการพลังงานในอาคาร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87915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ระบบกากรเรียนรู้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KMPubilc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Cloud Smart Grid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โปรเจค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iot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853544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เว็บไซต์สำหรับจัดเก็บข้อมูลส่วนกลาง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SafeSync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ictsubstation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56551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 </a:t>
                      </a:r>
                      <a:r>
                        <a:rPr lang="en-US" sz="14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MeaSAD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เว็บไซต์ ทดสอบ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testmeaor.mea.or.th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32033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ระบบสอบถามข้อมูล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ระบบนัดหมาย</a:t>
                      </a:r>
                      <a:endParaRPr lang="en-US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122322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09703E4-E5E0-4F95-BF07-EB7FEB4A7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08" b="17954"/>
          <a:stretch/>
        </p:blipFill>
        <p:spPr>
          <a:xfrm>
            <a:off x="275993" y="2272011"/>
            <a:ext cx="6447919" cy="1731280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17F0B6B-7631-4B6C-9046-53D9D3155195}"/>
              </a:ext>
            </a:extLst>
          </p:cNvPr>
          <p:cNvSpPr/>
          <p:nvPr/>
        </p:nvSpPr>
        <p:spPr>
          <a:xfrm>
            <a:off x="3428112" y="3507269"/>
            <a:ext cx="1168288" cy="289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DDoS Protection</a:t>
            </a:r>
            <a:endParaRPr lang="th-TH" sz="1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DA833B3-A6B2-41DA-B12D-33BFC8D2018D}"/>
              </a:ext>
            </a:extLst>
          </p:cNvPr>
          <p:cNvSpPr/>
          <p:nvPr/>
        </p:nvSpPr>
        <p:spPr>
          <a:xfrm>
            <a:off x="476625" y="4235464"/>
            <a:ext cx="1912405" cy="88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Protect Volumetric (Layer 3-4)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64B084A7-E931-4960-86CE-04B7D6E9D811}"/>
              </a:ext>
            </a:extLst>
          </p:cNvPr>
          <p:cNvSpPr/>
          <p:nvPr/>
        </p:nvSpPr>
        <p:spPr>
          <a:xfrm>
            <a:off x="2617800" y="4235463"/>
            <a:ext cx="1912405" cy="88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Protect Application Layer (Layer 7)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3AC9875C-B88A-4D9E-AA4F-3703534CFF98}"/>
              </a:ext>
            </a:extLst>
          </p:cNvPr>
          <p:cNvSpPr/>
          <p:nvPr/>
        </p:nvSpPr>
        <p:spPr>
          <a:xfrm>
            <a:off x="4707107" y="4235463"/>
            <a:ext cx="1912405" cy="88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Protect Botnet , </a:t>
            </a:r>
            <a:r>
              <a:rPr lang="en-US" sz="1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Flood Attacks, Fragmentation Attacks</a:t>
            </a:r>
          </a:p>
          <a:p>
            <a:pPr algn="ctr"/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1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Anti-Spoofing</a:t>
            </a:r>
          </a:p>
          <a:p>
            <a:pPr algn="ctr"/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SSL Attack , TLS Attack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E2ED7746-1049-4A06-93B8-E74D23EAE5CE}"/>
              </a:ext>
            </a:extLst>
          </p:cNvPr>
          <p:cNvSpPr/>
          <p:nvPr/>
        </p:nvSpPr>
        <p:spPr>
          <a:xfrm>
            <a:off x="479794" y="5227507"/>
            <a:ext cx="1912405" cy="88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Traffic Throughput 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ข้อจำกัดด้าน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Hardware) 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&lt;= 1 Gbps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83CA97ED-4DBE-4374-A960-9DBEB2404870}"/>
              </a:ext>
            </a:extLst>
          </p:cNvPr>
          <p:cNvSpPr/>
          <p:nvPr/>
        </p:nvSpPr>
        <p:spPr>
          <a:xfrm>
            <a:off x="2599287" y="5227506"/>
            <a:ext cx="1912405" cy="88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Traffic Clean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ข้อจำกัดด้าน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Hardware)  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&lt;= 1 Gbps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CCBC5A70-9A93-4E70-AF1C-9CF2662FF562}"/>
              </a:ext>
            </a:extLst>
          </p:cNvPr>
          <p:cNvSpPr/>
          <p:nvPr/>
        </p:nvSpPr>
        <p:spPr>
          <a:xfrm>
            <a:off x="4688594" y="5258293"/>
            <a:ext cx="1912405" cy="88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Protect Flood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&lt;= 15,000,000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pps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8B08818-9339-4F63-A39E-8376F12D487D}"/>
              </a:ext>
            </a:extLst>
          </p:cNvPr>
          <p:cNvSpPr txBox="1"/>
          <p:nvPr/>
        </p:nvSpPr>
        <p:spPr>
          <a:xfrm>
            <a:off x="2901013" y="2001818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Premise Only</a:t>
            </a:r>
            <a:endParaRPr lang="th-T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9712821-2D7D-4C1B-A322-2ED71950C0BF}"/>
              </a:ext>
            </a:extLst>
          </p:cNvPr>
          <p:cNvSpPr txBox="1"/>
          <p:nvPr/>
        </p:nvSpPr>
        <p:spPr>
          <a:xfrm>
            <a:off x="2135174" y="2502810"/>
            <a:ext cx="132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Internet Bandwidth </a:t>
            </a:r>
            <a:br>
              <a:rPr lang="en-US" sz="1400" dirty="0">
                <a:solidFill>
                  <a:sysClr val="windowText" lastClr="000000"/>
                </a:solidFill>
              </a:rPr>
            </a:br>
            <a:r>
              <a:rPr lang="en-US" sz="1400" dirty="0">
                <a:solidFill>
                  <a:sysClr val="windowText" lastClr="000000"/>
                </a:solidFill>
              </a:rPr>
              <a:t>MEA 4 Gbps</a:t>
            </a:r>
            <a:endParaRPr lang="th-TH" sz="1400" dirty="0">
              <a:solidFill>
                <a:sysClr val="windowText" lastClr="000000"/>
              </a:solidFill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938AD6F-3953-4AE4-A5D2-3586A2139126}"/>
              </a:ext>
            </a:extLst>
          </p:cNvPr>
          <p:cNvSpPr/>
          <p:nvPr/>
        </p:nvSpPr>
        <p:spPr>
          <a:xfrm>
            <a:off x="0" y="6219549"/>
            <a:ext cx="6773640" cy="6614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License TI feed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จะหมดอายุในปี </a:t>
            </a:r>
            <a:r>
              <a:rPr lang="th-TH" sz="1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๒๕๖๕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มีผลทำให้ไม่สามารถ ตรวจสอบ ภัยคุกคาม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Ddos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รูปแบบใหม่ และ ข้อมูล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 C&amp;C Server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658297-9A14-48BC-8E45-08E106734F02}"/>
              </a:ext>
            </a:extLst>
          </p:cNvPr>
          <p:cNvSpPr txBox="1"/>
          <p:nvPr/>
        </p:nvSpPr>
        <p:spPr>
          <a:xfrm>
            <a:off x="11751733" y="644198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723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47E03B-B60D-4534-98F2-382720799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913" y="1100364"/>
            <a:ext cx="5960533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th-TH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ป้องกันการโจมตีแบบ </a:t>
            </a:r>
            <a:br>
              <a:rPr lang="en-US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Denial-of-Service (DDoS) Attack </a:t>
            </a:r>
            <a:br>
              <a:rPr lang="th-TH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รองรับระบบงานใหม่อีกจำนวน ๘</a:t>
            </a:r>
            <a:r>
              <a:rPr lang="en-US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ระบบงาน</a:t>
            </a:r>
            <a:r>
              <a:rPr lang="en-US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 ๔๔</a:t>
            </a:r>
            <a:r>
              <a:rPr lang="en-US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ระบบงาน</a:t>
            </a:r>
            <a:r>
              <a:rPr lang="en-US" alt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24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A8FC868E-390A-49BF-B71F-7E4DBB9B1CA9}"/>
              </a:ext>
            </a:extLst>
          </p:cNvPr>
          <p:cNvSpPr txBox="1">
            <a:spLocks/>
          </p:cNvSpPr>
          <p:nvPr/>
        </p:nvSpPr>
        <p:spPr>
          <a:xfrm>
            <a:off x="3597555" y="129338"/>
            <a:ext cx="2787203" cy="6005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th-TH" sz="3200" dirty="0"/>
              <a:t>ระบบใหม่</a:t>
            </a:r>
            <a:endParaRPr lang="en-US" sz="3200" dirty="0"/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70B54081-FAE1-42B8-B48B-A3C16DC03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11635"/>
              </p:ext>
            </p:extLst>
          </p:nvPr>
        </p:nvGraphicFramePr>
        <p:xfrm>
          <a:off x="6895507" y="2623364"/>
          <a:ext cx="5195991" cy="35707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8686">
                  <a:extLst>
                    <a:ext uri="{9D8B030D-6E8A-4147-A177-3AD203B41FA5}">
                      <a16:colId xmlns:a16="http://schemas.microsoft.com/office/drawing/2014/main" val="4065588738"/>
                    </a:ext>
                  </a:extLst>
                </a:gridCol>
                <a:gridCol w="4737305">
                  <a:extLst>
                    <a:ext uri="{9D8B030D-6E8A-4147-A177-3AD203B41FA5}">
                      <a16:colId xmlns:a16="http://schemas.microsoft.com/office/drawing/2014/main" val="1298957448"/>
                    </a:ext>
                  </a:extLst>
                </a:gridCol>
              </a:tblGrid>
              <a:tr h="315891"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Protection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เพิ่มเติมในปี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65-66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361276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ระบบบริหารจัดการการเรียนรู้อิเล็กทรอนิกส์ (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E-Learning Management System)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195398"/>
                  </a:ext>
                </a:extLst>
              </a:tr>
              <a:tr h="37039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38.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ระบบประชุมทางไกล (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Video Conference)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655848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39.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Smart Metro Grid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77577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Customer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68921"/>
                  </a:ext>
                </a:extLst>
              </a:tr>
              <a:tr h="36094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41.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MEA Smart Life New 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045610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ระบบบริหารจัดการนวัตกรรม (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Innovation Platform)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99995"/>
                  </a:ext>
                </a:extLst>
              </a:tr>
              <a:tr h="3158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ระบบจัดซื้อจัดจ้าง ฝ่ายจัดหา (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Smart Procurement)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57362"/>
                  </a:ext>
                </a:extLst>
              </a:tr>
              <a:tr h="26261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ระบบบริหารจัดการรถยนต์ไฟฟ้า (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EV Car Sharing)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05044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DA833B3-A6B2-41DA-B12D-33BFC8D2018D}"/>
              </a:ext>
            </a:extLst>
          </p:cNvPr>
          <p:cNvSpPr/>
          <p:nvPr/>
        </p:nvSpPr>
        <p:spPr>
          <a:xfrm>
            <a:off x="439481" y="4136747"/>
            <a:ext cx="1912405" cy="88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Protect Volumetric (Layer 3-4)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64B084A7-E931-4960-86CE-04B7D6E9D811}"/>
              </a:ext>
            </a:extLst>
          </p:cNvPr>
          <p:cNvSpPr/>
          <p:nvPr/>
        </p:nvSpPr>
        <p:spPr>
          <a:xfrm>
            <a:off x="2526381" y="4136747"/>
            <a:ext cx="1912405" cy="88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Protect Application Layer (Layer 7)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3AC9875C-B88A-4D9E-AA4F-3703534CFF98}"/>
              </a:ext>
            </a:extLst>
          </p:cNvPr>
          <p:cNvSpPr/>
          <p:nvPr/>
        </p:nvSpPr>
        <p:spPr>
          <a:xfrm>
            <a:off x="4669963" y="4136746"/>
            <a:ext cx="1912405" cy="88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Protect Botnet , </a:t>
            </a:r>
            <a:r>
              <a:rPr lang="en-US" sz="1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Flood Attacks, Fragmentation Attacks</a:t>
            </a:r>
          </a:p>
          <a:p>
            <a:pPr algn="ctr"/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1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Anti-Spoofing</a:t>
            </a:r>
          </a:p>
          <a:p>
            <a:pPr algn="ctr"/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SSL Attack , TLS Attack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E2ED7746-1049-4A06-93B8-E74D23EAE5CE}"/>
              </a:ext>
            </a:extLst>
          </p:cNvPr>
          <p:cNvSpPr/>
          <p:nvPr/>
        </p:nvSpPr>
        <p:spPr>
          <a:xfrm>
            <a:off x="436313" y="5122367"/>
            <a:ext cx="1912405" cy="8876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Traffic Throughput  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&lt;= 30 Gbps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83CA97ED-4DBE-4374-A960-9DBEB2404870}"/>
              </a:ext>
            </a:extLst>
          </p:cNvPr>
          <p:cNvSpPr/>
          <p:nvPr/>
        </p:nvSpPr>
        <p:spPr>
          <a:xfrm>
            <a:off x="2523212" y="5122367"/>
            <a:ext cx="1912405" cy="8876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Traffic Clean  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&lt;= 5 Gbps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CCBC5A70-9A93-4E70-AF1C-9CF2662FF562}"/>
              </a:ext>
            </a:extLst>
          </p:cNvPr>
          <p:cNvSpPr/>
          <p:nvPr/>
        </p:nvSpPr>
        <p:spPr>
          <a:xfrm>
            <a:off x="4679321" y="5153300"/>
            <a:ext cx="1912405" cy="8876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Protect Flood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&lt;= 27,000,000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pps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B114E395-8D91-4D51-9FA2-C1FC0B603F17}"/>
              </a:ext>
            </a:extLst>
          </p:cNvPr>
          <p:cNvGrpSpPr/>
          <p:nvPr/>
        </p:nvGrpSpPr>
        <p:grpSpPr>
          <a:xfrm>
            <a:off x="266495" y="1230434"/>
            <a:ext cx="6447919" cy="2753489"/>
            <a:chOff x="249562" y="2517366"/>
            <a:chExt cx="6447919" cy="2416766"/>
          </a:xfrm>
        </p:grpSpPr>
        <p:pic>
          <p:nvPicPr>
            <p:cNvPr id="2" name="รูปภาพ 1">
              <a:extLst>
                <a:ext uri="{FF2B5EF4-FFF2-40B4-BE49-F238E27FC236}">
                  <a16:creationId xmlns:a16="http://schemas.microsoft.com/office/drawing/2014/main" id="{409703E4-E5E0-4F95-BF07-EB7FEB4A7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" b="18560"/>
            <a:stretch/>
          </p:blipFill>
          <p:spPr>
            <a:xfrm>
              <a:off x="249562" y="2517366"/>
              <a:ext cx="6447919" cy="2341479"/>
            </a:xfrm>
            <a:prstGeom prst="rect">
              <a:avLst/>
            </a:prstGeom>
          </p:spPr>
        </p:pic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C17F0B6B-7631-4B6C-9046-53D9D3155195}"/>
                </a:ext>
              </a:extLst>
            </p:cNvPr>
            <p:cNvSpPr/>
            <p:nvPr/>
          </p:nvSpPr>
          <p:spPr>
            <a:xfrm>
              <a:off x="3586356" y="4591643"/>
              <a:ext cx="1168288" cy="289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DDoS Protection</a:t>
              </a:r>
              <a:endParaRPr lang="th-TH" sz="1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38B08818-9339-4F63-A39E-8376F12D487D}"/>
                </a:ext>
              </a:extLst>
            </p:cNvPr>
            <p:cNvSpPr txBox="1"/>
            <p:nvPr/>
          </p:nvSpPr>
          <p:spPr>
            <a:xfrm>
              <a:off x="3474187" y="2521063"/>
              <a:ext cx="3062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On Premise and Support Cloud Signaling </a:t>
              </a:r>
              <a:endParaRPr lang="th-TH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6107297-5645-4E18-BF7D-E05B272D3FE4}"/>
                </a:ext>
              </a:extLst>
            </p:cNvPr>
            <p:cNvSpPr/>
            <p:nvPr/>
          </p:nvSpPr>
          <p:spPr>
            <a:xfrm>
              <a:off x="2726693" y="2849530"/>
              <a:ext cx="597395" cy="499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id="{A3A0FFDC-4EA2-4962-9EB8-4A7250A6C326}"/>
                </a:ext>
              </a:extLst>
            </p:cNvPr>
            <p:cNvSpPr txBox="1"/>
            <p:nvPr/>
          </p:nvSpPr>
          <p:spPr>
            <a:xfrm>
              <a:off x="2528667" y="2726664"/>
              <a:ext cx="9448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Cloud </a:t>
              </a:r>
              <a:br>
                <a:rPr 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Signaling </a:t>
              </a:r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878BD626-70DD-4012-82E9-A772DE8290D5}"/>
                </a:ext>
              </a:extLst>
            </p:cNvPr>
            <p:cNvSpPr txBox="1"/>
            <p:nvPr/>
          </p:nvSpPr>
          <p:spPr>
            <a:xfrm>
              <a:off x="1643519" y="4472467"/>
              <a:ext cx="1502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Internet Bandwidth </a:t>
              </a:r>
              <a:br>
                <a:rPr lang="en-US" sz="1200" dirty="0"/>
              </a:br>
              <a:r>
                <a:rPr lang="en-US" sz="1200" dirty="0"/>
                <a:t>MEA 4 Gbps up to 10 Gbps</a:t>
              </a:r>
              <a:endParaRPr lang="th-TH" sz="1200" dirty="0"/>
            </a:p>
          </p:txBody>
        </p:sp>
      </p:grp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B8BF2261-0ED8-4660-AB15-4E2303648856}"/>
              </a:ext>
            </a:extLst>
          </p:cNvPr>
          <p:cNvSpPr/>
          <p:nvPr/>
        </p:nvSpPr>
        <p:spPr>
          <a:xfrm>
            <a:off x="448753" y="6107987"/>
            <a:ext cx="2892268" cy="661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Internet Bandwidth MEA 4 Gbps up to 10 Gbps</a:t>
            </a:r>
            <a:endParaRPr lang="th-TH" sz="1800" dirty="0"/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8F137CAD-CDDE-450D-BDCA-F0ACA82DB4BB}"/>
              </a:ext>
            </a:extLst>
          </p:cNvPr>
          <p:cNvSpPr/>
          <p:nvPr/>
        </p:nvSpPr>
        <p:spPr>
          <a:xfrm>
            <a:off x="3522114" y="6138921"/>
            <a:ext cx="3060254" cy="661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รองรับการใช้งานในรูปแบบ </a:t>
            </a:r>
            <a:r>
              <a:rPr lang="en-US" dirty="0"/>
              <a:t>Hybrid  </a:t>
            </a:r>
            <a:endParaRPr lang="th-TH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6E2EA9-5256-4DE9-95E8-7E5973A3A2D1}"/>
              </a:ext>
            </a:extLst>
          </p:cNvPr>
          <p:cNvSpPr txBox="1"/>
          <p:nvPr/>
        </p:nvSpPr>
        <p:spPr>
          <a:xfrm>
            <a:off x="6936183" y="14089"/>
            <a:ext cx="519599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ระบบป้องกันการโจมตีแบบ</a:t>
            </a:r>
          </a:p>
          <a:p>
            <a:pPr marL="0" indent="0" algn="ctr" eaLnBrk="1" hangingPunct="1">
              <a:buNone/>
            </a:pP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Distributed Denial-of-Service (DDoS) Attack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E42D08-C6FC-48D9-97F1-70A940EE347B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95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DB Ozone X"/>
        <a:ea typeface=""/>
        <a:cs typeface="DB Ozone X"/>
      </a:majorFont>
      <a:minorFont>
        <a:latin typeface="DB Ozone X"/>
        <a:ea typeface=""/>
        <a:cs typeface="DB Ozone X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A_BRAND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A Brand">
      <a:majorFont>
        <a:latin typeface="DB Ozone X Bold"/>
        <a:ea typeface=""/>
        <a:cs typeface="DB Ozone X Bold"/>
      </a:majorFont>
      <a:minorFont>
        <a:latin typeface="DB Ozone X Light"/>
        <a:ea typeface=""/>
        <a:cs typeface="DB Ozone X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0"/>
          </a:schemeClr>
        </a:solidFill>
        <a:ln w="444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ade2ed-2533-449f-9a92-5916eae35f59" xsi:nil="true"/>
    <lcf76f155ced4ddcb4097134ff3c332f xmlns="c3b079d4-0c64-4e64-a834-7109ca4086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86F63785074544997126B0EF73C466" ma:contentTypeVersion="15" ma:contentTypeDescription="Create a new document." ma:contentTypeScope="" ma:versionID="5b502a6b984d10104c68823cc20c1251">
  <xsd:schema xmlns:xsd="http://www.w3.org/2001/XMLSchema" xmlns:xs="http://www.w3.org/2001/XMLSchema" xmlns:p="http://schemas.microsoft.com/office/2006/metadata/properties" xmlns:ns2="c3b079d4-0c64-4e64-a834-7109ca408673" xmlns:ns3="60ade2ed-2533-449f-9a92-5916eae35f59" targetNamespace="http://schemas.microsoft.com/office/2006/metadata/properties" ma:root="true" ma:fieldsID="0709f2c13f602f5acf4a99da2aed7ee1" ns2:_="" ns3:_="">
    <xsd:import namespace="c3b079d4-0c64-4e64-a834-7109ca408673"/>
    <xsd:import namespace="60ade2ed-2533-449f-9a92-5916eae35f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079d4-0c64-4e64-a834-7109ca408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7618eeb-445b-4699-b850-b1f60ab18f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ade2ed-2533-449f-9a92-5916eae35f5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47639b-9a81-4a1f-ba4b-d09414d0f6fb}" ma:internalName="TaxCatchAll" ma:showField="CatchAllData" ma:web="60ade2ed-2533-449f-9a92-5916eae35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BB804B-5C9E-4C85-BD7A-B1D19491662C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60ade2ed-2533-449f-9a92-5916eae35f59"/>
    <ds:schemaRef ds:uri="http://www.w3.org/XML/1998/namespace"/>
    <ds:schemaRef ds:uri="c3b079d4-0c64-4e64-a834-7109ca40867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68F1A9-6A3E-49F5-884F-F08DD70DA7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46B4AF-220C-45E8-A4BA-3CA89D5A0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b079d4-0c64-4e64-a834-7109ca408673"/>
    <ds:schemaRef ds:uri="60ade2ed-2533-449f-9a92-5916eae35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7698</TotalTime>
  <Words>4576</Words>
  <Application>Microsoft Office PowerPoint</Application>
  <PresentationFormat>Widescreen</PresentationFormat>
  <Paragraphs>557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DB Ozone X</vt:lpstr>
      <vt:lpstr>DB Ozone X Bold</vt:lpstr>
      <vt:lpstr>DB Ozone X Light</vt:lpstr>
      <vt:lpstr>TH SarabunPSK</vt:lpstr>
      <vt:lpstr>Office Theme</vt:lpstr>
      <vt:lpstr>MEA_BRAND_01</vt:lpstr>
      <vt:lpstr>PowerPoint Presentation</vt:lpstr>
      <vt:lpstr>วัตถุประสงค์ เป้าหมาย</vt:lpstr>
      <vt:lpstr>   ขอบเขตการดำเนินงาน, วิธีการดำเนินงาน, ผู้รับผิดชอบ ผู้ใช้งาน และผู้บำรุงรักษา</vt:lpstr>
      <vt:lpstr>ประโยชน์และความคุ้มค่าของโครงการ</vt:lpstr>
      <vt:lpstr> จากข้อมูลสถิติภัยคุกคามของ กฟน. ที่ผ่านมา พบถูกโจมตีจากภัยคุกคามทางไซเบอร์หลากหลายรูปแบบ โดยหนึ่งในการโจมตีที่ กฟน. ตรวจพบคือการโจมตีแบบ Distributed Denial-of-Service (DDoS) Attack ซึ่งตรวจพบการโจมตีเป็นจำนวนมาก แต่ทั้งนี้เนื่องจาก กฟน. มีการติดตั้งอุปกรณ์ Distributed Denial-of-Service (DDoS) Protection ซึ่งเป็นอุปกรณ์ในการดูแลของ ศูนย์เฝ้าระวังความมั่นคงปลอดภัยสารสนเทศ ทำหน้าที่ในการตรวจจับพฤติกรรมการโจมตีและดำเนินการปิดกั้นการเข้าถึงเครือข่ายโดยอัตโนมัติ ทำให้เครื่องแม่ข่ายที่ให้บริการเว็บไซต์และ Application ยังคงสามารถใช้งานเพื่อให้บริการประชาชนได้อย่างมีประสิทธิภาพ ซึ่งอุปกรณ์ดังกล่าวจะหมดอายุการใช้งานปี พ.ศ. ๒๕๖๕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รายการอุปกรณ์คอมพิวเตอร์ที่ขออนุมัติ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ตอบข้อสังเกตุและข้อเสนอแนะ</vt:lpstr>
      <vt:lpstr> </vt:lpstr>
      <vt:lpstr>PowerPoint Presentation</vt:lpstr>
      <vt:lpstr>PowerPoint Presentation</vt:lpstr>
      <vt:lpstr>PowerPoint Presentation</vt:lpstr>
      <vt:lpstr>ชี้แจงกรณีไม่มีราคาบนเว็บไซต์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Kullavee Sirimanuwat</dc:creator>
  <cp:lastModifiedBy>ธณัฐวรรณ นิยมสิทธิ์</cp:lastModifiedBy>
  <cp:revision>66</cp:revision>
  <cp:lastPrinted>2022-06-01T02:06:59Z</cp:lastPrinted>
  <dcterms:created xsi:type="dcterms:W3CDTF">2021-02-01T01:33:35Z</dcterms:created>
  <dcterms:modified xsi:type="dcterms:W3CDTF">2022-06-14T05:08:27Z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0x010100DB86F63785074544997126B0EF73C466</vt:lpwstr>
  </property>
  <property fmtid="{D5CDD505-2E9C-101B-9397-08002B2CF9AE}" pid="3" name="MediaServiceImageTags">
    <vt:lpwstr/>
  </property>
</Properties>
</file>