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notesMasterIdLst>
    <p:notesMasterId r:id="rId12"/>
  </p:notesMasterIdLst>
  <p:sldIdLst>
    <p:sldId id="256" r:id="rId5"/>
    <p:sldId id="292" r:id="rId6"/>
    <p:sldId id="299" r:id="rId7"/>
    <p:sldId id="283" r:id="rId8"/>
    <p:sldId id="295" r:id="rId9"/>
    <p:sldId id="301" r:id="rId10"/>
    <p:sldId id="29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3B55E"/>
    <a:srgbClr val="0674C1"/>
    <a:srgbClr val="252426"/>
    <a:srgbClr val="FF2020"/>
    <a:srgbClr val="2781C6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68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52ADB1-275D-430A-89EE-5C7E6CFF6FF2}" type="datetimeFigureOut">
              <a:rPr lang="en-US" smtClean="0"/>
              <a:t>5/6/2022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725628-3A68-42F4-BA86-9818179531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92586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60DC36-8EFA-4378-9855-E019C55AC472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795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60DC36-8EFA-4378-9855-E019C55AC472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08121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60DC36-8EFA-4378-9855-E019C55AC472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60310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60DC36-8EFA-4378-9855-E019C55AC472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97530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60DC36-8EFA-4378-9855-E019C55AC472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16214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60DC36-8EFA-4378-9855-E019C55AC472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02140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7005E26E-BCB2-4FD5-8FD5-81A5EAE94C21}" type="datetime1">
              <a:rPr lang="en-US" smtClean="0"/>
              <a:t>5/6/2022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2E9B8-0487-42E4-B571-744A3D775783}" type="datetime1">
              <a:rPr lang="en-US" smtClean="0"/>
              <a:t>5/6/2022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2E32D-1E84-43FD-8158-FFFE757EB0E8}" type="datetime1">
              <a:rPr lang="en-US" smtClean="0"/>
              <a:t>5/6/2022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5C470-CD19-455C-B830-6D252EAD7FE5}" type="datetime1">
              <a:rPr lang="en-US" smtClean="0"/>
              <a:t>5/6/2022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5C43C-50D9-4F49-A136-0EFF292F93ED}" type="datetime1">
              <a:rPr lang="en-US" smtClean="0"/>
              <a:t>5/6/2022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3B1A3-0AEF-4064-A724-D27D660C8653}" type="datetime1">
              <a:rPr lang="en-US" smtClean="0"/>
              <a:t>5/6/2022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D0F2-BF66-4A24-9384-A0129B196518}" type="datetime1">
              <a:rPr lang="en-US" smtClean="0"/>
              <a:t>5/6/2022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18A6C-4F6B-48D2-BDB0-D7413B3FDB0A}" type="datetime1">
              <a:rPr lang="en-US" smtClean="0"/>
              <a:t>5/6/2022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1ECED-6ECE-4989-B917-9D4D7E6D3C76}" type="datetime1">
              <a:rPr lang="en-US" smtClean="0"/>
              <a:t>5/6/2022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570E1-CB40-488E-8C6F-EF4211DFFCB0}" type="datetime1">
              <a:rPr lang="en-US" smtClean="0"/>
              <a:t>5/6/2022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EB6AF-9F5C-43BE-879E-CB9514111250}" type="datetime1">
              <a:rPr lang="en-US" smtClean="0"/>
              <a:t>5/6/2022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E7EE424C-FCA3-4EDD-B274-8E055D649B7D}" type="datetime1">
              <a:rPr lang="en-US" smtClean="0"/>
              <a:t>5/6/2022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emf"/><Relationship Id="rId4" Type="http://schemas.openxmlformats.org/officeDocument/2006/relationships/package" Target="../embeddings/Microsoft_Excel_Worksheet.xlsx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2FDF0794-1B86-42B2-B8C7-F60123E638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4" y="0"/>
            <a:ext cx="12188726" cy="68589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30BD1B1-AA22-48F1-B3ED-579CD28460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52444" b="-1"/>
          <a:stretch/>
        </p:blipFill>
        <p:spPr>
          <a:xfrm>
            <a:off x="20" y="975"/>
            <a:ext cx="12191980" cy="6858000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EAA48FC5-3C83-4F1B-BC33-DF0B588F83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96786" y="3064931"/>
            <a:ext cx="8295215" cy="2488568"/>
          </a:xfrm>
          <a:prstGeom prst="rect">
            <a:avLst/>
          </a:prstGeom>
          <a:solidFill>
            <a:srgbClr val="000001">
              <a:alpha val="75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E3D84FB-5D02-47D2-98FD-4F01A02E2A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09349" y="3618777"/>
            <a:ext cx="7501651" cy="1237475"/>
          </a:xfrm>
        </p:spPr>
        <p:txBody>
          <a:bodyPr anchor="b">
            <a:normAutofit fontScale="90000"/>
          </a:bodyPr>
          <a:lstStyle/>
          <a:p>
            <a:pPr algn="l"/>
            <a:r>
              <a:rPr lang="th-TH" b="1" dirty="0">
                <a:solidFill>
                  <a:srgbClr val="FFFFFF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อุปกรณ์ป้องกันความปลอดภัยเครือข่าย</a:t>
            </a:r>
            <a:br>
              <a:rPr lang="th-TH" b="1" dirty="0">
                <a:solidFill>
                  <a:srgbClr val="FFFFFF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</a:br>
            <a:r>
              <a:rPr lang="en-US" b="1" dirty="0">
                <a:solidFill>
                  <a:srgbClr val="FFFFFF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(Next Generation Firewall)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9F6641D-ADF3-40BD-9BA3-E740E77C88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09349" y="4779313"/>
            <a:ext cx="7501650" cy="514816"/>
          </a:xfrm>
        </p:spPr>
        <p:txBody>
          <a:bodyPr anchor="t">
            <a:normAutofit/>
          </a:bodyPr>
          <a:lstStyle/>
          <a:p>
            <a:r>
              <a:rPr lang="th-TH" b="1" dirty="0">
                <a:solidFill>
                  <a:srgbClr val="FFFFFF"/>
                </a:solidFill>
              </a:rPr>
              <a:t>ศูนย์เทคโนโลยีสารสนเทศ กรมโยธา</a:t>
            </a:r>
            <a:r>
              <a:rPr lang="th-TH" b="1" dirty="0" err="1">
                <a:solidFill>
                  <a:srgbClr val="FFFFFF"/>
                </a:solidFill>
              </a:rPr>
              <a:t>ธิ</a:t>
            </a:r>
            <a:r>
              <a:rPr lang="th-TH" b="1" dirty="0">
                <a:solidFill>
                  <a:srgbClr val="FFFFFF"/>
                </a:solidFill>
              </a:rPr>
              <a:t>การและผังเมือง</a:t>
            </a:r>
            <a:endParaRPr lang="en-US" b="1" dirty="0">
              <a:solidFill>
                <a:srgbClr val="FFFFFF"/>
              </a:solidFill>
            </a:endParaRP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62F01714-1A39-4194-BD47-8A9960C599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309349" y="4666480"/>
            <a:ext cx="6832499" cy="0"/>
          </a:xfrm>
          <a:prstGeom prst="line">
            <a:avLst/>
          </a:prstGeom>
          <a:ln w="22225">
            <a:solidFill>
              <a:srgbClr val="4AC4E3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62570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 hidden="1">
            <a:extLst>
              <a:ext uri="{FF2B5EF4-FFF2-40B4-BE49-F238E27FC236}">
                <a16:creationId xmlns:a16="http://schemas.microsoft.com/office/drawing/2014/main" id="{A588A72A-976E-478A-9DD3-765AB3ED4C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analysis slide 8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239D09-ECC9-6CFC-B700-2CC52DF361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24127" y="2179636"/>
            <a:ext cx="9054591" cy="822960"/>
          </a:xfrm>
          <a:solidFill>
            <a:srgbClr val="1CADE4"/>
          </a:solidFill>
        </p:spPr>
        <p:txBody>
          <a:bodyPr>
            <a:normAutofit/>
          </a:bodyPr>
          <a:lstStyle/>
          <a:p>
            <a:r>
              <a:rPr lang="th-TH" sz="3600" b="1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เหตุผลความจำเป็น</a:t>
            </a:r>
            <a:endParaRPr lang="en-US" sz="36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6D2A64A-70F1-1FD0-D281-49E7E40BF1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9054590" cy="3341572"/>
          </a:xfrm>
          <a:solidFill>
            <a:srgbClr val="D1E6F6"/>
          </a:solidFill>
        </p:spPr>
        <p:txBody>
          <a:bodyPr/>
          <a:lstStyle/>
          <a:p>
            <a:pPr marL="228600" lvl="1" indent="-228600" algn="l" defTabSz="10223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>
                <a:schemeClr val="tx2"/>
              </a:buClr>
              <a:buFont typeface="Segoe UI Light" panose="020B0502040204020203" pitchFamily="34" charset="0"/>
              <a:buChar char="›"/>
            </a:pPr>
            <a:r>
              <a:rPr lang="th-TH" sz="2800" b="1" kern="1200">
                <a:solidFill>
                  <a:srgbClr val="FF0000"/>
                </a:solidFill>
                <a:latin typeface="TH SarabunPSK" panose="020B0500040200020003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การให้บริการ</a:t>
            </a:r>
            <a:r>
              <a:rPr lang="th-TH" sz="2800" b="1" kern="1200">
                <a:solidFill>
                  <a:srgbClr val="FF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เครือข่ายอินเทอร์เน็ตและระบบงานเว็บไซต์ต่าง ๆ มีปริมาณ ข้อมูลและผู้ใช้บริการจากจากทุกส่วนงานของกรม จากอุปกรณ์ต่างๆ และจากภายนอกหน่วยงาน</a:t>
            </a:r>
            <a:br>
              <a:rPr lang="th-TH" sz="2800" b="1" kern="1200">
                <a:solidFill>
                  <a:srgbClr val="FF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2800" b="1" kern="1200">
                <a:solidFill>
                  <a:srgbClr val="FF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ผ่านระบบเครือข่ายจำนวนมากขึ้น</a:t>
            </a:r>
            <a:endParaRPr lang="en-US" sz="2800" kern="1200" dirty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228600" lvl="1" indent="-228600" algn="l" defTabSz="10223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>
                <a:schemeClr val="tx2"/>
              </a:buClr>
              <a:buFont typeface="Segoe UI Light" panose="020B0502040204020203" pitchFamily="34" charset="0"/>
              <a:buChar char="›"/>
            </a:pPr>
            <a:r>
              <a:rPr lang="th-TH" sz="2800" b="1" kern="1200">
                <a:solidFill>
                  <a:srgbClr val="FF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การให้บริการระบบสารสนเทศและครือข่ายอินเทอร์เน็ต</a:t>
            </a:r>
            <a:br>
              <a:rPr lang="th-TH" sz="2800" b="1" kern="1200">
                <a:solidFill>
                  <a:srgbClr val="FF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2800" b="1" kern="1200">
                <a:solidFill>
                  <a:srgbClr val="FF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ทั้งภายในและภายนอกผ่านสายสัญญาณความเร็วขนาด </a:t>
            </a:r>
            <a:br>
              <a:rPr lang="th-TH" sz="2800" b="1" kern="1200">
                <a:solidFill>
                  <a:srgbClr val="FF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2800" b="1" kern="1200">
                <a:solidFill>
                  <a:srgbClr val="FF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๑ </a:t>
            </a:r>
            <a:r>
              <a:rPr lang="en-US" sz="2800" b="1" kern="1200" dirty="0">
                <a:solidFill>
                  <a:srgbClr val="FF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Gbps </a:t>
            </a:r>
            <a:r>
              <a:rPr lang="th-TH" sz="2800" b="1" kern="1200">
                <a:solidFill>
                  <a:srgbClr val="FF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ทำให้เกิดความช้าในการใช้งานระบบปัจจุบัน</a:t>
            </a:r>
            <a:endParaRPr lang="en-US" sz="2800" kern="1200" dirty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endParaRPr lang="th-TH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0986099-F5F2-4E8B-BE17-81194861A0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8105775" y="753050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3E690F4-843A-47A5-8620-4FB01C0D8E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0" y="754913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4913CC1C-43DA-D677-6797-017EB74EBF7B}"/>
              </a:ext>
            </a:extLst>
          </p:cNvPr>
          <p:cNvSpPr/>
          <p:nvPr/>
        </p:nvSpPr>
        <p:spPr>
          <a:xfrm>
            <a:off x="749604" y="827299"/>
            <a:ext cx="9329115" cy="923330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/>
          <a:p>
            <a:r>
              <a:rPr lang="th-TH" sz="3000" b="1">
                <a:solidFill>
                  <a:schemeClr val="accent2">
                    <a:lumMod val="75000"/>
                  </a:schemeClr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- งบประมาณโครงการ : ๑๖,๐๘๔,๘๐๐ บาท</a:t>
            </a:r>
          </a:p>
          <a:p>
            <a:r>
              <a:rPr lang="th-TH" sz="3000" b="1">
                <a:solidFill>
                  <a:schemeClr val="accent2">
                    <a:lumMod val="75000"/>
                  </a:schemeClr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- จัดหาทดแทนอุปกรณ์ป้องกันความปลอดภัยเครือข่าย จำนวน ๒ เครื่อง</a:t>
            </a:r>
            <a:endParaRPr lang="th-TH" sz="3000" b="1" dirty="0">
              <a:solidFill>
                <a:schemeClr val="accent2">
                  <a:lumMod val="75000"/>
                </a:schemeClr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DA79A01D-2DB7-17CF-DAF1-B43496D04CA0}"/>
              </a:ext>
            </a:extLst>
          </p:cNvPr>
          <p:cNvSpPr txBox="1">
            <a:spLocks/>
          </p:cNvSpPr>
          <p:nvPr/>
        </p:nvSpPr>
        <p:spPr>
          <a:xfrm>
            <a:off x="228600" y="182894"/>
            <a:ext cx="11734800" cy="51244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h-TH" sz="3600" b="1" dirty="0">
                <a:solidFill>
                  <a:schemeClr val="accent2">
                    <a:lumMod val="50000"/>
                  </a:schemeClr>
                </a:solidFill>
              </a:rPr>
              <a:t>โครงการ </a:t>
            </a:r>
            <a:r>
              <a:rPr lang="en-US" sz="3600" b="1" dirty="0">
                <a:solidFill>
                  <a:schemeClr val="accent2">
                    <a:lumMod val="50000"/>
                  </a:schemeClr>
                </a:solidFill>
              </a:rPr>
              <a:t>: </a:t>
            </a:r>
            <a:r>
              <a:rPr lang="th-TH" sz="3600" b="1" dirty="0">
                <a:solidFill>
                  <a:schemeClr val="accent2">
                    <a:lumMod val="50000"/>
                  </a:schemeClr>
                </a:solidFill>
              </a:rPr>
              <a:t>อุปกรณ์ป้องกันความปลอดภัยเครือข่าย</a:t>
            </a:r>
            <a:endParaRPr lang="en-US" sz="36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26456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 hidden="1">
            <a:extLst>
              <a:ext uri="{FF2B5EF4-FFF2-40B4-BE49-F238E27FC236}">
                <a16:creationId xmlns:a16="http://schemas.microsoft.com/office/drawing/2014/main" id="{A588A72A-976E-478A-9DD3-765AB3ED4C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analysis slide 8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239D09-ECC9-6CFC-B700-2CC52DF361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24127" y="2179636"/>
            <a:ext cx="9054591" cy="822960"/>
          </a:xfrm>
          <a:solidFill>
            <a:srgbClr val="1CADE4"/>
          </a:solidFill>
        </p:spPr>
        <p:txBody>
          <a:bodyPr>
            <a:normAutofit/>
          </a:bodyPr>
          <a:lstStyle/>
          <a:p>
            <a:r>
              <a:rPr lang="th-TH" sz="3600" b="1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วัตถุประสงค์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6D2A64A-70F1-1FD0-D281-49E7E40BF1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24128" y="2993188"/>
            <a:ext cx="9054590" cy="3433012"/>
          </a:xfrm>
          <a:solidFill>
            <a:srgbClr val="D1E6F6"/>
          </a:solidFill>
        </p:spPr>
        <p:txBody>
          <a:bodyPr>
            <a:normAutofit/>
          </a:bodyPr>
          <a:lstStyle/>
          <a:p>
            <a:pPr lvl="0">
              <a:buClr>
                <a:schemeClr val="tx2"/>
              </a:buClr>
              <a:buFont typeface="Segoe UI Light" panose="020B0502040204020203" pitchFamily="34" charset="0"/>
              <a:buChar char="›"/>
            </a:pPr>
            <a:r>
              <a:rPr lang="th-TH" sz="2800" b="1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เพื่อเปลี่ยนทดแทนอุปกรณ์ป้องกันความปลอดภัยเครือข่าย ที่มีอายุการใช้งานอุปกรณ์ ๗ ปี ในปี พ.ศ. ๒๕๖๕ และสิ้นสุดการขายแล้ว (</a:t>
            </a:r>
            <a:r>
              <a:rPr lang="en-US" sz="2800" b="1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End-of-Sale) </a:t>
            </a:r>
            <a:r>
              <a:rPr lang="th-TH" sz="2800" b="1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เมื่อปี พ.ศ. ๒๕๖๒</a:t>
            </a:r>
          </a:p>
          <a:p>
            <a:pPr lvl="0">
              <a:buClr>
                <a:schemeClr val="tx2"/>
              </a:buClr>
              <a:buFont typeface="Segoe UI Light" panose="020B0502040204020203" pitchFamily="34" charset="0"/>
              <a:buChar char="›"/>
            </a:pPr>
            <a:r>
              <a:rPr lang="th-TH" sz="2800" b="1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เพื่อให้บริการโครงการพื้นฐานด้านเทคโนโลยีสารสนเทศที่มีประสิทธิภาพ การสื่อสารข้อมูลผ่านเครือข่ายอินเทอร์เน็ตที่มีความเร็วสูง มั่นคง ปลอดภัยและรองรับการให้บริการสารสนเทศและปริมาณการใช้งานที่มากขึ้น</a:t>
            </a:r>
          </a:p>
          <a:p>
            <a:pPr lvl="0">
              <a:buClr>
                <a:schemeClr val="tx2"/>
              </a:buClr>
              <a:buFont typeface="Segoe UI Light" panose="020B0502040204020203" pitchFamily="34" charset="0"/>
              <a:buChar char="›"/>
            </a:pPr>
            <a:r>
              <a:rPr lang="th-TH" sz="2800" b="1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เพื่อป้องกันและสร้างความปลอดภัยให้กับข้อมูล ระบบสารสนเทศและระบบเครือข่ายภายใน จากภัยคุกคามทางไซเบอร์ หรือผู้ไม่ประสงค์ดี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0986099-F5F2-4E8B-BE17-81194861A0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8105775" y="753050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3E690F4-843A-47A5-8620-4FB01C0D8E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0" y="754913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4913CC1C-43DA-D677-6797-017EB74EBF7B}"/>
              </a:ext>
            </a:extLst>
          </p:cNvPr>
          <p:cNvSpPr/>
          <p:nvPr/>
        </p:nvSpPr>
        <p:spPr>
          <a:xfrm>
            <a:off x="749604" y="827299"/>
            <a:ext cx="9329115" cy="923330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/>
          <a:p>
            <a:r>
              <a:rPr lang="th-TH" sz="3000" b="1">
                <a:solidFill>
                  <a:schemeClr val="accent2">
                    <a:lumMod val="75000"/>
                  </a:schemeClr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- งบประมาณโครงการ : ๑๖,๐๘๔,๘๐๐ บาท</a:t>
            </a:r>
          </a:p>
          <a:p>
            <a:r>
              <a:rPr lang="th-TH" sz="3000" b="1">
                <a:solidFill>
                  <a:schemeClr val="accent2">
                    <a:lumMod val="75000"/>
                  </a:schemeClr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- จัดหาทดแทนอุปกรณ์ป้องกันความปลอดภัยเครือข่าย จำนวน ๒ เครื่อง</a:t>
            </a:r>
            <a:endParaRPr lang="th-TH" sz="3000" b="1" dirty="0">
              <a:solidFill>
                <a:schemeClr val="accent2">
                  <a:lumMod val="75000"/>
                </a:schemeClr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E289DB85-B8CD-8EB7-80D1-CF97CF34CE35}"/>
              </a:ext>
            </a:extLst>
          </p:cNvPr>
          <p:cNvSpPr txBox="1">
            <a:spLocks/>
          </p:cNvSpPr>
          <p:nvPr/>
        </p:nvSpPr>
        <p:spPr>
          <a:xfrm>
            <a:off x="228600" y="182894"/>
            <a:ext cx="11734800" cy="51244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h-TH" sz="3600" b="1" dirty="0">
                <a:solidFill>
                  <a:schemeClr val="accent2">
                    <a:lumMod val="50000"/>
                  </a:schemeClr>
                </a:solidFill>
              </a:rPr>
              <a:t>โครงการ </a:t>
            </a:r>
            <a:r>
              <a:rPr lang="en-US" sz="3600" b="1" dirty="0">
                <a:solidFill>
                  <a:schemeClr val="accent2">
                    <a:lumMod val="50000"/>
                  </a:schemeClr>
                </a:solidFill>
              </a:rPr>
              <a:t>: </a:t>
            </a:r>
            <a:r>
              <a:rPr lang="th-TH" sz="3600" b="1" dirty="0">
                <a:solidFill>
                  <a:schemeClr val="accent2">
                    <a:lumMod val="50000"/>
                  </a:schemeClr>
                </a:solidFill>
              </a:rPr>
              <a:t>อุปกรณ์ป้องกันความปลอดภัยเครือข่าย</a:t>
            </a:r>
            <a:endParaRPr lang="en-US" sz="36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8009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 hidden="1">
            <a:extLst>
              <a:ext uri="{FF2B5EF4-FFF2-40B4-BE49-F238E27FC236}">
                <a16:creationId xmlns:a16="http://schemas.microsoft.com/office/drawing/2014/main" id="{A588A72A-976E-478A-9DD3-765AB3ED4CD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/>
          <a:lstStyle/>
          <a:p>
            <a:r>
              <a:rPr lang="en-US" dirty="0"/>
              <a:t>Project analysis slide 8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0986099-F5F2-4E8B-BE17-81194861A0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8105775" y="795254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>
            <a:extLst>
              <a:ext uri="{FF2B5EF4-FFF2-40B4-BE49-F238E27FC236}">
                <a16:creationId xmlns:a16="http://schemas.microsoft.com/office/drawing/2014/main" id="{4E3F5479-058B-4FA8-92E9-18CAB8CDC5C5}"/>
              </a:ext>
            </a:extLst>
          </p:cNvPr>
          <p:cNvSpPr txBox="1">
            <a:spLocks/>
          </p:cNvSpPr>
          <p:nvPr/>
        </p:nvSpPr>
        <p:spPr>
          <a:xfrm>
            <a:off x="228600" y="182894"/>
            <a:ext cx="11734800" cy="51244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h-TH" sz="3600" b="1" dirty="0">
                <a:solidFill>
                  <a:schemeClr val="accent2">
                    <a:lumMod val="50000"/>
                  </a:schemeClr>
                </a:solidFill>
              </a:rPr>
              <a:t>โครงการ </a:t>
            </a:r>
            <a:r>
              <a:rPr lang="en-US" sz="3600" b="1" dirty="0">
                <a:solidFill>
                  <a:schemeClr val="accent2">
                    <a:lumMod val="50000"/>
                  </a:schemeClr>
                </a:solidFill>
              </a:rPr>
              <a:t>: </a:t>
            </a:r>
            <a:r>
              <a:rPr lang="th-TH" sz="3600" b="1" dirty="0">
                <a:solidFill>
                  <a:schemeClr val="accent2">
                    <a:lumMod val="50000"/>
                  </a:schemeClr>
                </a:solidFill>
              </a:rPr>
              <a:t>อุปกรณ์ป้องกันความปลอดภัยเครือข่าย</a:t>
            </a:r>
            <a:endParaRPr lang="en-US" sz="3600" dirty="0">
              <a:solidFill>
                <a:schemeClr val="accent2">
                  <a:lumMod val="50000"/>
                </a:schemeClr>
              </a:solidFill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3E690F4-843A-47A5-8620-4FB01C0D8E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0" y="754913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4F91A31A-9552-4BB2-B421-B3E49454A460}"/>
              </a:ext>
            </a:extLst>
          </p:cNvPr>
          <p:cNvSpPr/>
          <p:nvPr/>
        </p:nvSpPr>
        <p:spPr>
          <a:xfrm>
            <a:off x="749604" y="851332"/>
            <a:ext cx="10152858" cy="523220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/>
          <a:p>
            <a:r>
              <a:rPr lang="th-TH" sz="3400" b="1" dirty="0">
                <a:solidFill>
                  <a:schemeClr val="accent2">
                    <a:lumMod val="75000"/>
                  </a:schemeClr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        </a:t>
            </a:r>
            <a:r>
              <a:rPr lang="th-TH" sz="3200" b="1" dirty="0">
                <a:solidFill>
                  <a:schemeClr val="accent2">
                    <a:lumMod val="75000"/>
                  </a:schemeClr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แสดงตำแหน่งติดตั้งและให้บริการอุปกรณ์ทดแทน</a:t>
            </a:r>
            <a:endParaRPr lang="th-TH" sz="3200" b="1" dirty="0">
              <a:solidFill>
                <a:srgbClr val="0070C0"/>
              </a:solidFill>
              <a:effectLst/>
              <a:latin typeface="TH SarabunIT๙" panose="020B0500040200020003" pitchFamily="34" charset="-34"/>
              <a:ea typeface="Cordia New" panose="020B0304020202020204" pitchFamily="34" charset="-34"/>
              <a:cs typeface="TH SarabunIT๙" panose="020B0500040200020003" pitchFamily="34" charset="-34"/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8B5BFE02-8E86-46CB-B75A-CADE300A7B88}"/>
              </a:ext>
            </a:extLst>
          </p:cNvPr>
          <p:cNvGrpSpPr/>
          <p:nvPr/>
        </p:nvGrpSpPr>
        <p:grpSpPr>
          <a:xfrm>
            <a:off x="899446" y="1440522"/>
            <a:ext cx="7203538" cy="5020959"/>
            <a:chOff x="899446" y="1604298"/>
            <a:chExt cx="7203538" cy="5020959"/>
          </a:xfrm>
        </p:grpSpPr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9B452D31-B802-4D85-9EE6-7CDD02316C7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99446" y="1604298"/>
              <a:ext cx="7203538" cy="5020959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2" name="Rectangle: Rounded Corners 11">
              <a:extLst>
                <a:ext uri="{FF2B5EF4-FFF2-40B4-BE49-F238E27FC236}">
                  <a16:creationId xmlns:a16="http://schemas.microsoft.com/office/drawing/2014/main" id="{9478D9A8-8539-4F04-87A3-77A115FE6917}"/>
                </a:ext>
              </a:extLst>
            </p:cNvPr>
            <p:cNvSpPr/>
            <p:nvPr/>
          </p:nvSpPr>
          <p:spPr>
            <a:xfrm>
              <a:off x="1350500" y="3975685"/>
              <a:ext cx="1739706" cy="689317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  <a:alpha val="15000"/>
              </a:schemeClr>
            </a:solidFill>
            <a:ln w="28575">
              <a:solidFill>
                <a:srgbClr val="C0000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: Rounded Corners 15">
              <a:extLst>
                <a:ext uri="{FF2B5EF4-FFF2-40B4-BE49-F238E27FC236}">
                  <a16:creationId xmlns:a16="http://schemas.microsoft.com/office/drawing/2014/main" id="{6A2DE7BB-4E54-4118-8C58-0B02ED3C64F8}"/>
                </a:ext>
              </a:extLst>
            </p:cNvPr>
            <p:cNvSpPr/>
            <p:nvPr/>
          </p:nvSpPr>
          <p:spPr>
            <a:xfrm>
              <a:off x="6011593" y="3975685"/>
              <a:ext cx="1739706" cy="689317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  <a:alpha val="15000"/>
              </a:schemeClr>
            </a:solidFill>
            <a:ln w="28575">
              <a:solidFill>
                <a:srgbClr val="C0000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8B88DC32-4649-4A18-BF02-E636A6E8EED7}"/>
              </a:ext>
            </a:extLst>
          </p:cNvPr>
          <p:cNvSpPr/>
          <p:nvPr/>
        </p:nvSpPr>
        <p:spPr>
          <a:xfrm>
            <a:off x="749604" y="1023564"/>
            <a:ext cx="609490" cy="241496"/>
          </a:xfrm>
          <a:prstGeom prst="roundRect">
            <a:avLst/>
          </a:prstGeom>
          <a:solidFill>
            <a:schemeClr val="accent1">
              <a:lumMod val="40000"/>
              <a:lumOff val="60000"/>
              <a:alpha val="15000"/>
            </a:schemeClr>
          </a:solidFill>
          <a:ln w="28575"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C446EF48-5C97-44E8-9945-D30F1AF2A8C9}"/>
              </a:ext>
            </a:extLst>
          </p:cNvPr>
          <p:cNvGrpSpPr/>
          <p:nvPr/>
        </p:nvGrpSpPr>
        <p:grpSpPr>
          <a:xfrm>
            <a:off x="7751299" y="3127327"/>
            <a:ext cx="3826413" cy="1846651"/>
            <a:chOff x="7751299" y="3250159"/>
            <a:chExt cx="3826413" cy="1846651"/>
          </a:xfrm>
        </p:grpSpPr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928D93AE-9F5B-46FD-B444-5E8CFC9429DA}"/>
                </a:ext>
              </a:extLst>
            </p:cNvPr>
            <p:cNvCxnSpPr>
              <a:cxnSpLocks/>
            </p:cNvCxnSpPr>
            <p:nvPr/>
          </p:nvCxnSpPr>
          <p:spPr>
            <a:xfrm>
              <a:off x="7751299" y="4684543"/>
              <a:ext cx="3727936" cy="0"/>
            </a:xfrm>
            <a:prstGeom prst="line">
              <a:avLst/>
            </a:prstGeom>
            <a:ln>
              <a:solidFill>
                <a:schemeClr val="accent1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E2AD923B-1065-4A04-AE20-C367BEEDFCDD}"/>
                </a:ext>
              </a:extLst>
            </p:cNvPr>
            <p:cNvSpPr txBox="1"/>
            <p:nvPr/>
          </p:nvSpPr>
          <p:spPr>
            <a:xfrm>
              <a:off x="8697635" y="4619756"/>
              <a:ext cx="2781600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th-TH" sz="2500" b="1" dirty="0">
                  <a:solidFill>
                    <a:schemeClr val="accent1">
                      <a:lumMod val="50000"/>
                    </a:schemeClr>
                  </a:solidFill>
                  <a:latin typeface="TH SarabunIT๙" panose="020B0500040200020003" pitchFamily="34" charset="-34"/>
                  <a:cs typeface="TH SarabunIT๙" panose="020B0500040200020003" pitchFamily="34" charset="-34"/>
                </a:rPr>
                <a:t>ระบบเครือข่ายภายใน</a:t>
              </a:r>
              <a:endParaRPr lang="en-US" sz="2500" b="1" dirty="0">
                <a:solidFill>
                  <a:schemeClr val="accent1">
                    <a:lumMod val="50000"/>
                  </a:schemeClr>
                </a:solidFill>
                <a:latin typeface="TH SarabunIT๙" panose="020B0500040200020003" pitchFamily="34" charset="-34"/>
                <a:cs typeface="TH SarabunIT๙" panose="020B0500040200020003" pitchFamily="34" charset="-34"/>
              </a:endParaRPr>
            </a:p>
          </p:txBody>
        </p: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2803A8C4-E2A7-43BD-B2B5-FEA6A19321A5}"/>
                </a:ext>
              </a:extLst>
            </p:cNvPr>
            <p:cNvCxnSpPr>
              <a:cxnSpLocks/>
            </p:cNvCxnSpPr>
            <p:nvPr/>
          </p:nvCxnSpPr>
          <p:spPr>
            <a:xfrm>
              <a:off x="7751299" y="3643534"/>
              <a:ext cx="3727936" cy="0"/>
            </a:xfrm>
            <a:prstGeom prst="line">
              <a:avLst/>
            </a:prstGeom>
            <a:ln>
              <a:solidFill>
                <a:schemeClr val="accent1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DDC2708E-EC91-42C4-BF80-14FE250BE572}"/>
                </a:ext>
              </a:extLst>
            </p:cNvPr>
            <p:cNvSpPr txBox="1"/>
            <p:nvPr/>
          </p:nvSpPr>
          <p:spPr>
            <a:xfrm>
              <a:off x="8510956" y="3250159"/>
              <a:ext cx="3066755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th-TH" sz="2500" b="1" dirty="0">
                  <a:solidFill>
                    <a:schemeClr val="accent1">
                      <a:lumMod val="50000"/>
                    </a:schemeClr>
                  </a:solidFill>
                  <a:latin typeface="TH SarabunIT๙" panose="020B0500040200020003" pitchFamily="34" charset="-34"/>
                  <a:cs typeface="TH SarabunIT๙" panose="020B0500040200020003" pitchFamily="34" charset="-34"/>
                </a:rPr>
                <a:t>ระบบเครือข่ายภายนอก</a:t>
              </a:r>
              <a:endParaRPr lang="en-US" sz="2500" b="1" dirty="0">
                <a:solidFill>
                  <a:schemeClr val="accent1">
                    <a:lumMod val="50000"/>
                  </a:schemeClr>
                </a:solidFill>
                <a:latin typeface="TH SarabunIT๙" panose="020B0500040200020003" pitchFamily="34" charset="-34"/>
                <a:cs typeface="TH SarabunIT๙" panose="020B0500040200020003" pitchFamily="34" charset="-34"/>
              </a:endParaRP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21986833-8F36-44D5-81BA-DAC2CF604C15}"/>
                </a:ext>
              </a:extLst>
            </p:cNvPr>
            <p:cNvSpPr txBox="1"/>
            <p:nvPr/>
          </p:nvSpPr>
          <p:spPr>
            <a:xfrm>
              <a:off x="8004520" y="3929404"/>
              <a:ext cx="3573192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th-TH" sz="2500" b="1" dirty="0">
                  <a:solidFill>
                    <a:schemeClr val="accent1">
                      <a:lumMod val="50000"/>
                    </a:schemeClr>
                  </a:solidFill>
                  <a:latin typeface="TH SarabunIT๙" panose="020B0500040200020003" pitchFamily="34" charset="-34"/>
                  <a:cs typeface="TH SarabunIT๙" panose="020B0500040200020003" pitchFamily="34" charset="-34"/>
                </a:rPr>
                <a:t>อุปกรณ์ป้องกันความปลอดภัยเครือข่าย</a:t>
              </a:r>
              <a:endParaRPr lang="en-US" sz="2500" b="1" dirty="0">
                <a:solidFill>
                  <a:schemeClr val="accent1">
                    <a:lumMod val="50000"/>
                  </a:schemeClr>
                </a:solidFill>
                <a:latin typeface="TH SarabunIT๙" panose="020B0500040200020003" pitchFamily="34" charset="-34"/>
                <a:cs typeface="TH SarabunIT๙" panose="020B0500040200020003" pitchFamily="34" charset="-34"/>
              </a:endParaRPr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550D6945-D864-467C-B970-C9D6EE414C31}"/>
              </a:ext>
            </a:extLst>
          </p:cNvPr>
          <p:cNvSpPr txBox="1"/>
          <p:nvPr/>
        </p:nvSpPr>
        <p:spPr>
          <a:xfrm>
            <a:off x="8325136" y="5178640"/>
            <a:ext cx="35731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6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- ความเร็วสัญญาณเครือข่าย ๑๐ </a:t>
            </a:r>
            <a:r>
              <a:rPr lang="en-US" sz="16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Gigabit (</a:t>
            </a:r>
            <a:r>
              <a:rPr lang="th-TH" sz="16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ปัจจุบัน ๑ </a:t>
            </a:r>
            <a:r>
              <a:rPr lang="en-US" sz="16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Gigabit)</a:t>
            </a:r>
          </a:p>
          <a:p>
            <a:r>
              <a:rPr lang="th-TH" sz="16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- ความสามารถด้านความปลอดภัย </a:t>
            </a:r>
            <a:r>
              <a:rPr lang="en-US" sz="16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Threat Prevention Throughput </a:t>
            </a:r>
            <a:r>
              <a:rPr lang="th-TH" sz="16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๒.๑/๒.๖ </a:t>
            </a:r>
            <a:r>
              <a:rPr lang="en-US" sz="16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Gbps (HTTP/</a:t>
            </a:r>
            <a:r>
              <a:rPr lang="en-US" sz="1600" dirty="0" err="1">
                <a:latin typeface="TH SarabunIT๙" panose="020B0500040200020003" pitchFamily="34" charset="-34"/>
                <a:cs typeface="TH SarabunIT๙" panose="020B0500040200020003" pitchFamily="34" charset="-34"/>
              </a:rPr>
              <a:t>appmix</a:t>
            </a:r>
            <a:r>
              <a:rPr lang="en-US" sz="16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) </a:t>
            </a:r>
            <a:br>
              <a:rPr lang="th-TH" sz="1600" dirty="0">
                <a:latin typeface="TH SarabunIT๙" panose="020B0500040200020003" pitchFamily="34" charset="-34"/>
                <a:cs typeface="TH SarabunIT๙" panose="020B0500040200020003" pitchFamily="34" charset="-34"/>
              </a:rPr>
            </a:br>
            <a:r>
              <a:rPr lang="en-US" sz="16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(</a:t>
            </a:r>
            <a:r>
              <a:rPr lang="th-TH" sz="16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ปัจจุบัน ๒ </a:t>
            </a:r>
            <a:r>
              <a:rPr lang="en-US" sz="16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Gbps)</a:t>
            </a:r>
          </a:p>
          <a:p>
            <a:r>
              <a:rPr lang="th-TH" sz="16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- ความสามารถด้านการเชื่อมต่อแบบภายใน </a:t>
            </a:r>
            <a:r>
              <a:rPr lang="en-US" sz="16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IPsec VPN throughput </a:t>
            </a:r>
            <a:r>
              <a:rPr lang="th-TH" sz="16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๒.๖ </a:t>
            </a:r>
            <a:r>
              <a:rPr lang="en-US" sz="16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Gbps (</a:t>
            </a:r>
            <a:r>
              <a:rPr lang="th-TH" sz="16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ปัจจุบัน 0.5 </a:t>
            </a:r>
            <a:r>
              <a:rPr lang="en-US" sz="16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Gbps)</a:t>
            </a:r>
          </a:p>
        </p:txBody>
      </p:sp>
    </p:spTree>
    <p:extLst>
      <p:ext uri="{BB962C8B-B14F-4D97-AF65-F5344CB8AC3E}">
        <p14:creationId xmlns:p14="http://schemas.microsoft.com/office/powerpoint/2010/main" val="7273641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 hidden="1">
            <a:extLst>
              <a:ext uri="{FF2B5EF4-FFF2-40B4-BE49-F238E27FC236}">
                <a16:creationId xmlns:a16="http://schemas.microsoft.com/office/drawing/2014/main" id="{A588A72A-976E-478A-9DD3-765AB3ED4CD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/>
          <a:lstStyle/>
          <a:p>
            <a:r>
              <a:rPr lang="en-US" dirty="0"/>
              <a:t>Project analysis slide 8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0986099-F5F2-4E8B-BE17-81194861A0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8105775" y="795254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>
            <a:extLst>
              <a:ext uri="{FF2B5EF4-FFF2-40B4-BE49-F238E27FC236}">
                <a16:creationId xmlns:a16="http://schemas.microsoft.com/office/drawing/2014/main" id="{4E3F5479-058B-4FA8-92E9-18CAB8CDC5C5}"/>
              </a:ext>
            </a:extLst>
          </p:cNvPr>
          <p:cNvSpPr txBox="1">
            <a:spLocks/>
          </p:cNvSpPr>
          <p:nvPr/>
        </p:nvSpPr>
        <p:spPr>
          <a:xfrm>
            <a:off x="228600" y="182894"/>
            <a:ext cx="11734800" cy="51244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h-TH" sz="3600" b="1" dirty="0">
                <a:solidFill>
                  <a:schemeClr val="accent2">
                    <a:lumMod val="50000"/>
                  </a:schemeClr>
                </a:solidFill>
              </a:rPr>
              <a:t>โครงการ </a:t>
            </a:r>
            <a:r>
              <a:rPr lang="en-US" sz="3600" b="1" dirty="0">
                <a:solidFill>
                  <a:schemeClr val="accent2">
                    <a:lumMod val="50000"/>
                  </a:schemeClr>
                </a:solidFill>
              </a:rPr>
              <a:t>: </a:t>
            </a:r>
            <a:r>
              <a:rPr lang="th-TH" sz="3600" b="1" dirty="0">
                <a:solidFill>
                  <a:schemeClr val="accent2">
                    <a:lumMod val="50000"/>
                  </a:schemeClr>
                </a:solidFill>
              </a:rPr>
              <a:t>อุปกรณ์ป้องกันความปลอดภัยเครือข่าย</a:t>
            </a:r>
            <a:endParaRPr lang="en-US" sz="3600" dirty="0">
              <a:solidFill>
                <a:schemeClr val="accent2">
                  <a:lumMod val="50000"/>
                </a:schemeClr>
              </a:solidFill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3E690F4-843A-47A5-8620-4FB01C0D8E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0" y="754913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>
            <a:extLst>
              <a:ext uri="{FF2B5EF4-FFF2-40B4-BE49-F238E27FC236}">
                <a16:creationId xmlns:a16="http://schemas.microsoft.com/office/drawing/2014/main" id="{C904C515-ED39-4FAB-888E-2BD1A5C24DB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15404"/>
          <a:stretch/>
        </p:blipFill>
        <p:spPr>
          <a:xfrm>
            <a:off x="346451" y="1844225"/>
            <a:ext cx="11499097" cy="3169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47564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 hidden="1">
            <a:extLst>
              <a:ext uri="{FF2B5EF4-FFF2-40B4-BE49-F238E27FC236}">
                <a16:creationId xmlns:a16="http://schemas.microsoft.com/office/drawing/2014/main" id="{A588A72A-976E-478A-9DD3-765AB3ED4CD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/>
          <a:lstStyle/>
          <a:p>
            <a:r>
              <a:rPr lang="en-US" dirty="0"/>
              <a:t>Project analysis slide 8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0986099-F5F2-4E8B-BE17-81194861A0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8105775" y="795254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>
            <a:extLst>
              <a:ext uri="{FF2B5EF4-FFF2-40B4-BE49-F238E27FC236}">
                <a16:creationId xmlns:a16="http://schemas.microsoft.com/office/drawing/2014/main" id="{4E3F5479-058B-4FA8-92E9-18CAB8CDC5C5}"/>
              </a:ext>
            </a:extLst>
          </p:cNvPr>
          <p:cNvSpPr txBox="1">
            <a:spLocks/>
          </p:cNvSpPr>
          <p:nvPr/>
        </p:nvSpPr>
        <p:spPr>
          <a:xfrm>
            <a:off x="228600" y="182894"/>
            <a:ext cx="11734800" cy="51244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h-TH" sz="3600" b="1" dirty="0">
                <a:solidFill>
                  <a:schemeClr val="accent2">
                    <a:lumMod val="50000"/>
                  </a:schemeClr>
                </a:solidFill>
              </a:rPr>
              <a:t>โครงการ </a:t>
            </a:r>
            <a:r>
              <a:rPr lang="en-US" sz="3600" b="1" dirty="0">
                <a:solidFill>
                  <a:schemeClr val="accent2">
                    <a:lumMod val="50000"/>
                  </a:schemeClr>
                </a:solidFill>
              </a:rPr>
              <a:t>: </a:t>
            </a:r>
            <a:r>
              <a:rPr lang="th-TH" sz="3600" b="1" dirty="0">
                <a:solidFill>
                  <a:schemeClr val="accent2">
                    <a:lumMod val="50000"/>
                  </a:schemeClr>
                </a:solidFill>
              </a:rPr>
              <a:t>อุปกรณ์ป้องกันความปลอดภัยเครือข่าย</a:t>
            </a:r>
            <a:endParaRPr lang="en-US" sz="3600" dirty="0">
              <a:solidFill>
                <a:schemeClr val="accent2">
                  <a:lumMod val="50000"/>
                </a:schemeClr>
              </a:solidFill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3E690F4-843A-47A5-8620-4FB01C0D8E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0" y="754913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6E3B01CE-0119-989A-7494-41F251A44CF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9836474"/>
              </p:ext>
            </p:extLst>
          </p:nvPr>
        </p:nvGraphicFramePr>
        <p:xfrm>
          <a:off x="147637" y="1471613"/>
          <a:ext cx="11896725" cy="495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Worksheet" r:id="rId4" imgW="11896696" imgH="4952869" progId="Excel.Sheet.12">
                  <p:embed/>
                </p:oleObj>
              </mc:Choice>
              <mc:Fallback>
                <p:oleObj name="Worksheet" r:id="rId4" imgW="11896696" imgH="4952869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47637" y="1471613"/>
                        <a:ext cx="11896725" cy="4953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064077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 hidden="1">
            <a:extLst>
              <a:ext uri="{FF2B5EF4-FFF2-40B4-BE49-F238E27FC236}">
                <a16:creationId xmlns:a16="http://schemas.microsoft.com/office/drawing/2014/main" id="{A588A72A-976E-478A-9DD3-765AB3ED4CD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/>
          <a:lstStyle/>
          <a:p>
            <a:r>
              <a:rPr lang="en-US" dirty="0"/>
              <a:t>Project analysis slide 8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0986099-F5F2-4E8B-BE17-81194861A0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8105775" y="795254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>
            <a:extLst>
              <a:ext uri="{FF2B5EF4-FFF2-40B4-BE49-F238E27FC236}">
                <a16:creationId xmlns:a16="http://schemas.microsoft.com/office/drawing/2014/main" id="{4E3F5479-058B-4FA8-92E9-18CAB8CDC5C5}"/>
              </a:ext>
            </a:extLst>
          </p:cNvPr>
          <p:cNvSpPr txBox="1">
            <a:spLocks/>
          </p:cNvSpPr>
          <p:nvPr/>
        </p:nvSpPr>
        <p:spPr>
          <a:xfrm>
            <a:off x="228600" y="182894"/>
            <a:ext cx="11734800" cy="51244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h-TH" sz="3600" b="1" dirty="0">
                <a:solidFill>
                  <a:schemeClr val="accent2">
                    <a:lumMod val="50000"/>
                  </a:schemeClr>
                </a:solidFill>
              </a:rPr>
              <a:t>โครงการ </a:t>
            </a:r>
            <a:r>
              <a:rPr lang="en-US" sz="3600" b="1" dirty="0">
                <a:solidFill>
                  <a:schemeClr val="accent2">
                    <a:lumMod val="50000"/>
                  </a:schemeClr>
                </a:solidFill>
              </a:rPr>
              <a:t>: </a:t>
            </a:r>
            <a:r>
              <a:rPr lang="th-TH" sz="3600" b="1" dirty="0">
                <a:solidFill>
                  <a:schemeClr val="accent2">
                    <a:lumMod val="50000"/>
                  </a:schemeClr>
                </a:solidFill>
              </a:rPr>
              <a:t>อุปกรณ์ป้องกันความปลอดภัยเครือข่าย</a:t>
            </a:r>
            <a:endParaRPr lang="en-US" sz="3600" dirty="0">
              <a:solidFill>
                <a:schemeClr val="accent2">
                  <a:lumMod val="50000"/>
                </a:schemeClr>
              </a:solidFill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3E690F4-843A-47A5-8620-4FB01C0D8E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0" y="754913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ontent Placeholder 1">
            <a:extLst>
              <a:ext uri="{FF2B5EF4-FFF2-40B4-BE49-F238E27FC236}">
                <a16:creationId xmlns:a16="http://schemas.microsoft.com/office/drawing/2014/main" id="{8794D92F-390D-4EE8-920D-67E8B8F3A63B}"/>
              </a:ext>
            </a:extLst>
          </p:cNvPr>
          <p:cNvSpPr txBox="1">
            <a:spLocks/>
          </p:cNvSpPr>
          <p:nvPr/>
        </p:nvSpPr>
        <p:spPr>
          <a:xfrm>
            <a:off x="708073" y="1116638"/>
            <a:ext cx="10775853" cy="46247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th-TH" sz="5400" b="1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algn="ctr"/>
            <a:endParaRPr lang="th-TH" sz="5400" b="1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algn="ctr"/>
            <a:r>
              <a:rPr lang="th-TH" sz="5400" b="1">
                <a:latin typeface="TH Sarabun New" panose="020B0500040200020003" pitchFamily="34" charset="-34"/>
                <a:cs typeface="TH Sarabun New" panose="020B0500040200020003" pitchFamily="34" charset="-34"/>
              </a:rPr>
              <a:t>จึงเรียนมาเพื่อโปรดพิจารณา</a:t>
            </a:r>
            <a:endParaRPr lang="en-US" sz="5400" b="1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7704175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77210f24a1be23c92c90fd886aa0aa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60e05723c5c1908df1a1a4ebf11d344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88A2F88-55C5-4ED1-9541-807C65424763}">
  <ds:schemaRefs>
    <ds:schemaRef ds:uri="http://purl.org/dc/dcmitype/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schemas.microsoft.com/office/infopath/2007/PartnerControls"/>
    <ds:schemaRef ds:uri="16c05727-aa75-4e4a-9b5f-8a80a1165891"/>
    <ds:schemaRef ds:uri="71af3243-3dd4-4a8d-8c0d-dd76da1f02a5"/>
    <ds:schemaRef ds:uri="http://schemas.microsoft.com/office/2006/metadata/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B61EAB5F-88FC-4FAE-AE3C-037A3C365EB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F44C90D-2A62-4985-9618-3460247437B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629</TotalTime>
  <Words>365</Words>
  <Application>Microsoft Office PowerPoint</Application>
  <PresentationFormat>Widescreen</PresentationFormat>
  <Paragraphs>41</Paragraphs>
  <Slides>7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7" baseType="lpstr">
      <vt:lpstr>Calibri</vt:lpstr>
      <vt:lpstr>Segoe UI Light</vt:lpstr>
      <vt:lpstr>TH Sarabun New</vt:lpstr>
      <vt:lpstr>TH SarabunIT๙</vt:lpstr>
      <vt:lpstr>TH SarabunPSK</vt:lpstr>
      <vt:lpstr>Tw Cen MT</vt:lpstr>
      <vt:lpstr>Tw Cen MT Condensed</vt:lpstr>
      <vt:lpstr>Wingdings 3</vt:lpstr>
      <vt:lpstr>Integral</vt:lpstr>
      <vt:lpstr>Microsoft Excel Worksheet</vt:lpstr>
      <vt:lpstr>อุปกรณ์ป้องกันความปลอดภัยเครือข่าย (Next Generation Firewall)</vt:lpstr>
      <vt:lpstr>Project analysis slide 8</vt:lpstr>
      <vt:lpstr>Project analysis slide 8</vt:lpstr>
      <vt:lpstr>Project analysis slide 8</vt:lpstr>
      <vt:lpstr>Project analysis slide 8</vt:lpstr>
      <vt:lpstr>Project analysis slide 8</vt:lpstr>
      <vt:lpstr>Project analysis slide 8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Lorem Ipsum</dc:title>
  <dc:creator>Administrator</dc:creator>
  <cp:lastModifiedBy>MSC</cp:lastModifiedBy>
  <cp:revision>35</cp:revision>
  <dcterms:created xsi:type="dcterms:W3CDTF">2021-01-26T19:44:25Z</dcterms:created>
  <dcterms:modified xsi:type="dcterms:W3CDTF">2022-05-06T06:21:14Z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