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sldIdLst>
    <p:sldId id="256" r:id="rId5"/>
    <p:sldId id="292" r:id="rId6"/>
    <p:sldId id="299" r:id="rId7"/>
    <p:sldId id="290" r:id="rId8"/>
    <p:sldId id="284" r:id="rId9"/>
    <p:sldId id="296" r:id="rId10"/>
    <p:sldId id="29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6F6"/>
    <a:srgbClr val="1CADE4"/>
    <a:srgbClr val="2781C6"/>
    <a:srgbClr val="00FF00"/>
    <a:srgbClr val="FFFF66"/>
    <a:srgbClr val="FFFF99"/>
    <a:srgbClr val="13B55E"/>
    <a:srgbClr val="0674C1"/>
    <a:srgbClr val="252426"/>
    <a:srgbClr val="F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ADB1-275D-430A-89EE-5C7E6CFF6FF2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5628-3A68-42F4-BA86-981817953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1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3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2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7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05E26E-BCB2-4FD5-8FD5-81A5EAE94C21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9B8-0487-42E4-B571-744A3D775783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E32D-1E84-43FD-8158-FFFE757EB0E8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C470-CD19-455C-B830-6D252EAD7FE5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C43C-50D9-4F49-A136-0EFF292F93ED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B1A3-0AEF-4064-A724-D27D660C8653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D0F2-BF66-4A24-9384-A0129B196518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A6C-4F6B-48D2-BDB0-D7413B3FDB0A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ECED-6ECE-4989-B917-9D4D7E6D3C76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70E1-CB40-488E-8C6F-EF4211DFFCB0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B6AF-9F5C-43BE-879E-CB9514111250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EE424C-FCA3-4EDD-B274-8E055D649B7D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618777"/>
            <a:ext cx="7501651" cy="1237475"/>
          </a:xfrm>
        </p:spPr>
        <p:txBody>
          <a:bodyPr anchor="b">
            <a:normAutofit fontScale="90000"/>
          </a:bodyPr>
          <a:lstStyle/>
          <a:p>
            <a:pPr algn="l"/>
            <a:r>
              <a:rPr lang="th-TH" b="1" dirty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อุปกรณ์กระจายสัญญาณเครือข่ายหลัก (</a:t>
            </a:r>
            <a:r>
              <a:rPr lang="en-US" b="1" dirty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Core Switch)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rmAutofit/>
          </a:bodyPr>
          <a:lstStyle/>
          <a:p>
            <a:r>
              <a:rPr lang="th-TH" b="1" dirty="0">
                <a:solidFill>
                  <a:srgbClr val="FFFFFF"/>
                </a:solidFill>
              </a:rPr>
              <a:t>ศูนย์เทคโนโลยีสารสนเทศ กรมโยธา</a:t>
            </a:r>
            <a:r>
              <a:rPr lang="th-TH" b="1" dirty="0" err="1">
                <a:solidFill>
                  <a:srgbClr val="FFFFFF"/>
                </a:solidFill>
              </a:rPr>
              <a:t>ธิ</a:t>
            </a:r>
            <a:r>
              <a:rPr lang="th-TH" b="1" dirty="0">
                <a:solidFill>
                  <a:srgbClr val="FFFFFF"/>
                </a:solidFill>
              </a:rPr>
              <a:t>การและผังเมือง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analysis slide 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39D09-ECC9-6CFC-B700-2CC52DF36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179636"/>
            <a:ext cx="9054591" cy="822960"/>
          </a:xfrm>
          <a:solidFill>
            <a:srgbClr val="1CADE4"/>
          </a:solidFill>
        </p:spPr>
        <p:txBody>
          <a:bodyPr>
            <a:normAutofit/>
          </a:bodyPr>
          <a:lstStyle/>
          <a:p>
            <a:r>
              <a:rPr lang="th-TH" sz="3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เหตุผลความจำเป็น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D2A64A-70F1-1FD0-D281-49E7E40BF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9054590" cy="3341572"/>
          </a:xfrm>
          <a:solidFill>
            <a:srgbClr val="D1E6F6"/>
          </a:solidFill>
        </p:spPr>
        <p:txBody>
          <a:bodyPr/>
          <a:lstStyle/>
          <a:p>
            <a:pPr marL="0" lvl="0" indent="0">
              <a:buClr>
                <a:schemeClr val="tx2"/>
              </a:buClr>
              <a:buNone/>
            </a:pPr>
            <a:r>
              <a:rPr lang="th-TH" sz="28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ระบบ</a:t>
            </a:r>
            <a:r>
              <a:rPr lang="th-TH" sz="2800" b="1" kern="120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ปัจจุบัน </a:t>
            </a:r>
            <a:r>
              <a:rPr lang="en-US" sz="2800" b="1" kern="1200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kern="120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โยงเครือข่ายสื่อสารข้อมูลภายในกรมโยธาธิการและผังเมืองมีการติดตั้งอุปกรณ์กระจายสัญญาณเครือข่ายหลักเชื่อมต่อกับอุปกรณ์กระจายสัญญาณเครือข่ายในแต่ละชั้นพื้นที่ทำงานผ่านสายสัญญาณความเร็วขนาด ๑ 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Gbps </a:t>
            </a:r>
            <a:r>
              <a:rPr lang="th-TH" sz="2800" b="1" kern="120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ทำให้เกิดความช้าในการใช้งานระบบปัจจุบัน</a:t>
            </a:r>
            <a:endParaRPr lang="th-TH" sz="2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Clr>
                <a:schemeClr val="tx2"/>
              </a:buClr>
              <a:buNone/>
            </a:pPr>
            <a:r>
              <a:rPr lang="th-TH" sz="2800" b="1" kern="120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- หากมีบางส่วนของอุปกรณ์ (</a:t>
            </a:r>
            <a:r>
              <a:rPr lang="en-US" sz="2800" b="1" kern="1200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Chassic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b="1" kern="120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เกิดความเสียหาย ไม่สามารถจัดหาทดแทน เนื่องจากไม่มีจำหน่ายและไม่มีการรับประกันจากเจ้าของผู้ผลิต</a:t>
            </a:r>
            <a:endParaRPr lang="en-US" sz="2800" b="1" kern="1200" dirty="0"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753050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79377"/>
            <a:ext cx="11734800" cy="512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โครงการ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อุปกรณ์กระจายสัญญาณเครือข่ายหลัก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54913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913CC1C-43DA-D677-6797-017EB74EBF7B}"/>
              </a:ext>
            </a:extLst>
          </p:cNvPr>
          <p:cNvSpPr/>
          <p:nvPr/>
        </p:nvSpPr>
        <p:spPr>
          <a:xfrm>
            <a:off x="749604" y="827299"/>
            <a:ext cx="9329115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30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งบประมาณโครงการ </a:t>
            </a:r>
            <a:r>
              <a:rPr lang="en-US" sz="3000" b="1" dirty="0">
                <a:solidFill>
                  <a:srgbClr val="0070C0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: </a:t>
            </a:r>
            <a:r>
              <a:rPr lang="th-TH" sz="3000" b="1" dirty="0">
                <a:solidFill>
                  <a:srgbClr val="0070C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๑๔</a:t>
            </a:r>
            <a:r>
              <a:rPr lang="th-TH" sz="3000" b="1" dirty="0">
                <a:solidFill>
                  <a:srgbClr val="0070C0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,๐๐๐,๐๐๐ บาท</a:t>
            </a:r>
            <a:r>
              <a:rPr lang="th-TH" sz="30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0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3000" b="1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จัดหาทดแทนอุปกรณ์</a:t>
            </a:r>
            <a:r>
              <a:rPr lang="th-TH" sz="30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กระจายสัญญาณเครือข่ายหลัก</a:t>
            </a:r>
            <a:r>
              <a:rPr lang="en-US" sz="30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0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๔ เครื่อง</a:t>
            </a:r>
            <a:endParaRPr lang="en-US" sz="3000" b="1" dirty="0">
              <a:solidFill>
                <a:srgbClr val="0070C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264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analysis slide 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39D09-ECC9-6CFC-B700-2CC52DF36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7" y="2179636"/>
            <a:ext cx="9054591" cy="822960"/>
          </a:xfrm>
          <a:solidFill>
            <a:srgbClr val="1CADE4"/>
          </a:solidFill>
        </p:spPr>
        <p:txBody>
          <a:bodyPr>
            <a:normAutofit/>
          </a:bodyPr>
          <a:lstStyle/>
          <a:p>
            <a:r>
              <a:rPr lang="th-TH" sz="3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D2A64A-70F1-1FD0-D281-49E7E40BF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993188"/>
            <a:ext cx="9054590" cy="3433012"/>
          </a:xfrm>
          <a:solidFill>
            <a:srgbClr val="D1E6F6"/>
          </a:solidFill>
        </p:spPr>
        <p:txBody>
          <a:bodyPr>
            <a:normAutofit lnSpcReduction="10000"/>
          </a:bodyPr>
          <a:lstStyle/>
          <a:p>
            <a:pPr lvl="0"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th-TH" sz="28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เพื่อเปลี่ยนทดแทนอุปกรณ์กระจายสัญญาณเครือข่ายหลัก ที่มีอายุการใช้งานอุปกรณ์ ๗ ปี ในปี พ.ศ. ๒๕๖๕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th-TH" sz="28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เพื่อให้บริการโครงการพื้นฐานด้านเทคโนโลยีสารสนเทศที่มีประสิทธิภาพ บริการสื่อสารข้อมูลผ่านเครือข่ายอินเทอร์เน็ตที่มีความเร็วสูง มั่นคง ปลอดภัยและให้รองรับการบริการสารสนเทศและปริมาณการใช้งานที่มากขึ้น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th-TH" sz="2800" b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้องกันและสร้างความปลอดภัยให้กับระบบเครือข่ายภายในและระบบเครือข่ายคอมพิวเตอร์จากภัยคุกคามทางไซเบอร์จากผู้ไม่ประสงค์ดีหรือภัยคุกคามทางไซเบอร์ทั้งจากแหล่งภายนอกและภายในกรมโยธาธิการและผังเมือ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753050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79377"/>
            <a:ext cx="11734800" cy="512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โครงการ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อุปกรณ์กระจายสัญญาณเครือข่ายหลัก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54913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913CC1C-43DA-D677-6797-017EB74EBF7B}"/>
              </a:ext>
            </a:extLst>
          </p:cNvPr>
          <p:cNvSpPr/>
          <p:nvPr/>
        </p:nvSpPr>
        <p:spPr>
          <a:xfrm>
            <a:off x="749604" y="827299"/>
            <a:ext cx="9329115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30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งบประมาณโครงการ </a:t>
            </a:r>
            <a:r>
              <a:rPr lang="en-US" sz="3000" b="1" dirty="0">
                <a:solidFill>
                  <a:srgbClr val="0070C0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: </a:t>
            </a:r>
            <a:r>
              <a:rPr lang="th-TH" sz="3000" b="1" dirty="0">
                <a:solidFill>
                  <a:srgbClr val="0070C0"/>
                </a:solidFill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๑๔</a:t>
            </a:r>
            <a:r>
              <a:rPr lang="th-TH" sz="3000" b="1" dirty="0">
                <a:solidFill>
                  <a:srgbClr val="0070C0"/>
                </a:solidFill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,๐๐๐,๐๐๐ บาท</a:t>
            </a:r>
            <a:r>
              <a:rPr lang="th-TH" sz="30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30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3000" b="1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จัดหาทดแทนอุปกรณ์</a:t>
            </a:r>
            <a:r>
              <a:rPr lang="th-TH" sz="30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กระจายสัญญาณเครือข่ายหลัก</a:t>
            </a:r>
            <a:r>
              <a:rPr lang="en-US" sz="30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0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 ๔ เครื่อง</a:t>
            </a:r>
            <a:endParaRPr lang="en-US" sz="3000" b="1" dirty="0">
              <a:solidFill>
                <a:srgbClr val="0070C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80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74168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88402"/>
            <a:ext cx="11734800" cy="512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โครงการ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อุปกรณ์กระจายสัญญาณเครือข่ายหลัก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54913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1069733" y="945698"/>
            <a:ext cx="9341092" cy="5232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th-TH" sz="34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แสดงอุปกรณ์กระจายสัญญาณเครือข่ายหลัก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4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อาคารพระราม 9 (ทดแทน)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A1AB4-D25C-4A1D-98FA-2412BCF5A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91" y="2180353"/>
            <a:ext cx="162534" cy="13589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7D6CCE-0A12-43A0-858E-32090D636B5C}"/>
              </a:ext>
            </a:extLst>
          </p:cNvPr>
          <p:cNvSpPr/>
          <p:nvPr/>
        </p:nvSpPr>
        <p:spPr>
          <a:xfrm>
            <a:off x="1069732" y="1109231"/>
            <a:ext cx="564784" cy="24575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0CAB3-A920-4ED9-801C-9D6713764031}"/>
              </a:ext>
            </a:extLst>
          </p:cNvPr>
          <p:cNvGrpSpPr/>
          <p:nvPr/>
        </p:nvGrpSpPr>
        <p:grpSpPr>
          <a:xfrm>
            <a:off x="1069732" y="1517360"/>
            <a:ext cx="10052535" cy="5197382"/>
            <a:chOff x="1069732" y="1517360"/>
            <a:chExt cx="10052535" cy="519738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C560DA0-14D7-4D80-90A9-17190AEFEFA5}"/>
                </a:ext>
              </a:extLst>
            </p:cNvPr>
            <p:cNvSpPr/>
            <p:nvPr/>
          </p:nvSpPr>
          <p:spPr>
            <a:xfrm>
              <a:off x="6340029" y="5584380"/>
              <a:ext cx="2560320" cy="10972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Connection Type</a:t>
              </a:r>
              <a:r>
                <a:rPr lang="th-TH" sz="160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(ทดแทน)</a:t>
              </a:r>
              <a:endParaRPr lang="en-US" sz="1600" b="1" u="sng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Link Stack (IRF) </a:t>
              </a:r>
              <a:r>
                <a:rPr lang="th-TH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0G</a:t>
              </a:r>
              <a:b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Link Fiber Single-Mode 1</a:t>
              </a:r>
              <a:r>
                <a:rPr lang="th-TH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0</a:t>
              </a:r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G</a:t>
              </a:r>
            </a:p>
            <a:p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Link 1G</a:t>
              </a:r>
              <a:r>
                <a:rPr lang="th-TH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(UTP)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BCC9BA-734A-4E6F-81A9-53B9F16DFF2B}"/>
                </a:ext>
              </a:extLst>
            </p:cNvPr>
            <p:cNvGrpSpPr/>
            <p:nvPr/>
          </p:nvGrpSpPr>
          <p:grpSpPr>
            <a:xfrm>
              <a:off x="1069732" y="1517360"/>
              <a:ext cx="10052535" cy="5197382"/>
              <a:chOff x="1069732" y="1517360"/>
              <a:chExt cx="10052535" cy="519738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27CB478-4298-4031-AF00-B9E2D2567326}"/>
                  </a:ext>
                </a:extLst>
              </p:cNvPr>
              <p:cNvGrpSpPr/>
              <p:nvPr/>
            </p:nvGrpSpPr>
            <p:grpSpPr>
              <a:xfrm>
                <a:off x="1069732" y="1517360"/>
                <a:ext cx="10052535" cy="5197382"/>
                <a:chOff x="1247077" y="1339901"/>
                <a:chExt cx="10052535" cy="5197382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A47502FB-984E-4C8E-BCBA-9E2042F118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0238"/>
                <a:stretch/>
              </p:blipFill>
              <p:spPr>
                <a:xfrm>
                  <a:off x="1247077" y="1339901"/>
                  <a:ext cx="10052535" cy="3895795"/>
                </a:xfrm>
                <a:prstGeom prst="rect">
                  <a:avLst/>
                </a:prstGeom>
              </p:spPr>
            </p:pic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A0E6BD1-3087-4591-A387-CA0B6D70D191}"/>
                    </a:ext>
                  </a:extLst>
                </p:cNvPr>
                <p:cNvGrpSpPr/>
                <p:nvPr/>
              </p:nvGrpSpPr>
              <p:grpSpPr>
                <a:xfrm>
                  <a:off x="2380416" y="5440003"/>
                  <a:ext cx="2560320" cy="1097280"/>
                  <a:chOff x="4450420" y="5440003"/>
                  <a:chExt cx="2560320" cy="1097280"/>
                </a:xfrm>
              </p:grpSpPr>
              <p:sp>
                <p:nvSpPr>
                  <p:cNvPr id="5" name="Rectangle: Rounded Corners 4">
                    <a:extLst>
                      <a:ext uri="{FF2B5EF4-FFF2-40B4-BE49-F238E27FC236}">
                        <a16:creationId xmlns:a16="http://schemas.microsoft.com/office/drawing/2014/main" id="{782EAA06-5D15-4F75-B52B-3C14BDA39F56}"/>
                      </a:ext>
                    </a:extLst>
                  </p:cNvPr>
                  <p:cNvSpPr/>
                  <p:nvPr/>
                </p:nvSpPr>
                <p:spPr>
                  <a:xfrm>
                    <a:off x="4450420" y="5440003"/>
                    <a:ext cx="2560320" cy="1097280"/>
                  </a:xfrm>
                  <a:prstGeom prst="round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u="sng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Connection Type</a:t>
                    </a:r>
                    <a:r>
                      <a:rPr lang="th-TH" sz="1600" b="1" u="sng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(ปัจจุบัน)</a:t>
                    </a:r>
                    <a:endParaRPr lang="en-US" sz="1600" b="1" u="sng" dirty="0"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  <a:p>
                    <a:r>
                      <a:rPr lang="en-US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         Link Stack (IRF) 10G</a:t>
                    </a:r>
                    <a:br>
                      <a:rPr lang="en-US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</a:br>
                    <a:r>
                      <a:rPr lang="en-US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         Link Fiber Single-Mode 1G</a:t>
                    </a:r>
                  </a:p>
                  <a:p>
                    <a:r>
                      <a:rPr lang="en-US" sz="16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          Link 1G</a:t>
                    </a:r>
                  </a:p>
                </p:txBody>
              </p: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28A0CF2B-0C48-4D78-A332-CC8649C6B979}"/>
                      </a:ext>
                    </a:extLst>
                  </p:cNvPr>
                  <p:cNvCxnSpPr/>
                  <p:nvPr/>
                </p:nvCxnSpPr>
                <p:spPr>
                  <a:xfrm>
                    <a:off x="4715700" y="5838270"/>
                    <a:ext cx="192881" cy="0"/>
                  </a:xfrm>
                  <a:prstGeom prst="line">
                    <a:avLst/>
                  </a:prstGeom>
                  <a:ln w="38100">
                    <a:solidFill>
                      <a:srgbClr val="FF202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D0D77861-3524-4859-82EB-20D98D7D9B6B}"/>
                      </a:ext>
                    </a:extLst>
                  </p:cNvPr>
                  <p:cNvCxnSpPr/>
                  <p:nvPr/>
                </p:nvCxnSpPr>
                <p:spPr>
                  <a:xfrm>
                    <a:off x="4709748" y="6074513"/>
                    <a:ext cx="192881" cy="0"/>
                  </a:xfrm>
                  <a:prstGeom prst="line">
                    <a:avLst/>
                  </a:prstGeom>
                  <a:ln w="38100">
                    <a:solidFill>
                      <a:srgbClr val="2781C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3E1BBE90-137A-4935-8041-36C6CDBC29EA}"/>
                      </a:ext>
                    </a:extLst>
                  </p:cNvPr>
                  <p:cNvCxnSpPr/>
                  <p:nvPr/>
                </p:nvCxnSpPr>
                <p:spPr>
                  <a:xfrm>
                    <a:off x="4715699" y="6315121"/>
                    <a:ext cx="192881" cy="0"/>
                  </a:xfrm>
                  <a:prstGeom prst="line">
                    <a:avLst/>
                  </a:prstGeom>
                  <a:ln w="38100">
                    <a:solidFill>
                      <a:srgbClr val="25242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96265E1-0A5C-41AE-8F21-A6A53291C4A0}"/>
                  </a:ext>
                </a:extLst>
              </p:cNvPr>
              <p:cNvSpPr/>
              <p:nvPr/>
            </p:nvSpPr>
            <p:spPr>
              <a:xfrm>
                <a:off x="5325909" y="2866293"/>
                <a:ext cx="3734873" cy="199300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15000"/>
                </a:schemeClr>
              </a:solidFill>
              <a:ln w="28575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E60CDD2-E9CD-4941-97ED-7BCEDF396EA3}"/>
                  </a:ext>
                </a:extLst>
              </p:cNvPr>
              <p:cNvCxnSpPr/>
              <p:nvPr/>
            </p:nvCxnSpPr>
            <p:spPr>
              <a:xfrm>
                <a:off x="6638960" y="5982072"/>
                <a:ext cx="192881" cy="0"/>
              </a:xfrm>
              <a:prstGeom prst="line">
                <a:avLst/>
              </a:prstGeom>
              <a:ln w="38100">
                <a:solidFill>
                  <a:srgbClr val="FF20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0460CE9-A8C2-4232-87C9-33C90AFFA708}"/>
                  </a:ext>
                </a:extLst>
              </p:cNvPr>
              <p:cNvCxnSpPr/>
              <p:nvPr/>
            </p:nvCxnSpPr>
            <p:spPr>
              <a:xfrm>
                <a:off x="6633008" y="6218315"/>
                <a:ext cx="192881" cy="0"/>
              </a:xfrm>
              <a:prstGeom prst="line">
                <a:avLst/>
              </a:prstGeom>
              <a:ln w="38100">
                <a:solidFill>
                  <a:srgbClr val="2781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E89AA04-6B3F-4224-A11B-0AEC7B39CF39}"/>
                  </a:ext>
                </a:extLst>
              </p:cNvPr>
              <p:cNvCxnSpPr/>
              <p:nvPr/>
            </p:nvCxnSpPr>
            <p:spPr>
              <a:xfrm>
                <a:off x="6638959" y="6458923"/>
                <a:ext cx="192881" cy="0"/>
              </a:xfrm>
              <a:prstGeom prst="line">
                <a:avLst/>
              </a:prstGeom>
              <a:ln w="38100">
                <a:solidFill>
                  <a:srgbClr val="2524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Arrow: Right 2">
                <a:extLst>
                  <a:ext uri="{FF2B5EF4-FFF2-40B4-BE49-F238E27FC236}">
                    <a16:creationId xmlns:a16="http://schemas.microsoft.com/office/drawing/2014/main" id="{1B3E0E9E-4930-4CF5-B3F1-A6C889135DFF}"/>
                  </a:ext>
                </a:extLst>
              </p:cNvPr>
              <p:cNvSpPr/>
              <p:nvPr/>
            </p:nvSpPr>
            <p:spPr>
              <a:xfrm>
                <a:off x="5120764" y="6086069"/>
                <a:ext cx="822960" cy="182880"/>
              </a:xfrm>
              <a:prstGeom prst="rightArrow">
                <a:avLst/>
              </a:prstGeom>
              <a:solidFill>
                <a:schemeClr val="accent1">
                  <a:alpha val="25000"/>
                </a:schemeClr>
              </a:solidFill>
              <a:ln>
                <a:solidFill>
                  <a:schemeClr val="accent1">
                    <a:shade val="50000"/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D9AB32B-58BD-4C58-B982-1DD133A3338F}"/>
              </a:ext>
            </a:extLst>
          </p:cNvPr>
          <p:cNvSpPr/>
          <p:nvPr/>
        </p:nvSpPr>
        <p:spPr>
          <a:xfrm>
            <a:off x="1069732" y="1466349"/>
            <a:ext cx="1828213" cy="563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74168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88402"/>
            <a:ext cx="11734800" cy="512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โครงการ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อุปกรณ์กระจายสัญญาณเครือข่ายหลัก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54913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CDF1A56-D145-4FAC-9317-70F7FE0363E8}"/>
              </a:ext>
            </a:extLst>
          </p:cNvPr>
          <p:cNvSpPr/>
          <p:nvPr/>
        </p:nvSpPr>
        <p:spPr>
          <a:xfrm>
            <a:off x="1069732" y="945698"/>
            <a:ext cx="9632611" cy="5232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th-TH" sz="34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แสดงอุปกรณ์กระจายสัญญาณเครือข่ายหลัก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400" b="1" dirty="0">
                <a:solidFill>
                  <a:schemeClr val="accent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อาคารพระรามที่ ๖ (ทดแทน)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FE821CE-B1A2-4141-9459-8FF3206AAEDD}"/>
              </a:ext>
            </a:extLst>
          </p:cNvPr>
          <p:cNvSpPr/>
          <p:nvPr/>
        </p:nvSpPr>
        <p:spPr>
          <a:xfrm>
            <a:off x="1069732" y="1109231"/>
            <a:ext cx="564784" cy="24575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5000"/>
            </a:schemeClr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1FA419-B95C-4FE8-970C-7EE98DC6E9B6}"/>
              </a:ext>
            </a:extLst>
          </p:cNvPr>
          <p:cNvGrpSpPr/>
          <p:nvPr/>
        </p:nvGrpSpPr>
        <p:grpSpPr>
          <a:xfrm>
            <a:off x="1069733" y="1714483"/>
            <a:ext cx="9750379" cy="5066143"/>
            <a:chOff x="1069733" y="1714483"/>
            <a:chExt cx="9750379" cy="506614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E957F8-F67F-4A90-AE60-8094FFEBD5AE}"/>
                </a:ext>
              </a:extLst>
            </p:cNvPr>
            <p:cNvGrpSpPr/>
            <p:nvPr/>
          </p:nvGrpSpPr>
          <p:grpSpPr>
            <a:xfrm>
              <a:off x="1069733" y="1714483"/>
              <a:ext cx="9750379" cy="5052075"/>
              <a:chOff x="1069733" y="1712735"/>
              <a:chExt cx="9750379" cy="492768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BC3C991-4951-4682-9503-C098F8ECB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733" y="1712735"/>
                <a:ext cx="6442656" cy="49276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6678589-A490-4A00-A02D-2C4CA7DEAF16}"/>
                  </a:ext>
                </a:extLst>
              </p:cNvPr>
              <p:cNvSpPr/>
              <p:nvPr/>
            </p:nvSpPr>
            <p:spPr>
              <a:xfrm>
                <a:off x="8259792" y="4748632"/>
                <a:ext cx="2560320" cy="107026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u="sng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Connection Type</a:t>
                </a:r>
                <a:r>
                  <a:rPr lang="th-TH" sz="1600" u="sng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(ปัจจุบัน)</a:t>
                </a:r>
                <a:endParaRPr lang="en-US" sz="1600" u="sng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r>
                  <a:rPr lang="en-US" sz="16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       Link Stack (IRF) 10G</a:t>
                </a:r>
                <a:endParaRPr lang="th-TH" sz="1600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r>
                  <a:rPr lang="th-TH" sz="16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       </a:t>
                </a:r>
                <a:r>
                  <a:rPr lang="en-US" sz="16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Link Fiber Single-Mode 1G</a:t>
                </a:r>
                <a:br>
                  <a:rPr lang="en-US" sz="16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</a:br>
                <a:r>
                  <a:rPr lang="en-US" sz="16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       Link Fiber Single-Mode 1G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8E84F58-068B-487E-A16E-67F0BFB3BCA8}"/>
                </a:ext>
              </a:extLst>
            </p:cNvPr>
            <p:cNvSpPr/>
            <p:nvPr/>
          </p:nvSpPr>
          <p:spPr>
            <a:xfrm>
              <a:off x="2934403" y="2934133"/>
              <a:ext cx="3025868" cy="1623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15000"/>
              </a:schemeClr>
            </a:solidFill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BF19F31-A6BA-444A-AE68-6E381197D173}"/>
                </a:ext>
              </a:extLst>
            </p:cNvPr>
            <p:cNvSpPr/>
            <p:nvPr/>
          </p:nvSpPr>
          <p:spPr>
            <a:xfrm rot="16200000">
              <a:off x="9061445" y="4000573"/>
              <a:ext cx="822960" cy="186212"/>
            </a:xfrm>
            <a:prstGeom prst="rightArrow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B3C4122-72B3-4210-B5EB-F061D879B849}"/>
                </a:ext>
              </a:extLst>
            </p:cNvPr>
            <p:cNvSpPr/>
            <p:nvPr/>
          </p:nvSpPr>
          <p:spPr>
            <a:xfrm>
              <a:off x="8259792" y="2374241"/>
              <a:ext cx="2560320" cy="10972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Connection Type</a:t>
              </a:r>
              <a:r>
                <a:rPr lang="th-TH" sz="160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(ทดแทน)</a:t>
              </a:r>
              <a:endParaRPr lang="en-US" sz="1600" b="1" u="sng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Link Stack (IRF) </a:t>
              </a:r>
              <a:r>
                <a:rPr lang="th-TH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0G</a:t>
              </a:r>
              <a:endPara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th-TH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</a:t>
              </a:r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Link Fiber Single-Mode 1</a:t>
              </a:r>
              <a:r>
                <a:rPr lang="th-TH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0</a:t>
              </a:r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G</a:t>
              </a:r>
              <a:b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Link Fiber Single-Mode 1</a:t>
              </a:r>
              <a:r>
                <a:rPr lang="th-TH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0</a:t>
              </a:r>
              <a:r>
                <a:rPr lang="en-US" sz="1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G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585FDA4-C120-4B0B-9C3F-D31E04FD6ACE}"/>
                </a:ext>
              </a:extLst>
            </p:cNvPr>
            <p:cNvCxnSpPr>
              <a:cxnSpLocks/>
            </p:cNvCxnSpPr>
            <p:nvPr/>
          </p:nvCxnSpPr>
          <p:spPr>
            <a:xfrm>
              <a:off x="8502423" y="5249185"/>
              <a:ext cx="192881" cy="0"/>
            </a:xfrm>
            <a:prstGeom prst="line">
              <a:avLst/>
            </a:prstGeom>
            <a:ln w="38100">
              <a:solidFill>
                <a:srgbClr val="FF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D45D263-E6EB-424A-9CD7-E155C1A3349D}"/>
                </a:ext>
              </a:extLst>
            </p:cNvPr>
            <p:cNvCxnSpPr>
              <a:cxnSpLocks/>
            </p:cNvCxnSpPr>
            <p:nvPr/>
          </p:nvCxnSpPr>
          <p:spPr>
            <a:xfrm>
              <a:off x="8497660" y="5477308"/>
              <a:ext cx="192881" cy="0"/>
            </a:xfrm>
            <a:prstGeom prst="line">
              <a:avLst/>
            </a:prstGeom>
            <a:ln w="38100">
              <a:solidFill>
                <a:srgbClr val="067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B64607-1054-4C54-8AEE-FB886490B998}"/>
                </a:ext>
              </a:extLst>
            </p:cNvPr>
            <p:cNvCxnSpPr>
              <a:cxnSpLocks/>
            </p:cNvCxnSpPr>
            <p:nvPr/>
          </p:nvCxnSpPr>
          <p:spPr>
            <a:xfrm>
              <a:off x="8497660" y="5704791"/>
              <a:ext cx="192881" cy="0"/>
            </a:xfrm>
            <a:prstGeom prst="line">
              <a:avLst/>
            </a:prstGeom>
            <a:ln w="38100">
              <a:solidFill>
                <a:srgbClr val="13B5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6DB55F-B572-4509-B84A-117160A02701}"/>
                </a:ext>
              </a:extLst>
            </p:cNvPr>
            <p:cNvCxnSpPr>
              <a:cxnSpLocks/>
            </p:cNvCxnSpPr>
            <p:nvPr/>
          </p:nvCxnSpPr>
          <p:spPr>
            <a:xfrm>
              <a:off x="8502423" y="2801407"/>
              <a:ext cx="192881" cy="0"/>
            </a:xfrm>
            <a:prstGeom prst="line">
              <a:avLst/>
            </a:prstGeom>
            <a:ln w="38100">
              <a:solidFill>
                <a:srgbClr val="FF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E2C2B20-65A1-4F95-800C-52AE52EA84A5}"/>
                </a:ext>
              </a:extLst>
            </p:cNvPr>
            <p:cNvCxnSpPr>
              <a:cxnSpLocks/>
            </p:cNvCxnSpPr>
            <p:nvPr/>
          </p:nvCxnSpPr>
          <p:spPr>
            <a:xfrm>
              <a:off x="8497660" y="3029530"/>
              <a:ext cx="192881" cy="0"/>
            </a:xfrm>
            <a:prstGeom prst="line">
              <a:avLst/>
            </a:prstGeom>
            <a:ln w="38100">
              <a:solidFill>
                <a:srgbClr val="067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9E1A511-74CD-442E-85A2-044AC367A56E}"/>
                </a:ext>
              </a:extLst>
            </p:cNvPr>
            <p:cNvCxnSpPr>
              <a:cxnSpLocks/>
            </p:cNvCxnSpPr>
            <p:nvPr/>
          </p:nvCxnSpPr>
          <p:spPr>
            <a:xfrm>
              <a:off x="8497660" y="3257013"/>
              <a:ext cx="192881" cy="0"/>
            </a:xfrm>
            <a:prstGeom prst="line">
              <a:avLst/>
            </a:prstGeom>
            <a:ln w="38100">
              <a:solidFill>
                <a:srgbClr val="13B5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B79898-F41D-4C3E-B832-F0CE1180D2BA}"/>
                </a:ext>
              </a:extLst>
            </p:cNvPr>
            <p:cNvSpPr/>
            <p:nvPr/>
          </p:nvSpPr>
          <p:spPr>
            <a:xfrm>
              <a:off x="6067864" y="5718859"/>
              <a:ext cx="1654257" cy="1061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049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741685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88402"/>
            <a:ext cx="11734800" cy="512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โครงการ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อุปกรณ์กระจายสัญญาณเครือข่ายหลัก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54913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A78ADBE-796D-4BDA-AF0B-40B623EB9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94" b="10815"/>
          <a:stretch/>
        </p:blipFill>
        <p:spPr>
          <a:xfrm>
            <a:off x="392974" y="1564643"/>
            <a:ext cx="11406052" cy="37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7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analysis slide 8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587020-9549-402E-BC08-D83980A9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73" y="826506"/>
            <a:ext cx="10775853" cy="462472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endParaRPr lang="th-TH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5400" b="1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54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จึงเรียนมาเพื่อโปรดพิจารณา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endParaRPr lang="th-TH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76795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79377"/>
            <a:ext cx="11734800" cy="512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โครงการ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อุปกรณ์กระจายสัญญาณเครือข่ายหลัก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54913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32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A2F88-55C5-4ED1-9541-807C65424763}">
  <ds:schemaRefs>
    <ds:schemaRef ds:uri="71af3243-3dd4-4a8d-8c0d-dd76da1f02a5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16c05727-aa75-4e4a-9b5f-8a80a1165891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504</TotalTime>
  <Words>441</Words>
  <Application>Microsoft Office PowerPoint</Application>
  <PresentationFormat>Widescreen</PresentationFormat>
  <Paragraphs>48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Segoe UI Light</vt:lpstr>
      <vt:lpstr>TH Sarabun New</vt:lpstr>
      <vt:lpstr>TH SarabunIT๙</vt:lpstr>
      <vt:lpstr>TH SarabunPSK</vt:lpstr>
      <vt:lpstr>Tw Cen MT</vt:lpstr>
      <vt:lpstr>Tw Cen MT Condensed</vt:lpstr>
      <vt:lpstr>Wingdings 3</vt:lpstr>
      <vt:lpstr>Integral</vt:lpstr>
      <vt:lpstr>อุปกรณ์กระจายสัญญาณเครือข่ายหลัก (Core Switch)</vt:lpstr>
      <vt:lpstr>Project analysis slide 8</vt:lpstr>
      <vt:lpstr>Project analysis slide 8</vt:lpstr>
      <vt:lpstr>Project analysis slide 8</vt:lpstr>
      <vt:lpstr>Project analysis slide 8</vt:lpstr>
      <vt:lpstr>Project analysis slide 8</vt:lpstr>
      <vt:lpstr>Project analysis slide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Administrator</dc:creator>
  <cp:lastModifiedBy>MSC</cp:lastModifiedBy>
  <cp:revision>31</cp:revision>
  <dcterms:created xsi:type="dcterms:W3CDTF">2021-01-26T19:44:25Z</dcterms:created>
  <dcterms:modified xsi:type="dcterms:W3CDTF">2022-05-06T04:12:07Z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