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409" r:id="rId3"/>
    <p:sldId id="410" r:id="rId4"/>
    <p:sldId id="374" r:id="rId5"/>
    <p:sldId id="356" r:id="rId6"/>
    <p:sldId id="426" r:id="rId7"/>
    <p:sldId id="428" r:id="rId8"/>
    <p:sldId id="403" r:id="rId9"/>
    <p:sldId id="422" r:id="rId10"/>
    <p:sldId id="415" r:id="rId11"/>
    <p:sldId id="434" r:id="rId12"/>
    <p:sldId id="416" r:id="rId13"/>
    <p:sldId id="420" r:id="rId14"/>
    <p:sldId id="421" r:id="rId15"/>
    <p:sldId id="427" r:id="rId16"/>
    <p:sldId id="423" r:id="rId17"/>
    <p:sldId id="424" r:id="rId18"/>
    <p:sldId id="425" r:id="rId19"/>
    <p:sldId id="430" r:id="rId20"/>
    <p:sldId id="431" r:id="rId21"/>
    <p:sldId id="407" r:id="rId22"/>
    <p:sldId id="413" r:id="rId23"/>
    <p:sldId id="383" r:id="rId24"/>
  </p:sldIdLst>
  <p:sldSz cx="9144000" cy="6858000" type="screen4x3"/>
  <p:notesSz cx="7010400" cy="92964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6699FF"/>
    <a:srgbClr val="0099FF"/>
    <a:srgbClr val="00CCFF"/>
    <a:srgbClr val="FF6600"/>
    <a:srgbClr val="FE5000"/>
    <a:srgbClr val="C00000"/>
    <a:srgbClr val="862633"/>
    <a:srgbClr val="BB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89587" autoAdjust="0"/>
  </p:normalViewPr>
  <p:slideViewPr>
    <p:cSldViewPr>
      <p:cViewPr varScale="1">
        <p:scale>
          <a:sx n="70" d="100"/>
          <a:sy n="70" d="100"/>
        </p:scale>
        <p:origin x="159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984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[คำนวณความคุ้มค่าโครงการLMS.xlsx]graph_1!PivotTable2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กราฟแสดงจำนวนรถประเภท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Service Truck </a:t>
            </a:r>
            <a:r>
              <a:rPr lang="th-TH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ที่ซื้อทดแทนน้อยลง </a:t>
            </a:r>
          </a:p>
          <a:p>
            <a:pPr>
              <a:defRPr sz="1800"/>
            </a:pPr>
            <a:r>
              <a:rPr lang="th-TH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ภายในระยะเวลา ๕ ปี</a:t>
            </a:r>
            <a:endParaRPr lang="en-US" sz="32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graph_1!$B$3</c:f>
              <c:strCache>
                <c:ptCount val="1"/>
                <c:pt idx="0">
                  <c:v>Sum of จำนวนที่ต้องซื้อ
ระบบเดิม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graph_1!$A$4:$A$9</c:f>
              <c:strCache>
                <c:ptCount val="5"/>
                <c:pt idx="0">
                  <c:v>ปีที่ 66</c:v>
                </c:pt>
                <c:pt idx="1">
                  <c:v>ปีที่ 67</c:v>
                </c:pt>
                <c:pt idx="2">
                  <c:v>ปีที่ 68</c:v>
                </c:pt>
                <c:pt idx="3">
                  <c:v>ปีที่ 69</c:v>
                </c:pt>
                <c:pt idx="4">
                  <c:v>ปีที่ 70</c:v>
                </c:pt>
              </c:strCache>
            </c:strRef>
          </c:cat>
          <c:val>
            <c:numRef>
              <c:f>graph_1!$B$4:$B$9</c:f>
              <c:numCache>
                <c:formatCode>General</c:formatCode>
                <c:ptCount val="5"/>
                <c:pt idx="0">
                  <c:v>14</c:v>
                </c:pt>
                <c:pt idx="1">
                  <c:v>37</c:v>
                </c:pt>
                <c:pt idx="2">
                  <c:v>54</c:v>
                </c:pt>
                <c:pt idx="3">
                  <c:v>21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1-4A18-8EDD-8F865D10CB80}"/>
            </c:ext>
          </c:extLst>
        </c:ser>
        <c:ser>
          <c:idx val="1"/>
          <c:order val="1"/>
          <c:tx>
            <c:strRef>
              <c:f>graph_1!$C$3</c:f>
              <c:strCache>
                <c:ptCount val="1"/>
                <c:pt idx="0">
                  <c:v>Sum of จำนวนที่ต้องซื้อ
ระบบใหม่ (LMS)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graph_1!$A$4:$A$9</c:f>
              <c:strCache>
                <c:ptCount val="5"/>
                <c:pt idx="0">
                  <c:v>ปีที่ 66</c:v>
                </c:pt>
                <c:pt idx="1">
                  <c:v>ปีที่ 67</c:v>
                </c:pt>
                <c:pt idx="2">
                  <c:v>ปีที่ 68</c:v>
                </c:pt>
                <c:pt idx="3">
                  <c:v>ปีที่ 69</c:v>
                </c:pt>
                <c:pt idx="4">
                  <c:v>ปีที่ 70</c:v>
                </c:pt>
              </c:strCache>
            </c:strRef>
          </c:cat>
          <c:val>
            <c:numRef>
              <c:f>graph_1!$C$4:$C$9</c:f>
              <c:numCache>
                <c:formatCode>General</c:formatCode>
                <c:ptCount val="5"/>
                <c:pt idx="0">
                  <c:v>12</c:v>
                </c:pt>
                <c:pt idx="1">
                  <c:v>31</c:v>
                </c:pt>
                <c:pt idx="2">
                  <c:v>44</c:v>
                </c:pt>
                <c:pt idx="3">
                  <c:v>16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31-4A18-8EDD-8F865D10CB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467440288"/>
        <c:axId val="-1467445184"/>
      </c:barChart>
      <c:catAx>
        <c:axId val="-1467440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ระยะเวลา </a:t>
                </a:r>
                <a:r>
                  <a:rPr lang="en-US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ปี</a:t>
                </a:r>
                <a:r>
                  <a:rPr lang="en-US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1467445184"/>
        <c:crosses val="autoZero"/>
        <c:auto val="1"/>
        <c:lblAlgn val="ctr"/>
        <c:lblOffset val="100"/>
        <c:noMultiLvlLbl val="0"/>
      </c:catAx>
      <c:valAx>
        <c:axId val="-146744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จำนวนรถ</a:t>
                </a:r>
                <a:r>
                  <a:rPr lang="en-US" sz="1800" baseline="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</a:t>
                </a:r>
                <a:r>
                  <a:rPr lang="th-TH" sz="1800" baseline="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คัน</a:t>
                </a:r>
                <a:r>
                  <a:rPr lang="en-US" sz="1800" baseline="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endParaRPr lang="en-US" sz="18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146744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th-TH"/>
    </a:p>
  </c:txPr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[คำนวณความคุ้มค่าโครงการLMS.xlsx]Graph_CargoTr.!PivotTable17</c:name>
    <c:fmtId val="10"/>
  </c:pivotSource>
  <c:chart>
    <c:title>
      <c:tx>
        <c:rich>
          <a:bodyPr rot="0" vert="horz"/>
          <a:lstStyle/>
          <a:p>
            <a:pPr>
              <a:defRPr sz="1800" b="0"/>
            </a:pPr>
            <a:r>
              <a:rPr lang="th-TH" sz="32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กราฟแสดงจำนวนรถประเภท </a:t>
            </a:r>
            <a:r>
              <a:rPr 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Cargo Truck </a:t>
            </a:r>
            <a:r>
              <a:rPr lang="th-TH" sz="32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ที่ซื้อทดแทนน้อยลง </a:t>
            </a:r>
          </a:p>
          <a:p>
            <a:pPr>
              <a:defRPr sz="1800" b="0"/>
            </a:pPr>
            <a:r>
              <a:rPr lang="th-TH" sz="32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ภายในระยะเวลา ๕ ปี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Graph_CargoTr.!$B$3</c:f>
              <c:strCache>
                <c:ptCount val="1"/>
                <c:pt idx="0">
                  <c:v>Sum of จำนวนที่ต้องซื้อ
ระบบเดิม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Graph_CargoTr.!$A$4:$A$9</c:f>
              <c:strCache>
                <c:ptCount val="5"/>
                <c:pt idx="0">
                  <c:v>ปีที่ 66</c:v>
                </c:pt>
                <c:pt idx="1">
                  <c:v>ปีที่ 67</c:v>
                </c:pt>
                <c:pt idx="2">
                  <c:v>ปีที่ 68</c:v>
                </c:pt>
                <c:pt idx="3">
                  <c:v>ปีที่ 69</c:v>
                </c:pt>
                <c:pt idx="4">
                  <c:v>ปีที่ 70</c:v>
                </c:pt>
              </c:strCache>
            </c:strRef>
          </c:cat>
          <c:val>
            <c:numRef>
              <c:f>Graph_CargoTr.!$B$4:$B$9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17</c:v>
                </c:pt>
                <c:pt idx="3">
                  <c:v>48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9-4325-AA6A-06682435722C}"/>
            </c:ext>
          </c:extLst>
        </c:ser>
        <c:ser>
          <c:idx val="1"/>
          <c:order val="1"/>
          <c:tx>
            <c:strRef>
              <c:f>Graph_CargoTr.!$C$3</c:f>
              <c:strCache>
                <c:ptCount val="1"/>
                <c:pt idx="0">
                  <c:v>Sum of จำนวนที่ต้องซื้อ
ระบบใหม่ (LMS)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Graph_CargoTr.!$A$4:$A$9</c:f>
              <c:strCache>
                <c:ptCount val="5"/>
                <c:pt idx="0">
                  <c:v>ปีที่ 66</c:v>
                </c:pt>
                <c:pt idx="1">
                  <c:v>ปีที่ 67</c:v>
                </c:pt>
                <c:pt idx="2">
                  <c:v>ปีที่ 68</c:v>
                </c:pt>
                <c:pt idx="3">
                  <c:v>ปีที่ 69</c:v>
                </c:pt>
                <c:pt idx="4">
                  <c:v>ปีที่ 70</c:v>
                </c:pt>
              </c:strCache>
            </c:strRef>
          </c:cat>
          <c:val>
            <c:numRef>
              <c:f>Graph_CargoTr.!$C$4:$C$9</c:f>
              <c:numCache>
                <c:formatCode>General</c:formatCode>
                <c:ptCount val="5"/>
                <c:pt idx="0">
                  <c:v>25</c:v>
                </c:pt>
                <c:pt idx="1">
                  <c:v>24</c:v>
                </c:pt>
                <c:pt idx="2">
                  <c:v>14</c:v>
                </c:pt>
                <c:pt idx="3">
                  <c:v>38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09-4325-AA6A-0668243572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467444640"/>
        <c:axId val="-1467446816"/>
      </c:barChart>
      <c:catAx>
        <c:axId val="-146744464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800" b="0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r>
                  <a:rPr lang="th-TH" sz="2000" b="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ระยะเวลา (ปี)</a:t>
                </a:r>
              </a:p>
            </c:rich>
          </c:tx>
          <c:layout>
            <c:manualLayout>
              <c:xMode val="edge"/>
              <c:yMode val="edge"/>
              <c:x val="0.44393875765529311"/>
              <c:y val="0.93120876020554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-1467446816"/>
        <c:crosses val="autoZero"/>
        <c:auto val="1"/>
        <c:lblAlgn val="ctr"/>
        <c:lblOffset val="100"/>
        <c:noMultiLvlLbl val="0"/>
      </c:catAx>
      <c:valAx>
        <c:axId val="-146744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800" b="0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r>
                  <a:rPr lang="th-TH" sz="1800" b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จำนวนรถ (คัน)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th-TH"/>
          </a:p>
        </c:txPr>
        <c:crossAx val="-1467444640"/>
        <c:crosses val="autoZero"/>
        <c:crossBetween val="between"/>
      </c:valAx>
    </c:plotArea>
    <c:legend>
      <c:legendPos val="r"/>
      <c:legendEntry>
        <c:idx val="0"/>
        <c:txPr>
          <a:bodyPr rot="0" vert="horz"/>
          <a:lstStyle/>
          <a:p>
            <a: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</c:legendEntry>
      <c:legendEntry>
        <c:idx val="1"/>
        <c:txPr>
          <a:bodyPr rot="0" vert="horz"/>
          <a:lstStyle/>
          <a:p>
            <a: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  <c:extLst/>
  </c:chart>
  <c:txPr>
    <a:bodyPr/>
    <a:lstStyle/>
    <a:p>
      <a:pPr>
        <a:defRPr sz="1200"/>
      </a:pPr>
      <a:endParaRPr lang="th-TH"/>
    </a:p>
  </c:txPr>
  <c:userShapes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[คำนวณความคุ้มค่าโครงการLMS.xlsx]Graph_HD.DERRICK!PivotTable18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32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กราฟแสดงจำนวนรถประเภท </a:t>
            </a:r>
            <a:r>
              <a:rPr 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HD.DERRICK LIFT Truck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defRPr sz="1800" b="1"/>
            </a:pPr>
            <a:r>
              <a:rPr lang="th-TH" sz="32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ที่ซื้อทดแทนน้อยลง ภายในระยะเวลา ๕ ปี</a:t>
            </a:r>
            <a:endParaRPr lang="en-US" sz="32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>
        <c:manualLayout>
          <c:xMode val="edge"/>
          <c:yMode val="edge"/>
          <c:x val="0.16961734470691167"/>
          <c:y val="3.62763653173368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Graph_HD.DERRICK!$B$3</c:f>
              <c:strCache>
                <c:ptCount val="1"/>
                <c:pt idx="0">
                  <c:v>Sum of จำนวนที่ต้องซื้อ
ระบบเดิม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Graph_HD.DERRICK!$A$4:$A$9</c:f>
              <c:strCache>
                <c:ptCount val="5"/>
                <c:pt idx="0">
                  <c:v>ปีที่ 66</c:v>
                </c:pt>
                <c:pt idx="1">
                  <c:v>ปีที่ 67</c:v>
                </c:pt>
                <c:pt idx="2">
                  <c:v>ปีที่ 68</c:v>
                </c:pt>
                <c:pt idx="3">
                  <c:v>ปีที่ 69</c:v>
                </c:pt>
                <c:pt idx="4">
                  <c:v>ปีที่ 70</c:v>
                </c:pt>
              </c:strCache>
            </c:strRef>
          </c:cat>
          <c:val>
            <c:numRef>
              <c:f>Graph_HD.DERRICK!$B$4:$B$9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8</c:v>
                </c:pt>
                <c:pt idx="3">
                  <c:v>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5D-4AEF-8B1E-B884A6816871}"/>
            </c:ext>
          </c:extLst>
        </c:ser>
        <c:ser>
          <c:idx val="1"/>
          <c:order val="1"/>
          <c:tx>
            <c:strRef>
              <c:f>Graph_HD.DERRICK!$C$3</c:f>
              <c:strCache>
                <c:ptCount val="1"/>
                <c:pt idx="0">
                  <c:v>Sum of จำนวนที่ต้องซื้อ
ระบบใหม่ (LMS)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Graph_HD.DERRICK!$A$4:$A$9</c:f>
              <c:strCache>
                <c:ptCount val="5"/>
                <c:pt idx="0">
                  <c:v>ปีที่ 66</c:v>
                </c:pt>
                <c:pt idx="1">
                  <c:v>ปีที่ 67</c:v>
                </c:pt>
                <c:pt idx="2">
                  <c:v>ปีที่ 68</c:v>
                </c:pt>
                <c:pt idx="3">
                  <c:v>ปีที่ 69</c:v>
                </c:pt>
                <c:pt idx="4">
                  <c:v>ปีที่ 70</c:v>
                </c:pt>
              </c:strCache>
            </c:strRef>
          </c:cat>
          <c:val>
            <c:numRef>
              <c:f>Graph_HD.DERRICK!$C$4:$C$9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D-4AEF-8B1E-B884A68168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467451712"/>
        <c:axId val="-1467441376"/>
      </c:barChart>
      <c:catAx>
        <c:axId val="-1467451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ระยะเวลา (ปี)</a:t>
                </a:r>
              </a:p>
            </c:rich>
          </c:tx>
          <c:layout>
            <c:manualLayout>
              <c:xMode val="edge"/>
              <c:yMode val="edge"/>
              <c:x val="0.4143614391951006"/>
              <c:y val="0.924843564238597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1467441376"/>
        <c:crosses val="autoZero"/>
        <c:auto val="1"/>
        <c:lblAlgn val="ctr"/>
        <c:lblOffset val="100"/>
        <c:noMultiLvlLbl val="0"/>
      </c:catAx>
      <c:valAx>
        <c:axId val="-146744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80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จำนวนรถ (คัน)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146745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th-TH"/>
    </a:p>
  </c:txPr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3200"/>
              <a:t>กราฟแสดงงบประมาณซ่อมบำรุง</a:t>
            </a:r>
            <a:endParaRPr lang="en-US" sz="3200"/>
          </a:p>
          <a:p>
            <a:pPr>
              <a:defRPr sz="3200"/>
            </a:pPr>
            <a:r>
              <a:rPr lang="th-TH" sz="3200"/>
              <a:t>ที่น้อยลง ภายใน </a:t>
            </a:r>
            <a:r>
              <a:rPr lang="en-US" sz="3200"/>
              <a:t>5</a:t>
            </a:r>
            <a:r>
              <a:rPr lang="th-TH" sz="3200"/>
              <a:t> ปี</a:t>
            </a:r>
            <a:endParaRPr lang="en-US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'2)ลดค่าซ่อมบำรุง'!$J$7</c:f>
              <c:strCache>
                <c:ptCount val="1"/>
                <c:pt idx="0">
                  <c:v>มูลค่าซ่อมบำรุง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'2)ลดค่าซ่อมบำรุง'!$I$8:$I$9</c:f>
              <c:strCache>
                <c:ptCount val="2"/>
                <c:pt idx="0">
                  <c:v>งบประมาณซ่อมบำรุง
ระบบเดิม</c:v>
                </c:pt>
                <c:pt idx="1">
                  <c:v>งบประมาณซ่อมบำรุง
ระบบใหม่ (LMS)</c:v>
                </c:pt>
              </c:strCache>
            </c:strRef>
          </c:cat>
          <c:val>
            <c:numRef>
              <c:f>'2)ลดค่าซ่อมบำรุง'!$J$8:$J$9</c:f>
              <c:numCache>
                <c:formatCode>#,##0</c:formatCode>
                <c:ptCount val="2"/>
                <c:pt idx="0">
                  <c:v>357500000</c:v>
                </c:pt>
                <c:pt idx="1">
                  <c:v>268125000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0-441A-B8A1-0C2D76F584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467449536"/>
        <c:axId val="-1467448448"/>
        <c:axId val="0"/>
      </c:bar3DChart>
      <c:catAx>
        <c:axId val="-146744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1467448448"/>
        <c:crosses val="autoZero"/>
        <c:auto val="1"/>
        <c:lblAlgn val="ctr"/>
        <c:lblOffset val="100"/>
        <c:noMultiLvlLbl val="0"/>
      </c:catAx>
      <c:valAx>
        <c:axId val="-146744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b="0"/>
                  <a:t>เงินงบประมาณการซ่อมบำรุง</a:t>
                </a:r>
              </a:p>
            </c:rich>
          </c:tx>
          <c:layout>
            <c:manualLayout>
              <c:xMode val="edge"/>
              <c:yMode val="edge"/>
              <c:x val="5.7166681734049582E-2"/>
              <c:y val="0.38493457991847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th-TH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146744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3200"/>
              <a:t>กราฟสรุปความคุ้มค่าโครงการ </a:t>
            </a:r>
            <a:endParaRPr lang="en-US" sz="3200"/>
          </a:p>
          <a:p>
            <a:pPr>
              <a:defRPr sz="3200"/>
            </a:pPr>
            <a:r>
              <a:rPr lang="th-TH" sz="3200"/>
              <a:t>ภายใน </a:t>
            </a:r>
            <a:r>
              <a:rPr lang="en-US" sz="3200"/>
              <a:t>5</a:t>
            </a:r>
            <a:r>
              <a:rPr lang="th-TH" sz="3200"/>
              <a:t> ปี</a:t>
            </a:r>
            <a:endParaRPr lang="en-US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'3) สรปรวม1+2'!$C$3</c:f>
              <c:strCache>
                <c:ptCount val="1"/>
                <c:pt idx="0">
                  <c:v>ลดงบประมาณซื้อรถ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'3) สรปรวม1+2'!$D$2:$H$2</c:f>
              <c:strCache>
                <c:ptCount val="5"/>
                <c:pt idx="0">
                  <c:v>ปี 66</c:v>
                </c:pt>
                <c:pt idx="1">
                  <c:v>ปี 67</c:v>
                </c:pt>
                <c:pt idx="2">
                  <c:v>ปี 68</c:v>
                </c:pt>
                <c:pt idx="3">
                  <c:v>ปี 69</c:v>
                </c:pt>
                <c:pt idx="4">
                  <c:v>ปี 70</c:v>
                </c:pt>
              </c:strCache>
            </c:strRef>
          </c:cat>
          <c:val>
            <c:numRef>
              <c:f>'3) สรปรวม1+2'!$D$3:$H$3</c:f>
              <c:numCache>
                <c:formatCode>#,##0.00</c:formatCode>
                <c:ptCount val="5"/>
                <c:pt idx="0">
                  <c:v>6177103.8799999999</c:v>
                </c:pt>
                <c:pt idx="1">
                  <c:v>18531311.640000001</c:v>
                </c:pt>
                <c:pt idx="2">
                  <c:v>38221695.369999997</c:v>
                </c:pt>
                <c:pt idx="3">
                  <c:v>22778935.669999998</c:v>
                </c:pt>
                <c:pt idx="4">
                  <c:v>28956039.549999997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DB-42F7-8D13-52A9340D03DE}"/>
            </c:ext>
          </c:extLst>
        </c:ser>
        <c:ser>
          <c:idx val="1"/>
          <c:order val="1"/>
          <c:tx>
            <c:strRef>
              <c:f>'3) สรปรวม1+2'!$C$4</c:f>
              <c:strCache>
                <c:ptCount val="1"/>
                <c:pt idx="0">
                  <c:v>ลดงบประมาณซ่อมบำรุง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5.5074773111616723E-2"/>
                  <c:y val="-4.37208205905574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DB-42F7-8D13-52A9340D0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'3) สรปรวม1+2'!$D$2:$H$2</c:f>
              <c:strCache>
                <c:ptCount val="5"/>
                <c:pt idx="0">
                  <c:v>ปี 66</c:v>
                </c:pt>
                <c:pt idx="1">
                  <c:v>ปี 67</c:v>
                </c:pt>
                <c:pt idx="2">
                  <c:v>ปี 68</c:v>
                </c:pt>
                <c:pt idx="3">
                  <c:v>ปี 69</c:v>
                </c:pt>
                <c:pt idx="4">
                  <c:v>ปี 70</c:v>
                </c:pt>
              </c:strCache>
            </c:strRef>
          </c:cat>
          <c:val>
            <c:numRef>
              <c:f>'3) สรปรวม1+2'!$D$4:$H$4</c:f>
              <c:numCache>
                <c:formatCode>#,##0.00</c:formatCode>
                <c:ptCount val="5"/>
                <c:pt idx="0">
                  <c:v>17875000</c:v>
                </c:pt>
                <c:pt idx="1">
                  <c:v>17875000</c:v>
                </c:pt>
                <c:pt idx="2">
                  <c:v>17875000</c:v>
                </c:pt>
                <c:pt idx="3">
                  <c:v>17875000</c:v>
                </c:pt>
                <c:pt idx="4">
                  <c:v>17875000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DB-42F7-8D13-52A9340D03DE}"/>
            </c:ext>
          </c:extLst>
        </c:ser>
        <c:ser>
          <c:idx val="2"/>
          <c:order val="2"/>
          <c:tx>
            <c:strRef>
              <c:f>'3) สรปรวม1+2'!$C$5</c:f>
              <c:strCache>
                <c:ptCount val="1"/>
                <c:pt idx="0">
                  <c:v>รวมลดงบประมาณแต่ละปี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6760047686635499E-2"/>
                  <c:y val="-7.1746662351864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DB-42F7-8D13-52A9340D0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'3) สรปรวม1+2'!$D$2:$H$2</c:f>
              <c:strCache>
                <c:ptCount val="5"/>
                <c:pt idx="0">
                  <c:v>ปี 66</c:v>
                </c:pt>
                <c:pt idx="1">
                  <c:v>ปี 67</c:v>
                </c:pt>
                <c:pt idx="2">
                  <c:v>ปี 68</c:v>
                </c:pt>
                <c:pt idx="3">
                  <c:v>ปี 69</c:v>
                </c:pt>
                <c:pt idx="4">
                  <c:v>ปี 70</c:v>
                </c:pt>
              </c:strCache>
            </c:strRef>
          </c:cat>
          <c:val>
            <c:numRef>
              <c:f>'3) สรปรวม1+2'!$D$5:$H$5</c:f>
              <c:numCache>
                <c:formatCode>#,##0.00</c:formatCode>
                <c:ptCount val="5"/>
                <c:pt idx="0">
                  <c:v>24052103.879999999</c:v>
                </c:pt>
                <c:pt idx="1">
                  <c:v>36406311.640000001</c:v>
                </c:pt>
                <c:pt idx="2">
                  <c:v>56096695.369999997</c:v>
                </c:pt>
                <c:pt idx="3">
                  <c:v>40653935.670000002</c:v>
                </c:pt>
                <c:pt idx="4">
                  <c:v>46831039.549999997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BDB-42F7-8D13-52A9340D03DE}"/>
            </c:ext>
          </c:extLst>
        </c:ser>
        <c:ser>
          <c:idx val="3"/>
          <c:order val="3"/>
          <c:tx>
            <c:strRef>
              <c:f>'3) สรปรวม1+2'!$C$6</c:f>
              <c:strCache>
                <c:ptCount val="1"/>
                <c:pt idx="0">
                  <c:v>รวมเป็นเงินสะสม (บาท)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6760047686635499E-2"/>
                  <c:y val="-0.127403924332879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DB-42F7-8D13-52A9340D0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'3) สรปรวม1+2'!$D$2:$H$2</c:f>
              <c:strCache>
                <c:ptCount val="5"/>
                <c:pt idx="0">
                  <c:v>ปี 66</c:v>
                </c:pt>
                <c:pt idx="1">
                  <c:v>ปี 67</c:v>
                </c:pt>
                <c:pt idx="2">
                  <c:v>ปี 68</c:v>
                </c:pt>
                <c:pt idx="3">
                  <c:v>ปี 69</c:v>
                </c:pt>
                <c:pt idx="4">
                  <c:v>ปี 70</c:v>
                </c:pt>
              </c:strCache>
            </c:strRef>
          </c:cat>
          <c:val>
            <c:numRef>
              <c:f>'3) สรปรวม1+2'!$D$6:$H$6</c:f>
              <c:numCache>
                <c:formatCode>#,##0.00</c:formatCode>
                <c:ptCount val="5"/>
                <c:pt idx="0">
                  <c:v>24052103.879999999</c:v>
                </c:pt>
                <c:pt idx="1">
                  <c:v>60458415.519999996</c:v>
                </c:pt>
                <c:pt idx="2">
                  <c:v>116555110.88999999</c:v>
                </c:pt>
                <c:pt idx="3">
                  <c:v>157209046.56</c:v>
                </c:pt>
                <c:pt idx="4">
                  <c:v>204040086.11000001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BDB-42F7-8D13-52A9340D03D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467444096"/>
        <c:axId val="-1467442464"/>
      </c:lineChart>
      <c:catAx>
        <c:axId val="-14674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1467442464"/>
        <c:crosses val="autoZero"/>
        <c:auto val="1"/>
        <c:lblAlgn val="ctr"/>
        <c:lblOffset val="100"/>
        <c:noMultiLvlLbl val="0"/>
      </c:catAx>
      <c:valAx>
        <c:axId val="-146744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/>
                  <a:t>มูลค่างบประมาณค่าใช้จ่ายที่ลดลง (บาท)</a:t>
                </a:r>
              </a:p>
            </c:rich>
          </c:tx>
          <c:layout>
            <c:manualLayout>
              <c:xMode val="edge"/>
              <c:yMode val="edge"/>
              <c:x val="4.4444444444444446E-2"/>
              <c:y val="0.164495416002290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th-TH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1467444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7E456-4FF2-4167-B4FD-12F39AB5A30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42DD1A3-3D94-44FD-BAAD-77C97B6DFF2C}">
      <dgm:prSet custT="1"/>
      <dgm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cap="all"/>
          </a:pPr>
          <a:r>
            <a:rPr lang="th-TH" sz="1700" b="1" dirty="0">
              <a:latin typeface="TH Sarabun New" panose="020B0604020202020204" charset="-34"/>
              <a:cs typeface="TH Sarabun New" panose="020B0604020202020204" charset="-34"/>
            </a:rPr>
            <a:t>ช่วยจัดเก็บข้อมูล และวิเคราะห์ความคุ้มค่าในการใช้งานยานพาหนะแบบอัตโนมัติโดยจัดทำเป็นรายงานเพื่อช่วยผู้บริหารในการตัดสินใจซื้อรถทดแทนในปีถัดไป</a:t>
          </a:r>
          <a:endParaRPr lang="en-US" sz="1700" b="1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H Sarabun New" panose="020B0604020202020204" charset="-34"/>
            <a:ea typeface="+mn-ea"/>
            <a:cs typeface="TH Sarabun New" panose="020B0604020202020204" charset="-34"/>
          </a:endParaRPr>
        </a:p>
      </dgm:t>
    </dgm:pt>
    <dgm:pt modelId="{5D829221-C904-444C-8BCE-B1E1FEE22DD6}" type="parTrans" cxnId="{536FCEA7-409F-4460-BC0E-35E336EB741A}">
      <dgm:prSet/>
      <dgm:spPr/>
      <dgm:t>
        <a:bodyPr/>
        <a:lstStyle/>
        <a:p>
          <a:endParaRPr lang="en-US"/>
        </a:p>
      </dgm:t>
    </dgm:pt>
    <dgm:pt modelId="{4E985C0B-CEF9-4BC9-B5CF-0E08C061F4BD}" type="sibTrans" cxnId="{536FCEA7-409F-4460-BC0E-35E336EB741A}">
      <dgm:prSet/>
      <dgm:spPr/>
      <dgm:t>
        <a:bodyPr/>
        <a:lstStyle/>
        <a:p>
          <a:endParaRPr lang="en-US"/>
        </a:p>
      </dgm:t>
    </dgm:pt>
    <dgm:pt modelId="{DACFC02F-98C5-4A03-97E5-5CCA55455BDC}">
      <dgm:prSet custT="1"/>
      <dgm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cap="all"/>
          </a:pPr>
          <a:r>
            <a:rPr lang="th-TH" sz="1700" b="1" dirty="0">
              <a:latin typeface="TH Sarabun New" panose="020B0604020202020204" charset="-34"/>
              <a:cs typeface="TH Sarabun New" panose="020B0604020202020204" charset="-34"/>
            </a:rPr>
            <a:t>ช่วยลดค่าใช้จ่ายในการบำรุงรักษายานพาหนะ โดยมีการแจ้งเตือนการซ่อมบำรุงตามระยะทาง ระยะเวลาที่กำหนด และตามแผนการซ่อมบำรุง เพื่อลดความเสี่ยงจากอุปกรณ์อะไหล่ชำรุดเสียหาย และเครื่องยนต์พัง</a:t>
          </a:r>
          <a:endParaRPr lang="en-US" sz="1700" b="1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H Sarabun New" panose="020B0604020202020204" charset="-34"/>
            <a:ea typeface="+mn-ea"/>
            <a:cs typeface="TH Sarabun New" panose="020B0604020202020204" charset="-34"/>
          </a:endParaRPr>
        </a:p>
      </dgm:t>
    </dgm:pt>
    <dgm:pt modelId="{7AF7E05D-3921-4302-AC85-480790C52F5A}" type="parTrans" cxnId="{C8688711-3EE0-4B57-B639-5651DB7F5C9E}">
      <dgm:prSet/>
      <dgm:spPr/>
      <dgm:t>
        <a:bodyPr/>
        <a:lstStyle/>
        <a:p>
          <a:endParaRPr lang="en-US"/>
        </a:p>
      </dgm:t>
    </dgm:pt>
    <dgm:pt modelId="{990DE65F-E5BB-4F40-8FCE-4146F88A9504}" type="sibTrans" cxnId="{C8688711-3EE0-4B57-B639-5651DB7F5C9E}">
      <dgm:prSet/>
      <dgm:spPr/>
      <dgm:t>
        <a:bodyPr/>
        <a:lstStyle/>
        <a:p>
          <a:endParaRPr lang="en-US"/>
        </a:p>
      </dgm:t>
    </dgm:pt>
    <dgm:pt modelId="{2534AD1D-C1A1-429D-AAED-5DC8792D4EF7}">
      <dgm:prSet custT="1"/>
      <dgm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cap="all"/>
          </a:pPr>
          <a:r>
            <a:rPr lang="th-TH" sz="1700" b="1" dirty="0">
              <a:latin typeface="TH Sarabun New" panose="020B0604020202020204" charset="-34"/>
              <a:cs typeface="TH Sarabun New" panose="020B0604020202020204" charset="-34"/>
            </a:rPr>
            <a:t>ช่วยลดการทำงาน และเพิ่มประสิทธิภาพในการทำงานของพนักงาน ในการบริหารงานยานพาหนะ ทั้งจัดเก็บข้อมูลยานพาหนะและอุปกรณ์ </a:t>
          </a:r>
          <a:r>
            <a:rPr lang="en-US" sz="1700" b="1" dirty="0">
              <a:latin typeface="TH Sarabun New" panose="020B0604020202020204" charset="-34"/>
              <a:cs typeface="TH Sarabun New" panose="020B0604020202020204" charset="-34"/>
            </a:rPr>
            <a:t>,</a:t>
          </a:r>
          <a:r>
            <a:rPr lang="th-TH" sz="1700" b="1" dirty="0">
              <a:latin typeface="TH Sarabun New" panose="020B0604020202020204" charset="-34"/>
              <a:cs typeface="TH Sarabun New" panose="020B0604020202020204" charset="-34"/>
            </a:rPr>
            <a:t>ข้อมูลพนักงานขับขี่</a:t>
          </a:r>
          <a:r>
            <a:rPr lang="en-US" sz="1700" b="1" dirty="0">
              <a:latin typeface="TH Sarabun New" panose="020B0604020202020204" charset="-34"/>
              <a:cs typeface="TH Sarabun New" panose="020B0604020202020204" charset="-34"/>
            </a:rPr>
            <a:t>, </a:t>
          </a:r>
          <a:r>
            <a:rPr lang="th-TH" sz="1700" b="1" dirty="0">
              <a:latin typeface="TH Sarabun New" panose="020B0604020202020204" charset="-34"/>
              <a:cs typeface="TH Sarabun New" panose="020B0604020202020204" charset="-34"/>
            </a:rPr>
            <a:t>จัดสรรยานพาหนะ</a:t>
          </a:r>
          <a:r>
            <a:rPr lang="en-US" sz="1700" b="1" dirty="0">
              <a:latin typeface="TH Sarabun New" panose="020B0604020202020204" charset="-34"/>
              <a:cs typeface="TH Sarabun New" panose="020B0604020202020204" charset="-34"/>
            </a:rPr>
            <a:t> (</a:t>
          </a:r>
          <a:r>
            <a:rPr lang="en-US" sz="1700" b="1" dirty="0" err="1">
              <a:latin typeface="TH Sarabun New" panose="020B0604020202020204" charset="-34"/>
              <a:cs typeface="TH Sarabun New" panose="020B0604020202020204" charset="-34"/>
            </a:rPr>
            <a:t>CarPool</a:t>
          </a:r>
          <a:r>
            <a:rPr lang="en-US" sz="1700" b="1" dirty="0">
              <a:latin typeface="TH Sarabun New" panose="020B0604020202020204" charset="-34"/>
              <a:cs typeface="TH Sarabun New" panose="020B0604020202020204" charset="-34"/>
            </a:rPr>
            <a:t>),</a:t>
          </a:r>
          <a:r>
            <a:rPr lang="th-TH" sz="1700" b="1" dirty="0">
              <a:latin typeface="TH Sarabun New" panose="020B0604020202020204" charset="-34"/>
              <a:cs typeface="TH Sarabun New" panose="020B0604020202020204" charset="-34"/>
            </a:rPr>
            <a:t> บริหารจัดการงานจ้าง</a:t>
          </a:r>
          <a:r>
            <a:rPr lang="en-US" sz="1700" b="1" dirty="0">
              <a:latin typeface="TH Sarabun New" panose="020B0604020202020204" charset="-34"/>
              <a:cs typeface="TH Sarabun New" panose="020B0604020202020204" charset="-34"/>
            </a:rPr>
            <a:t>, </a:t>
          </a:r>
          <a:r>
            <a:rPr lang="th-TH" sz="1700" b="1" dirty="0">
              <a:latin typeface="TH Sarabun New" panose="020B0604020202020204" charset="-34"/>
              <a:cs typeface="TH Sarabun New" panose="020B0604020202020204" charset="-34"/>
            </a:rPr>
            <a:t>ตรวจสภาพ ต่อพรบ</a:t>
          </a:r>
          <a:r>
            <a:rPr lang="en-US" sz="1700" b="1" dirty="0">
              <a:latin typeface="TH Sarabun New" panose="020B0604020202020204" charset="-34"/>
              <a:cs typeface="TH Sarabun New" panose="020B0604020202020204" charset="-34"/>
            </a:rPr>
            <a:t>. </a:t>
          </a:r>
          <a:r>
            <a:rPr lang="th-TH" sz="1700" b="1" dirty="0">
              <a:latin typeface="TH Sarabun New" panose="020B0604020202020204" charset="-34"/>
              <a:cs typeface="TH Sarabun New" panose="020B0604020202020204" charset="-34"/>
            </a:rPr>
            <a:t>ต่อทะเบียน และงานอุบัติเหตุ</a:t>
          </a:r>
          <a:endParaRPr lang="en-US" sz="1700" b="1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H Sarabun New" panose="020B0604020202020204" charset="-34"/>
            <a:ea typeface="+mn-ea"/>
            <a:cs typeface="TH Sarabun New" panose="020B0604020202020204" charset="-34"/>
          </a:endParaRPr>
        </a:p>
      </dgm:t>
    </dgm:pt>
    <dgm:pt modelId="{5CA86ABE-63A7-4997-9484-4105CC21EEBA}" type="parTrans" cxnId="{B31CC486-1FD7-4E52-82D3-DC258F2A8289}">
      <dgm:prSet/>
      <dgm:spPr/>
      <dgm:t>
        <a:bodyPr/>
        <a:lstStyle/>
        <a:p>
          <a:endParaRPr lang="en-US"/>
        </a:p>
      </dgm:t>
    </dgm:pt>
    <dgm:pt modelId="{B67A0B3A-2D62-412D-AF7E-AC5E4E7F7A08}" type="sibTrans" cxnId="{B31CC486-1FD7-4E52-82D3-DC258F2A8289}">
      <dgm:prSet/>
      <dgm:spPr/>
      <dgm:t>
        <a:bodyPr/>
        <a:lstStyle/>
        <a:p>
          <a:endParaRPr lang="en-US"/>
        </a:p>
      </dgm:t>
    </dgm:pt>
    <dgm:pt modelId="{962A53A2-6A38-4904-BF47-1EB620A08C87}">
      <dgm:prSet custT="1"/>
      <dgm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cap="all"/>
          </a:pPr>
          <a:r>
            <a:rPr lang="th-TH" sz="1700" b="1" dirty="0">
              <a:latin typeface="TH Sarabun New" panose="020B0604020202020204" charset="-34"/>
              <a:cs typeface="TH Sarabun New" panose="020B0604020202020204" charset="-34"/>
            </a:rPr>
            <a:t>ช่วยในการติดตามยานพาหนะแบบ </a:t>
          </a:r>
          <a:r>
            <a:rPr lang="en-US" sz="1700" b="1" dirty="0">
              <a:latin typeface="TH Sarabun New" panose="020B0604020202020204" charset="-34"/>
              <a:cs typeface="TH Sarabun New" panose="020B0604020202020204" charset="-34"/>
            </a:rPr>
            <a:t>Realtime</a:t>
          </a:r>
          <a:r>
            <a:rPr lang="th-TH" sz="1700" b="1" dirty="0">
              <a:latin typeface="TH Sarabun New" panose="020B0604020202020204" charset="-34"/>
              <a:cs typeface="TH Sarabun New" panose="020B0604020202020204" charset="-34"/>
            </a:rPr>
            <a:t> เพื่อให้ทราบถึงผลการปฎิบัติงาน และสถานที่จอดรถ ณ</a:t>
          </a:r>
          <a:r>
            <a:rPr lang="en-US" sz="1700" b="1" dirty="0">
              <a:latin typeface="TH Sarabun New" panose="020B0604020202020204" charset="-34"/>
              <a:cs typeface="TH Sarabun New" panose="020B0604020202020204" charset="-34"/>
            </a:rPr>
            <a:t>.</a:t>
          </a:r>
          <a:r>
            <a:rPr lang="th-TH" sz="1700" b="1" dirty="0">
              <a:latin typeface="TH Sarabun New" panose="020B0604020202020204" charset="-34"/>
              <a:cs typeface="TH Sarabun New" panose="020B0604020202020204" charset="-34"/>
            </a:rPr>
            <a:t>ปัจจุบัน</a:t>
          </a:r>
          <a:r>
            <a:rPr lang="en-US" sz="1700" b="1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 New" panose="020B0604020202020204" charset="-34"/>
              <a:ea typeface="+mn-ea"/>
              <a:cs typeface="TH Sarabun New" panose="020B0604020202020204" charset="-34"/>
            </a:rPr>
            <a:t> </a:t>
          </a:r>
        </a:p>
      </dgm:t>
    </dgm:pt>
    <dgm:pt modelId="{23CB881B-D02D-4658-8324-4FEA1FB4B5FC}" type="parTrans" cxnId="{920E24E2-0394-4FCD-B202-75947C536914}">
      <dgm:prSet/>
      <dgm:spPr/>
      <dgm:t>
        <a:bodyPr/>
        <a:lstStyle/>
        <a:p>
          <a:endParaRPr lang="en-US"/>
        </a:p>
      </dgm:t>
    </dgm:pt>
    <dgm:pt modelId="{222FF5BE-5B00-494F-8A91-B6DA8A3A178A}" type="sibTrans" cxnId="{920E24E2-0394-4FCD-B202-75947C536914}">
      <dgm:prSet/>
      <dgm:spPr/>
      <dgm:t>
        <a:bodyPr/>
        <a:lstStyle/>
        <a:p>
          <a:endParaRPr lang="en-US"/>
        </a:p>
      </dgm:t>
    </dgm:pt>
    <dgm:pt modelId="{395C0B67-B9DB-48D0-948F-F59AA2E7F72F}" type="pres">
      <dgm:prSet presAssocID="{27C7E456-4FF2-4167-B4FD-12F39AB5A307}" presName="root" presStyleCnt="0">
        <dgm:presLayoutVars>
          <dgm:dir/>
          <dgm:resizeHandles val="exact"/>
        </dgm:presLayoutVars>
      </dgm:prSet>
      <dgm:spPr/>
    </dgm:pt>
    <dgm:pt modelId="{6E16E5C6-331E-4352-85A5-AB083D6482D2}" type="pres">
      <dgm:prSet presAssocID="{842DD1A3-3D94-44FD-BAAD-77C97B6DFF2C}" presName="compNode" presStyleCnt="0"/>
      <dgm:spPr/>
    </dgm:pt>
    <dgm:pt modelId="{F0F4FF5D-C1DC-4163-8826-6E8BFAEB4F96}" type="pres">
      <dgm:prSet presAssocID="{842DD1A3-3D94-44FD-BAAD-77C97B6DFF2C}" presName="iconBgRect" presStyleLbl="bgShp" presStyleIdx="0" presStyleCnt="4"/>
      <dgm:spPr>
        <a:xfrm>
          <a:off x="562927" y="788206"/>
          <a:ext cx="1445998" cy="1445998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8ECF11C-E54A-4E2F-AA32-F494477E2C73}" type="pres">
      <dgm:prSet presAssocID="{842DD1A3-3D94-44FD-BAAD-77C97B6DFF2C}" presName="iconRect" presStyleLbl="node1" presStyleIdx="0" presStyleCnt="4"/>
      <dgm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E05FA9CF-E7AB-4402-BD19-DE6D9B9A7AE8}" type="pres">
      <dgm:prSet presAssocID="{842DD1A3-3D94-44FD-BAAD-77C97B6DFF2C}" presName="spaceRect" presStyleCnt="0"/>
      <dgm:spPr/>
    </dgm:pt>
    <dgm:pt modelId="{6C54D1DA-719A-4D06-B2D3-DA11B9E16844}" type="pres">
      <dgm:prSet presAssocID="{842DD1A3-3D94-44FD-BAAD-77C97B6DFF2C}" presName="textRect" presStyleLbl="revTx" presStyleIdx="0" presStyleCnt="4">
        <dgm:presLayoutVars>
          <dgm:chMax val="1"/>
          <dgm:chPref val="1"/>
        </dgm:presLayoutVars>
      </dgm:prSet>
      <dgm:spPr/>
    </dgm:pt>
    <dgm:pt modelId="{5AE27EE5-1A54-41C6-AA62-BF624C196E8A}" type="pres">
      <dgm:prSet presAssocID="{4E985C0B-CEF9-4BC9-B5CF-0E08C061F4BD}" presName="sibTrans" presStyleCnt="0"/>
      <dgm:spPr/>
    </dgm:pt>
    <dgm:pt modelId="{632C8A8A-4F52-4AA7-9CC0-8D11E213FC3F}" type="pres">
      <dgm:prSet presAssocID="{DACFC02F-98C5-4A03-97E5-5CCA55455BDC}" presName="compNode" presStyleCnt="0"/>
      <dgm:spPr/>
    </dgm:pt>
    <dgm:pt modelId="{04B22825-D162-4F04-B384-2E38AC46EFAA}" type="pres">
      <dgm:prSet presAssocID="{DACFC02F-98C5-4A03-97E5-5CCA55455BDC}" presName="iconBgRect" presStyleLbl="bgShp" presStyleIdx="1" presStyleCnt="4"/>
      <dgm:spPr>
        <a:xfrm>
          <a:off x="3348252" y="788206"/>
          <a:ext cx="1445998" cy="1445998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F1204E8-98F6-4E1D-BD83-4812D4B96B9E}" type="pres">
      <dgm:prSet presAssocID="{DACFC02F-98C5-4A03-97E5-5CCA55455BDC}" presName="iconRect" presStyleLbl="node1" presStyleIdx="1" presStyleCnt="4"/>
      <dgm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A3799D0-6CC2-4519-8C4D-9BB991D04A0F}" type="pres">
      <dgm:prSet presAssocID="{DACFC02F-98C5-4A03-97E5-5CCA55455BDC}" presName="spaceRect" presStyleCnt="0"/>
      <dgm:spPr/>
    </dgm:pt>
    <dgm:pt modelId="{A9189A0B-D087-42CD-83CA-A15EAC13840B}" type="pres">
      <dgm:prSet presAssocID="{DACFC02F-98C5-4A03-97E5-5CCA55455BDC}" presName="textRect" presStyleLbl="revTx" presStyleIdx="1" presStyleCnt="4">
        <dgm:presLayoutVars>
          <dgm:chMax val="1"/>
          <dgm:chPref val="1"/>
        </dgm:presLayoutVars>
      </dgm:prSet>
      <dgm:spPr/>
    </dgm:pt>
    <dgm:pt modelId="{F679AE39-1F9D-4BA6-A9E9-2BC60380D015}" type="pres">
      <dgm:prSet presAssocID="{990DE65F-E5BB-4F40-8FCE-4146F88A9504}" presName="sibTrans" presStyleCnt="0"/>
      <dgm:spPr/>
    </dgm:pt>
    <dgm:pt modelId="{90141E36-AB7C-4801-8B0B-8360AD165092}" type="pres">
      <dgm:prSet presAssocID="{2534AD1D-C1A1-429D-AAED-5DC8792D4EF7}" presName="compNode" presStyleCnt="0"/>
      <dgm:spPr/>
    </dgm:pt>
    <dgm:pt modelId="{C5173657-014E-4A74-AB62-B2708E02DA1D}" type="pres">
      <dgm:prSet presAssocID="{2534AD1D-C1A1-429D-AAED-5DC8792D4EF7}" presName="iconBgRect" presStyleLbl="bgShp" presStyleIdx="2" presStyleCnt="4"/>
      <dgm:spPr>
        <a:xfrm>
          <a:off x="6133577" y="788206"/>
          <a:ext cx="1445998" cy="1445998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1433768-6258-44C0-B2C9-8FE0258C7D03}" type="pres">
      <dgm:prSet presAssocID="{2534AD1D-C1A1-429D-AAED-5DC8792D4EF7}" presName="iconRect" presStyleLbl="node1" presStyleIdx="2" presStyleCnt="4"/>
      <dgm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Upward trend with solid fill"/>
        </a:ext>
      </dgm:extLst>
    </dgm:pt>
    <dgm:pt modelId="{AA0F27F5-2219-45A5-88D5-94A905824263}" type="pres">
      <dgm:prSet presAssocID="{2534AD1D-C1A1-429D-AAED-5DC8792D4EF7}" presName="spaceRect" presStyleCnt="0"/>
      <dgm:spPr/>
    </dgm:pt>
    <dgm:pt modelId="{3644156F-180F-44DA-BC54-1E5C17E025C6}" type="pres">
      <dgm:prSet presAssocID="{2534AD1D-C1A1-429D-AAED-5DC8792D4EF7}" presName="textRect" presStyleLbl="revTx" presStyleIdx="2" presStyleCnt="4">
        <dgm:presLayoutVars>
          <dgm:chMax val="1"/>
          <dgm:chPref val="1"/>
        </dgm:presLayoutVars>
      </dgm:prSet>
      <dgm:spPr/>
    </dgm:pt>
    <dgm:pt modelId="{B9FB4A06-FC6E-48E4-8D37-16A94071B24D}" type="pres">
      <dgm:prSet presAssocID="{B67A0B3A-2D62-412D-AF7E-AC5E4E7F7A08}" presName="sibTrans" presStyleCnt="0"/>
      <dgm:spPr/>
    </dgm:pt>
    <dgm:pt modelId="{5ACE04D2-9137-49CE-8C3B-30DA61346E81}" type="pres">
      <dgm:prSet presAssocID="{962A53A2-6A38-4904-BF47-1EB620A08C87}" presName="compNode" presStyleCnt="0"/>
      <dgm:spPr/>
    </dgm:pt>
    <dgm:pt modelId="{19414377-9276-40B3-B29C-808D845E4A72}" type="pres">
      <dgm:prSet presAssocID="{962A53A2-6A38-4904-BF47-1EB620A08C87}" presName="iconBgRect" presStyleLbl="bgShp" presStyleIdx="3" presStyleCnt="4"/>
      <dgm:spPr>
        <a:xfrm>
          <a:off x="8918902" y="788206"/>
          <a:ext cx="1445998" cy="1445998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657A3DB-DB08-43DE-9472-623548AFC24F}" type="pres">
      <dgm:prSet presAssocID="{962A53A2-6A38-4904-BF47-1EB620A08C87}" presName="iconRect" presStyleLbl="node1" presStyleIdx="3" presStyleCnt="4"/>
      <dgm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Map with pin with solid fill"/>
        </a:ext>
      </dgm:extLst>
    </dgm:pt>
    <dgm:pt modelId="{48F286AE-AB99-4115-97AD-BB1E3E37CAAF}" type="pres">
      <dgm:prSet presAssocID="{962A53A2-6A38-4904-BF47-1EB620A08C87}" presName="spaceRect" presStyleCnt="0"/>
      <dgm:spPr/>
    </dgm:pt>
    <dgm:pt modelId="{84F3EE9C-494F-4E9F-A3B9-E7F0DB85F0F6}" type="pres">
      <dgm:prSet presAssocID="{962A53A2-6A38-4904-BF47-1EB620A08C8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0252B0F-3124-4310-8AD6-0D994189940A}" type="presOf" srcId="{27C7E456-4FF2-4167-B4FD-12F39AB5A307}" destId="{395C0B67-B9DB-48D0-948F-F59AA2E7F72F}" srcOrd="0" destOrd="0" presId="urn:microsoft.com/office/officeart/2018/5/layout/IconCircleLabelList"/>
    <dgm:cxn modelId="{C8688711-3EE0-4B57-B639-5651DB7F5C9E}" srcId="{27C7E456-4FF2-4167-B4FD-12F39AB5A307}" destId="{DACFC02F-98C5-4A03-97E5-5CCA55455BDC}" srcOrd="1" destOrd="0" parTransId="{7AF7E05D-3921-4302-AC85-480790C52F5A}" sibTransId="{990DE65F-E5BB-4F40-8FCE-4146F88A9504}"/>
    <dgm:cxn modelId="{B31CC486-1FD7-4E52-82D3-DC258F2A8289}" srcId="{27C7E456-4FF2-4167-B4FD-12F39AB5A307}" destId="{2534AD1D-C1A1-429D-AAED-5DC8792D4EF7}" srcOrd="2" destOrd="0" parTransId="{5CA86ABE-63A7-4997-9484-4105CC21EEBA}" sibTransId="{B67A0B3A-2D62-412D-AF7E-AC5E4E7F7A08}"/>
    <dgm:cxn modelId="{536FCEA7-409F-4460-BC0E-35E336EB741A}" srcId="{27C7E456-4FF2-4167-B4FD-12F39AB5A307}" destId="{842DD1A3-3D94-44FD-BAAD-77C97B6DFF2C}" srcOrd="0" destOrd="0" parTransId="{5D829221-C904-444C-8BCE-B1E1FEE22DD6}" sibTransId="{4E985C0B-CEF9-4BC9-B5CF-0E08C061F4BD}"/>
    <dgm:cxn modelId="{EE44F7B9-3892-4FA9-81F7-EB25DB5E5B2B}" type="presOf" srcId="{2534AD1D-C1A1-429D-AAED-5DC8792D4EF7}" destId="{3644156F-180F-44DA-BC54-1E5C17E025C6}" srcOrd="0" destOrd="0" presId="urn:microsoft.com/office/officeart/2018/5/layout/IconCircleLabelList"/>
    <dgm:cxn modelId="{316D7BBD-8C7F-458B-9CD6-D0A22468CC12}" type="presOf" srcId="{DACFC02F-98C5-4A03-97E5-5CCA55455BDC}" destId="{A9189A0B-D087-42CD-83CA-A15EAC13840B}" srcOrd="0" destOrd="0" presId="urn:microsoft.com/office/officeart/2018/5/layout/IconCircleLabelList"/>
    <dgm:cxn modelId="{C1F513DC-3D7F-4557-8BF8-886E2F9A9A0A}" type="presOf" srcId="{962A53A2-6A38-4904-BF47-1EB620A08C87}" destId="{84F3EE9C-494F-4E9F-A3B9-E7F0DB85F0F6}" srcOrd="0" destOrd="0" presId="urn:microsoft.com/office/officeart/2018/5/layout/IconCircleLabelList"/>
    <dgm:cxn modelId="{920E24E2-0394-4FCD-B202-75947C536914}" srcId="{27C7E456-4FF2-4167-B4FD-12F39AB5A307}" destId="{962A53A2-6A38-4904-BF47-1EB620A08C87}" srcOrd="3" destOrd="0" parTransId="{23CB881B-D02D-4658-8324-4FEA1FB4B5FC}" sibTransId="{222FF5BE-5B00-494F-8A91-B6DA8A3A178A}"/>
    <dgm:cxn modelId="{405CE0FE-9288-4CD8-8517-4B6E802AA82D}" type="presOf" srcId="{842DD1A3-3D94-44FD-BAAD-77C97B6DFF2C}" destId="{6C54D1DA-719A-4D06-B2D3-DA11B9E16844}" srcOrd="0" destOrd="0" presId="urn:microsoft.com/office/officeart/2018/5/layout/IconCircleLabelList"/>
    <dgm:cxn modelId="{82BA546E-2B9D-4E19-9D37-68AF84B0F5A2}" type="presParOf" srcId="{395C0B67-B9DB-48D0-948F-F59AA2E7F72F}" destId="{6E16E5C6-331E-4352-85A5-AB083D6482D2}" srcOrd="0" destOrd="0" presId="urn:microsoft.com/office/officeart/2018/5/layout/IconCircleLabelList"/>
    <dgm:cxn modelId="{D0ED9AE5-C89E-4407-B2B9-84C4104EBC4A}" type="presParOf" srcId="{6E16E5C6-331E-4352-85A5-AB083D6482D2}" destId="{F0F4FF5D-C1DC-4163-8826-6E8BFAEB4F96}" srcOrd="0" destOrd="0" presId="urn:microsoft.com/office/officeart/2018/5/layout/IconCircleLabelList"/>
    <dgm:cxn modelId="{C6859F06-6469-4D63-81F6-A8917103ACE9}" type="presParOf" srcId="{6E16E5C6-331E-4352-85A5-AB083D6482D2}" destId="{38ECF11C-E54A-4E2F-AA32-F494477E2C73}" srcOrd="1" destOrd="0" presId="urn:microsoft.com/office/officeart/2018/5/layout/IconCircleLabelList"/>
    <dgm:cxn modelId="{2E2F3926-6AFC-482F-BFCE-E472F28C1745}" type="presParOf" srcId="{6E16E5C6-331E-4352-85A5-AB083D6482D2}" destId="{E05FA9CF-E7AB-4402-BD19-DE6D9B9A7AE8}" srcOrd="2" destOrd="0" presId="urn:microsoft.com/office/officeart/2018/5/layout/IconCircleLabelList"/>
    <dgm:cxn modelId="{F676BDAF-2D05-4AB3-8973-F25B51112D32}" type="presParOf" srcId="{6E16E5C6-331E-4352-85A5-AB083D6482D2}" destId="{6C54D1DA-719A-4D06-B2D3-DA11B9E16844}" srcOrd="3" destOrd="0" presId="urn:microsoft.com/office/officeart/2018/5/layout/IconCircleLabelList"/>
    <dgm:cxn modelId="{9A395949-A2C5-4319-AEAB-7016F59D4A49}" type="presParOf" srcId="{395C0B67-B9DB-48D0-948F-F59AA2E7F72F}" destId="{5AE27EE5-1A54-41C6-AA62-BF624C196E8A}" srcOrd="1" destOrd="0" presId="urn:microsoft.com/office/officeart/2018/5/layout/IconCircleLabelList"/>
    <dgm:cxn modelId="{88D2E510-56A0-449E-8DA1-5BC0653C3DDB}" type="presParOf" srcId="{395C0B67-B9DB-48D0-948F-F59AA2E7F72F}" destId="{632C8A8A-4F52-4AA7-9CC0-8D11E213FC3F}" srcOrd="2" destOrd="0" presId="urn:microsoft.com/office/officeart/2018/5/layout/IconCircleLabelList"/>
    <dgm:cxn modelId="{19B1094C-1B90-474F-B54D-14EB3ADDB6F1}" type="presParOf" srcId="{632C8A8A-4F52-4AA7-9CC0-8D11E213FC3F}" destId="{04B22825-D162-4F04-B384-2E38AC46EFAA}" srcOrd="0" destOrd="0" presId="urn:microsoft.com/office/officeart/2018/5/layout/IconCircleLabelList"/>
    <dgm:cxn modelId="{B644C043-898C-4831-9875-BE1684E7A73D}" type="presParOf" srcId="{632C8A8A-4F52-4AA7-9CC0-8D11E213FC3F}" destId="{6F1204E8-98F6-4E1D-BD83-4812D4B96B9E}" srcOrd="1" destOrd="0" presId="urn:microsoft.com/office/officeart/2018/5/layout/IconCircleLabelList"/>
    <dgm:cxn modelId="{5B0C6DD3-C3D8-4993-B9C2-64413E112EC4}" type="presParOf" srcId="{632C8A8A-4F52-4AA7-9CC0-8D11E213FC3F}" destId="{5A3799D0-6CC2-4519-8C4D-9BB991D04A0F}" srcOrd="2" destOrd="0" presId="urn:microsoft.com/office/officeart/2018/5/layout/IconCircleLabelList"/>
    <dgm:cxn modelId="{12D954BB-8CAB-4884-A684-D464414605E1}" type="presParOf" srcId="{632C8A8A-4F52-4AA7-9CC0-8D11E213FC3F}" destId="{A9189A0B-D087-42CD-83CA-A15EAC13840B}" srcOrd="3" destOrd="0" presId="urn:microsoft.com/office/officeart/2018/5/layout/IconCircleLabelList"/>
    <dgm:cxn modelId="{D34844E4-EACC-4510-96DF-EEACAEAB2CDA}" type="presParOf" srcId="{395C0B67-B9DB-48D0-948F-F59AA2E7F72F}" destId="{F679AE39-1F9D-4BA6-A9E9-2BC60380D015}" srcOrd="3" destOrd="0" presId="urn:microsoft.com/office/officeart/2018/5/layout/IconCircleLabelList"/>
    <dgm:cxn modelId="{BCA7A8E0-5DC9-4F35-9E76-D53351251656}" type="presParOf" srcId="{395C0B67-B9DB-48D0-948F-F59AA2E7F72F}" destId="{90141E36-AB7C-4801-8B0B-8360AD165092}" srcOrd="4" destOrd="0" presId="urn:microsoft.com/office/officeart/2018/5/layout/IconCircleLabelList"/>
    <dgm:cxn modelId="{083DF10A-FEFA-4CC9-8644-DBA9A7DD29B4}" type="presParOf" srcId="{90141E36-AB7C-4801-8B0B-8360AD165092}" destId="{C5173657-014E-4A74-AB62-B2708E02DA1D}" srcOrd="0" destOrd="0" presId="urn:microsoft.com/office/officeart/2018/5/layout/IconCircleLabelList"/>
    <dgm:cxn modelId="{7D723674-355C-4272-A136-5E143C584BAE}" type="presParOf" srcId="{90141E36-AB7C-4801-8B0B-8360AD165092}" destId="{E1433768-6258-44C0-B2C9-8FE0258C7D03}" srcOrd="1" destOrd="0" presId="urn:microsoft.com/office/officeart/2018/5/layout/IconCircleLabelList"/>
    <dgm:cxn modelId="{030EDC16-F31D-43F9-97BA-B86B7E5D5C8E}" type="presParOf" srcId="{90141E36-AB7C-4801-8B0B-8360AD165092}" destId="{AA0F27F5-2219-45A5-88D5-94A905824263}" srcOrd="2" destOrd="0" presId="urn:microsoft.com/office/officeart/2018/5/layout/IconCircleLabelList"/>
    <dgm:cxn modelId="{272B881E-0F0C-4890-80C7-048574C5D9C6}" type="presParOf" srcId="{90141E36-AB7C-4801-8B0B-8360AD165092}" destId="{3644156F-180F-44DA-BC54-1E5C17E025C6}" srcOrd="3" destOrd="0" presId="urn:microsoft.com/office/officeart/2018/5/layout/IconCircleLabelList"/>
    <dgm:cxn modelId="{90E013DE-557A-4C31-8BE6-AA181AB51C9B}" type="presParOf" srcId="{395C0B67-B9DB-48D0-948F-F59AA2E7F72F}" destId="{B9FB4A06-FC6E-48E4-8D37-16A94071B24D}" srcOrd="5" destOrd="0" presId="urn:microsoft.com/office/officeart/2018/5/layout/IconCircleLabelList"/>
    <dgm:cxn modelId="{8BE519A3-FF1E-4595-8F50-6676FA909BFD}" type="presParOf" srcId="{395C0B67-B9DB-48D0-948F-F59AA2E7F72F}" destId="{5ACE04D2-9137-49CE-8C3B-30DA61346E81}" srcOrd="6" destOrd="0" presId="urn:microsoft.com/office/officeart/2018/5/layout/IconCircleLabelList"/>
    <dgm:cxn modelId="{B62D99AB-405B-4E2C-8C72-3F26188AFA24}" type="presParOf" srcId="{5ACE04D2-9137-49CE-8C3B-30DA61346E81}" destId="{19414377-9276-40B3-B29C-808D845E4A72}" srcOrd="0" destOrd="0" presId="urn:microsoft.com/office/officeart/2018/5/layout/IconCircleLabelList"/>
    <dgm:cxn modelId="{AB2591AB-3A44-4AA8-B381-B24746CBE315}" type="presParOf" srcId="{5ACE04D2-9137-49CE-8C3B-30DA61346E81}" destId="{9657A3DB-DB08-43DE-9472-623548AFC24F}" srcOrd="1" destOrd="0" presId="urn:microsoft.com/office/officeart/2018/5/layout/IconCircleLabelList"/>
    <dgm:cxn modelId="{C88744CC-F1B8-4DDD-A98F-C8946AFC93CE}" type="presParOf" srcId="{5ACE04D2-9137-49CE-8C3B-30DA61346E81}" destId="{48F286AE-AB99-4115-97AD-BB1E3E37CAAF}" srcOrd="2" destOrd="0" presId="urn:microsoft.com/office/officeart/2018/5/layout/IconCircleLabelList"/>
    <dgm:cxn modelId="{74F1FD92-FA16-4014-9840-CFE7BB4E0D0C}" type="presParOf" srcId="{5ACE04D2-9137-49CE-8C3B-30DA61346E81}" destId="{84F3EE9C-494F-4E9F-A3B9-E7F0DB85F0F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4FF5D-C1DC-4163-8826-6E8BFAEB4F96}">
      <dsp:nvSpPr>
        <dsp:cNvPr id="0" name=""/>
        <dsp:cNvSpPr/>
      </dsp:nvSpPr>
      <dsp:spPr>
        <a:xfrm>
          <a:off x="361535" y="449361"/>
          <a:ext cx="1098000" cy="1098000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CF11C-E54A-4E2F-AA32-F494477E2C73}">
      <dsp:nvSpPr>
        <dsp:cNvPr id="0" name=""/>
        <dsp:cNvSpPr/>
      </dsp:nvSpPr>
      <dsp:spPr>
        <a:xfrm>
          <a:off x="595535" y="683361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4D1DA-719A-4D06-B2D3-DA11B9E16844}">
      <dsp:nvSpPr>
        <dsp:cNvPr id="0" name=""/>
        <dsp:cNvSpPr/>
      </dsp:nvSpPr>
      <dsp:spPr>
        <a:xfrm>
          <a:off x="10535" y="1889361"/>
          <a:ext cx="1800000" cy="2809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1700" b="1" kern="1200" dirty="0">
              <a:latin typeface="TH Sarabun New" panose="020B0604020202020204" charset="-34"/>
              <a:cs typeface="TH Sarabun New" panose="020B0604020202020204" charset="-34"/>
            </a:rPr>
            <a:t>ช่วยจัดเก็บข้อมูล และวิเคราะห์ความคุ้มค่าในการใช้งานยานพาหนะแบบอัตโนมัติโดยจัดทำเป็นรายงานเพื่อช่วยผู้บริหารในการตัดสินใจซื้อรถทดแทนในปีถัดไป</a:t>
          </a:r>
          <a:endParaRPr lang="en-US" sz="1700" b="1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H Sarabun New" panose="020B0604020202020204" charset="-34"/>
            <a:ea typeface="+mn-ea"/>
            <a:cs typeface="TH Sarabun New" panose="020B0604020202020204" charset="-34"/>
          </a:endParaRPr>
        </a:p>
      </dsp:txBody>
      <dsp:txXfrm>
        <a:off x="10535" y="1889361"/>
        <a:ext cx="1800000" cy="2809027"/>
      </dsp:txXfrm>
    </dsp:sp>
    <dsp:sp modelId="{04B22825-D162-4F04-B384-2E38AC46EFAA}">
      <dsp:nvSpPr>
        <dsp:cNvPr id="0" name=""/>
        <dsp:cNvSpPr/>
      </dsp:nvSpPr>
      <dsp:spPr>
        <a:xfrm>
          <a:off x="2476536" y="449361"/>
          <a:ext cx="1098000" cy="1098000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204E8-98F6-4E1D-BD83-4812D4B96B9E}">
      <dsp:nvSpPr>
        <dsp:cNvPr id="0" name=""/>
        <dsp:cNvSpPr/>
      </dsp:nvSpPr>
      <dsp:spPr>
        <a:xfrm>
          <a:off x="2710536" y="683361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89A0B-D087-42CD-83CA-A15EAC13840B}">
      <dsp:nvSpPr>
        <dsp:cNvPr id="0" name=""/>
        <dsp:cNvSpPr/>
      </dsp:nvSpPr>
      <dsp:spPr>
        <a:xfrm>
          <a:off x="2125536" y="1889361"/>
          <a:ext cx="1800000" cy="2809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1700" b="1" kern="1200" dirty="0">
              <a:latin typeface="TH Sarabun New" panose="020B0604020202020204" charset="-34"/>
              <a:cs typeface="TH Sarabun New" panose="020B0604020202020204" charset="-34"/>
            </a:rPr>
            <a:t>ช่วยลดค่าใช้จ่ายในการบำรุงรักษายานพาหนะ โดยมีการแจ้งเตือนการซ่อมบำรุงตามระยะทาง ระยะเวลาที่กำหนด และตามแผนการซ่อมบำรุง เพื่อลดความเสี่ยงจากอุปกรณ์อะไหล่ชำรุดเสียหาย และเครื่องยนต์พัง</a:t>
          </a:r>
          <a:endParaRPr lang="en-US" sz="1700" b="1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H Sarabun New" panose="020B0604020202020204" charset="-34"/>
            <a:ea typeface="+mn-ea"/>
            <a:cs typeface="TH Sarabun New" panose="020B0604020202020204" charset="-34"/>
          </a:endParaRPr>
        </a:p>
      </dsp:txBody>
      <dsp:txXfrm>
        <a:off x="2125536" y="1889361"/>
        <a:ext cx="1800000" cy="2809027"/>
      </dsp:txXfrm>
    </dsp:sp>
    <dsp:sp modelId="{C5173657-014E-4A74-AB62-B2708E02DA1D}">
      <dsp:nvSpPr>
        <dsp:cNvPr id="0" name=""/>
        <dsp:cNvSpPr/>
      </dsp:nvSpPr>
      <dsp:spPr>
        <a:xfrm>
          <a:off x="4591536" y="449361"/>
          <a:ext cx="1098000" cy="1098000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33768-6258-44C0-B2C9-8FE0258C7D03}">
      <dsp:nvSpPr>
        <dsp:cNvPr id="0" name=""/>
        <dsp:cNvSpPr/>
      </dsp:nvSpPr>
      <dsp:spPr>
        <a:xfrm>
          <a:off x="4825536" y="68336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4156F-180F-44DA-BC54-1E5C17E025C6}">
      <dsp:nvSpPr>
        <dsp:cNvPr id="0" name=""/>
        <dsp:cNvSpPr/>
      </dsp:nvSpPr>
      <dsp:spPr>
        <a:xfrm>
          <a:off x="4240536" y="1889361"/>
          <a:ext cx="1800000" cy="2809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1700" b="1" kern="1200" dirty="0">
              <a:latin typeface="TH Sarabun New" panose="020B0604020202020204" charset="-34"/>
              <a:cs typeface="TH Sarabun New" panose="020B0604020202020204" charset="-34"/>
            </a:rPr>
            <a:t>ช่วยลดการทำงาน และเพิ่มประสิทธิภาพในการทำงานของพนักงาน ในการบริหารงานยานพาหนะ ทั้งจัดเก็บข้อมูลยานพาหนะและอุปกรณ์ </a:t>
          </a:r>
          <a:r>
            <a:rPr lang="en-US" sz="1700" b="1" kern="1200" dirty="0">
              <a:latin typeface="TH Sarabun New" panose="020B0604020202020204" charset="-34"/>
              <a:cs typeface="TH Sarabun New" panose="020B0604020202020204" charset="-34"/>
            </a:rPr>
            <a:t>,</a:t>
          </a:r>
          <a:r>
            <a:rPr lang="th-TH" sz="1700" b="1" kern="1200" dirty="0">
              <a:latin typeface="TH Sarabun New" panose="020B0604020202020204" charset="-34"/>
              <a:cs typeface="TH Sarabun New" panose="020B0604020202020204" charset="-34"/>
            </a:rPr>
            <a:t>ข้อมูลพนักงานขับขี่</a:t>
          </a:r>
          <a:r>
            <a:rPr lang="en-US" sz="1700" b="1" kern="1200" dirty="0">
              <a:latin typeface="TH Sarabun New" panose="020B0604020202020204" charset="-34"/>
              <a:cs typeface="TH Sarabun New" panose="020B0604020202020204" charset="-34"/>
            </a:rPr>
            <a:t>, </a:t>
          </a:r>
          <a:r>
            <a:rPr lang="th-TH" sz="1700" b="1" kern="1200" dirty="0">
              <a:latin typeface="TH Sarabun New" panose="020B0604020202020204" charset="-34"/>
              <a:cs typeface="TH Sarabun New" panose="020B0604020202020204" charset="-34"/>
            </a:rPr>
            <a:t>จัดสรรยานพาหนะ</a:t>
          </a:r>
          <a:r>
            <a:rPr lang="en-US" sz="1700" b="1" kern="1200" dirty="0">
              <a:latin typeface="TH Sarabun New" panose="020B0604020202020204" charset="-34"/>
              <a:cs typeface="TH Sarabun New" panose="020B0604020202020204" charset="-34"/>
            </a:rPr>
            <a:t> (</a:t>
          </a:r>
          <a:r>
            <a:rPr lang="en-US" sz="1700" b="1" kern="1200" dirty="0" err="1">
              <a:latin typeface="TH Sarabun New" panose="020B0604020202020204" charset="-34"/>
              <a:cs typeface="TH Sarabun New" panose="020B0604020202020204" charset="-34"/>
            </a:rPr>
            <a:t>CarPool</a:t>
          </a:r>
          <a:r>
            <a:rPr lang="en-US" sz="1700" b="1" kern="1200" dirty="0">
              <a:latin typeface="TH Sarabun New" panose="020B0604020202020204" charset="-34"/>
              <a:cs typeface="TH Sarabun New" panose="020B0604020202020204" charset="-34"/>
            </a:rPr>
            <a:t>),</a:t>
          </a:r>
          <a:r>
            <a:rPr lang="th-TH" sz="1700" b="1" kern="1200" dirty="0">
              <a:latin typeface="TH Sarabun New" panose="020B0604020202020204" charset="-34"/>
              <a:cs typeface="TH Sarabun New" panose="020B0604020202020204" charset="-34"/>
            </a:rPr>
            <a:t> บริหารจัดการงานจ้าง</a:t>
          </a:r>
          <a:r>
            <a:rPr lang="en-US" sz="1700" b="1" kern="1200" dirty="0">
              <a:latin typeface="TH Sarabun New" panose="020B0604020202020204" charset="-34"/>
              <a:cs typeface="TH Sarabun New" panose="020B0604020202020204" charset="-34"/>
            </a:rPr>
            <a:t>, </a:t>
          </a:r>
          <a:r>
            <a:rPr lang="th-TH" sz="1700" b="1" kern="1200" dirty="0">
              <a:latin typeface="TH Sarabun New" panose="020B0604020202020204" charset="-34"/>
              <a:cs typeface="TH Sarabun New" panose="020B0604020202020204" charset="-34"/>
            </a:rPr>
            <a:t>ตรวจสภาพ ต่อพรบ</a:t>
          </a:r>
          <a:r>
            <a:rPr lang="en-US" sz="1700" b="1" kern="1200" dirty="0">
              <a:latin typeface="TH Sarabun New" panose="020B0604020202020204" charset="-34"/>
              <a:cs typeface="TH Sarabun New" panose="020B0604020202020204" charset="-34"/>
            </a:rPr>
            <a:t>. </a:t>
          </a:r>
          <a:r>
            <a:rPr lang="th-TH" sz="1700" b="1" kern="1200" dirty="0">
              <a:latin typeface="TH Sarabun New" panose="020B0604020202020204" charset="-34"/>
              <a:cs typeface="TH Sarabun New" panose="020B0604020202020204" charset="-34"/>
            </a:rPr>
            <a:t>ต่อทะเบียน และงานอุบัติเหตุ</a:t>
          </a:r>
          <a:endParaRPr lang="en-US" sz="1700" b="1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H Sarabun New" panose="020B0604020202020204" charset="-34"/>
            <a:ea typeface="+mn-ea"/>
            <a:cs typeface="TH Sarabun New" panose="020B0604020202020204" charset="-34"/>
          </a:endParaRPr>
        </a:p>
      </dsp:txBody>
      <dsp:txXfrm>
        <a:off x="4240536" y="1889361"/>
        <a:ext cx="1800000" cy="2809027"/>
      </dsp:txXfrm>
    </dsp:sp>
    <dsp:sp modelId="{19414377-9276-40B3-B29C-808D845E4A72}">
      <dsp:nvSpPr>
        <dsp:cNvPr id="0" name=""/>
        <dsp:cNvSpPr/>
      </dsp:nvSpPr>
      <dsp:spPr>
        <a:xfrm>
          <a:off x="6706536" y="449361"/>
          <a:ext cx="1098000" cy="109800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7A3DB-DB08-43DE-9472-623548AFC24F}">
      <dsp:nvSpPr>
        <dsp:cNvPr id="0" name=""/>
        <dsp:cNvSpPr/>
      </dsp:nvSpPr>
      <dsp:spPr>
        <a:xfrm>
          <a:off x="6940536" y="683361"/>
          <a:ext cx="630000" cy="63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3EE9C-494F-4E9F-A3B9-E7F0DB85F0F6}">
      <dsp:nvSpPr>
        <dsp:cNvPr id="0" name=""/>
        <dsp:cNvSpPr/>
      </dsp:nvSpPr>
      <dsp:spPr>
        <a:xfrm>
          <a:off x="6355536" y="1889361"/>
          <a:ext cx="1800000" cy="2809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1700" b="1" kern="1200" dirty="0">
              <a:latin typeface="TH Sarabun New" panose="020B0604020202020204" charset="-34"/>
              <a:cs typeface="TH Sarabun New" panose="020B0604020202020204" charset="-34"/>
            </a:rPr>
            <a:t>ช่วยในการติดตามยานพาหนะแบบ </a:t>
          </a:r>
          <a:r>
            <a:rPr lang="en-US" sz="1700" b="1" kern="1200" dirty="0">
              <a:latin typeface="TH Sarabun New" panose="020B0604020202020204" charset="-34"/>
              <a:cs typeface="TH Sarabun New" panose="020B0604020202020204" charset="-34"/>
            </a:rPr>
            <a:t>Realtime</a:t>
          </a:r>
          <a:r>
            <a:rPr lang="th-TH" sz="1700" b="1" kern="1200" dirty="0">
              <a:latin typeface="TH Sarabun New" panose="020B0604020202020204" charset="-34"/>
              <a:cs typeface="TH Sarabun New" panose="020B0604020202020204" charset="-34"/>
            </a:rPr>
            <a:t> เพื่อให้ทราบถึงผลการปฎิบัติงาน และสถานที่จอดรถ ณ</a:t>
          </a:r>
          <a:r>
            <a:rPr lang="en-US" sz="1700" b="1" kern="1200" dirty="0">
              <a:latin typeface="TH Sarabun New" panose="020B0604020202020204" charset="-34"/>
              <a:cs typeface="TH Sarabun New" panose="020B0604020202020204" charset="-34"/>
            </a:rPr>
            <a:t>.</a:t>
          </a:r>
          <a:r>
            <a:rPr lang="th-TH" sz="1700" b="1" kern="1200" dirty="0">
              <a:latin typeface="TH Sarabun New" panose="020B0604020202020204" charset="-34"/>
              <a:cs typeface="TH Sarabun New" panose="020B0604020202020204" charset="-34"/>
            </a:rPr>
            <a:t>ปัจจุบัน</a:t>
          </a:r>
          <a:r>
            <a:rPr lang="en-US" sz="1700" b="1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 New" panose="020B0604020202020204" charset="-34"/>
              <a:ea typeface="+mn-ea"/>
              <a:cs typeface="TH Sarabun New" panose="020B0604020202020204" charset="-34"/>
            </a:rPr>
            <a:t> </a:t>
          </a:r>
        </a:p>
      </dsp:txBody>
      <dsp:txXfrm>
        <a:off x="6355536" y="1889361"/>
        <a:ext cx="1800000" cy="2809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0.79925</cdr:x>
      <cdr:y>0.18009</cdr:y>
    </cdr:from>
    <cdr:to>
      <cdr:x>0.98037</cdr:x>
      <cdr:y>0.36544</cdr:y>
    </cdr:to>
    <cdr:pic>
      <cdr:nvPicPr>
        <cdr:cNvPr id="2" name="Picture 1" descr="700-719Oiler">
          <a:extLst xmlns:a="http://schemas.openxmlformats.org/drawingml/2006/main">
            <a:ext uri="{FF2B5EF4-FFF2-40B4-BE49-F238E27FC236}">
              <a16:creationId xmlns:a16="http://schemas.microsoft.com/office/drawing/2014/main" id="{00000000-0008-0000-0100-000020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308304" y="774974"/>
          <a:ext cx="1656169" cy="79765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0.63686</cdr:x>
      <cdr:y>0.21538</cdr:y>
    </cdr:from>
    <cdr:to>
      <cdr:x>0.96235</cdr:x>
      <cdr:y>0.43238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96B3100-286F-4856-9DA5-682868FF4B62}"/>
            </a:ext>
          </a:extLst>
        </cdr:cNvPr>
        <cdr:cNvSpPr txBox="1"/>
      </cdr:nvSpPr>
      <cdr:spPr>
        <a:xfrm xmlns:a="http://schemas.openxmlformats.org/drawingml/2006/main">
          <a:off x="5353869" y="1008112"/>
          <a:ext cx="2736291" cy="10156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DB Ozone X Light" panose="02000506090000020004" pitchFamily="2" charset="-34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DB Ozone X Light" panose="02000506090000020004" pitchFamily="2" charset="-34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DB Ozone X Light" panose="02000506090000020004" pitchFamily="2" charset="-34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DB Ozone X Light" panose="02000506090000020004" pitchFamily="2" charset="-34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DB Ozone X Light" panose="02000506090000020004" pitchFamily="2" charset="-34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DB Ozone X Light" panose="02000506090000020004" pitchFamily="2" charset="-34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DB Ozone X Light" panose="02000506090000020004" pitchFamily="2" charset="-34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DB Ozone X Light" panose="02000506090000020004" pitchFamily="2" charset="-34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DB Ozone X Light" panose="02000506090000020004" pitchFamily="2" charset="-34"/>
            </a:defRPr>
          </a:lvl9pPr>
        </a:lstStyle>
        <a:p xmlns:a="http://schemas.openxmlformats.org/drawingml/2006/main">
          <a:pPr algn="ctr"/>
          <a:r>
            <a:rPr lang="th-TH" sz="2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การได้มาของระบบ ช่วยให้ลดความเสียหายของยานพาหนะ </a:t>
          </a:r>
          <a:endParaRPr lang="en-US" sz="20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 xmlns:a="http://schemas.openxmlformats.org/drawingml/2006/main">
          <a:pPr algn="ctr"/>
          <a:r>
            <a:rPr lang="th-TH" sz="2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ซึ่งทำให้ลดค่าซ่อมบำรุงได้ถึง </a:t>
          </a:r>
          <a:r>
            <a:rPr lang="en-US" sz="2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797" y="0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97F867-92F5-43A5-807A-A46A13AE1F68}" type="datetimeFigureOut">
              <a:rPr lang="th-TH"/>
              <a:pPr>
                <a:defRPr/>
              </a:pPr>
              <a:t>29/03/65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059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797" y="8831059"/>
            <a:ext cx="3036967" cy="463854"/>
          </a:xfrm>
          <a:prstGeom prst="rect">
            <a:avLst/>
          </a:prstGeom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fld id="{4B3AF269-D936-4E33-B97D-DFBBA5216764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379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797" y="0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9DA03E-2BE2-4399-83B7-2C00EA034DEC}" type="datetimeFigureOut">
              <a:rPr lang="th-TH"/>
              <a:pPr>
                <a:defRPr/>
              </a:pPr>
              <a:t>29/03/65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059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797" y="8831059"/>
            <a:ext cx="3036967" cy="463854"/>
          </a:xfrm>
          <a:prstGeom prst="rect">
            <a:avLst/>
          </a:prstGeom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fld id="{CD1C1C55-665D-4588-B10E-53DCABB4CCEA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605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z="1600" b="0" baseline="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eaLnBrk="1" hangingPunct="1"/>
            <a:fld id="{3A89CBC0-A074-4489-80A6-ED4796DDAF2B}" type="slidenum">
              <a:rPr lang="th-TH" sz="1200">
                <a:latin typeface="Calibri" panose="020F0502020204030204" pitchFamily="34" charset="0"/>
                <a:ea typeface="DB Ozone X Light" panose="02000506090000020004" pitchFamily="2" charset="-34"/>
                <a:cs typeface="Cordia New" panose="020B0304020202020204" pitchFamily="34" charset="-34"/>
              </a:rPr>
              <a:pPr eaLnBrk="1" hangingPunct="1"/>
              <a:t>1</a:t>
            </a:fld>
            <a:endParaRPr lang="th-TH" sz="1200">
              <a:latin typeface="Calibri" panose="020F0502020204030204" pitchFamily="34" charset="0"/>
              <a:ea typeface="DB Ozone X Light" panose="02000506090000020004" pitchFamily="2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68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1946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991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429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587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89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อุปกรณ์</a:t>
            </a:r>
            <a:r>
              <a:rPr lang="th-TH" baseline="0" dirty="0"/>
              <a:t>ของจีน จะไม่สามารถ ปรับเพิ่ม ตามรายละเอียด ตาม </a:t>
            </a:r>
            <a:r>
              <a:rPr lang="en-US" baseline="0" dirty="0"/>
              <a:t>TOR </a:t>
            </a:r>
            <a:r>
              <a:rPr lang="th-TH" baseline="0" dirty="0"/>
              <a:t>ของ</a:t>
            </a:r>
            <a:r>
              <a:rPr lang="en-US" baseline="0" dirty="0"/>
              <a:t> </a:t>
            </a:r>
            <a:r>
              <a:rPr lang="th-TH" baseline="0" dirty="0"/>
              <a:t>ไฟฟ้าได้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5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920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50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628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703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8864" y="346646"/>
            <a:ext cx="8229600" cy="49006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12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2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908720"/>
            <a:ext cx="9144000" cy="5949280"/>
            <a:chOff x="0" y="908720"/>
            <a:chExt cx="9144000" cy="5949280"/>
          </a:xfrm>
        </p:grpSpPr>
        <p:sp>
          <p:nvSpPr>
            <p:cNvPr id="10" name="Rectangle 9"/>
            <p:cNvSpPr/>
            <p:nvPr/>
          </p:nvSpPr>
          <p:spPr>
            <a:xfrm>
              <a:off x="7092280" y="978126"/>
              <a:ext cx="205172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36904" y="908720"/>
              <a:ext cx="1007096" cy="69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008112"/>
              <a:ext cx="9144000" cy="584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84084" y="3019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901CA-655C-4F78-A5C4-D8D1216DDE2C}" type="slidenum">
              <a:rPr lang="en-US" sz="20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‹#›</a:t>
            </a:fld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576D3FC-3C6D-4491-B281-BDCB7250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DB Ozone X Bold" pitchFamily="2" charset="-34"/>
                <a:cs typeface="DB Ozone X Bold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057E05C-43F6-44E6-BCD6-921C53F0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1"/>
          </a:xfrm>
        </p:spPr>
        <p:txBody>
          <a:bodyPr/>
          <a:lstStyle>
            <a:lvl1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585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968625"/>
            <a:ext cx="68421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ชื่อเรื่อง </a:t>
            </a:r>
            <a:r>
              <a:rPr lang="en-US"/>
              <a:t>: Click edit Title text</a:t>
            </a:r>
            <a:endParaRPr lang="th-TH"/>
          </a:p>
        </p:txBody>
      </p:sp>
      <p:pic>
        <p:nvPicPr>
          <p:cNvPr id="1027" name="Picture 6" descr="MEA_Brand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59238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36358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DB Ozone X Bold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400" b="1" kern="1200">
          <a:solidFill>
            <a:srgbClr val="BBBCBC"/>
          </a:solidFill>
          <a:latin typeface="+mn-lt"/>
          <a:ea typeface="DB Ozone X Light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B Ozone X Ligh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B Ozone X Ligh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logo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59238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1952767"/>
            <a:ext cx="9144000" cy="162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algn="ctr" eaLnBrk="1">
              <a:lnSpc>
                <a:spcPct val="92000"/>
              </a:lnSpc>
            </a:pP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 </a:t>
            </a:r>
          </a:p>
          <a:p>
            <a:pPr algn="ctr" eaLnBrk="1">
              <a:lnSpc>
                <a:spcPct val="92000"/>
              </a:lnSpc>
            </a:pP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๑ ระบบ</a:t>
            </a:r>
            <a:endParaRPr lang="en-US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102" name="Picture 3" descr="MEA_new-colo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0" y="5171708"/>
            <a:ext cx="9468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งบประมาณประจำปี ๒๕๖๔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เป้าจ่ายปี ๒๕๖๖</a:t>
            </a:r>
            <a:b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งบประมาณโครงการพัฒนาระบบงานประยุกต์เพื่อเพิ่มประสิทธิภาพงานบริหารองค์กร</a:t>
            </a:r>
            <a:b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วงเงินรวม 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ราคากลางในเอกสาร มท.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๓๔,๘๔๙,๔๒๐.๐๐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lvl="0" eaLnBrk="0" hangingPunct="0">
              <a:buFontTx/>
              <a:buChar char="-"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วงเงินส่วนที่เป็นอุปกรณ์คอมฯ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๓๓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๖๘๘,๑๕๐.๐๐ บาท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วงเงินส่วนที่เป็นอุปกรณ์อื่น ๆ ๑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๑๖๑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๒๖๙</a:t>
            </a:r>
            <a:r>
              <a:rPr lang="en-US" sz="2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๙๙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6" y="38610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ชื่อผู้นำเสนอโครงการ นางโสภิณ ชีวกมล ฝ่ายพัฒนาระบบเทคโนโลยีดิจิทัล การไฟฟ้านครหลวง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9087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ประชุมคณะกรรมการบริหารและจัดหาระบบคอมพิวเตอร์ของ กระทรวงมหาดไทย</a:t>
            </a:r>
          </a:p>
          <a:p>
            <a:pPr lvl="0" algn="ctr" eaLnBrk="0" hangingPunct="0"/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 engine parked inside a fire station">
            <a:extLst>
              <a:ext uri="{FF2B5EF4-FFF2-40B4-BE49-F238E27FC236}">
                <a16:creationId xmlns:a16="http://schemas.microsoft.com/office/drawing/2014/main" id="{1D5C3527-319D-4CED-BBF4-C4D9C4E8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7266" y="1268760"/>
            <a:ext cx="9137351" cy="5139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9D7F7E-4710-432D-8A7F-E17FB3637670}"/>
              </a:ext>
            </a:extLst>
          </p:cNvPr>
          <p:cNvSpPr txBox="1"/>
          <p:nvPr/>
        </p:nvSpPr>
        <p:spPr>
          <a:xfrm>
            <a:off x="-7266" y="20431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มูลค่าทรัพย์สินยานพาหนะของการไฟฟ้านครหลวง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988840"/>
            <a:ext cx="8489533" cy="3348581"/>
          </a:xfrm>
          <a:prstGeom prst="rect">
            <a:avLst/>
          </a:prstGeom>
          <a:solidFill>
            <a:schemeClr val="bg1">
              <a:alpha val="63000"/>
            </a:schemeClr>
          </a:solidFill>
          <a:ln w="44450">
            <a:solidFill>
              <a:srgbClr val="C0000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EC6CB-873D-4DA8-B6A6-C5A8039DAF29}"/>
              </a:ext>
            </a:extLst>
          </p:cNvPr>
          <p:cNvSpPr txBox="1"/>
          <p:nvPr/>
        </p:nvSpPr>
        <p:spPr>
          <a:xfrm>
            <a:off x="827584" y="1844824"/>
            <a:ext cx="7704856" cy="2487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มูลค่ายานพาหนะของการไฟฟ้านครหลวง</a:t>
            </a:r>
            <a:r>
              <a:rPr lang="en-US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๑</a:t>
            </a:r>
            <a:r>
              <a:rPr lang="en-US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,</a:t>
            </a:r>
            <a:r>
              <a:rPr lang="th-TH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๑๕๓</a:t>
            </a:r>
            <a:r>
              <a:rPr lang="en-US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en-US" sz="3600" b="1" dirty="0" err="1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คัน</a:t>
            </a:r>
            <a:r>
              <a:rPr lang="en-US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endParaRPr lang="th-TH" sz="3600" b="1" dirty="0"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๑๘</a:t>
            </a:r>
            <a:r>
              <a:rPr lang="en-US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en-US" sz="3600" b="1" dirty="0" err="1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ประเภท</a:t>
            </a:r>
            <a:endParaRPr lang="en-US" sz="3600" b="1" dirty="0"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รวมเป็นมูลค่า</a:t>
            </a:r>
            <a:r>
              <a:rPr lang="en-US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๓</a:t>
            </a:r>
            <a:r>
              <a:rPr lang="en-US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,</a:t>
            </a:r>
            <a:r>
              <a:rPr lang="th-TH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๒๗๐</a:t>
            </a:r>
            <a:r>
              <a:rPr lang="en-US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,</a:t>
            </a:r>
            <a:r>
              <a:rPr lang="th-TH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๖๘๒</a:t>
            </a:r>
            <a:r>
              <a:rPr lang="en-US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,</a:t>
            </a:r>
            <a:r>
              <a:rPr lang="th-TH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๒๙๐</a:t>
            </a:r>
            <a:r>
              <a:rPr lang="en-US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๐๐</a:t>
            </a:r>
            <a:r>
              <a:rPr lang="en-US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บาท</a:t>
            </a:r>
            <a:endParaRPr lang="en-US" sz="3600" b="1" dirty="0"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189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 engine parked inside a fire station">
            <a:extLst>
              <a:ext uri="{FF2B5EF4-FFF2-40B4-BE49-F238E27FC236}">
                <a16:creationId xmlns:a16="http://schemas.microsoft.com/office/drawing/2014/main" id="{1D5C3527-319D-4CED-BBF4-C4D9C4E8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7266" y="1268760"/>
            <a:ext cx="9137351" cy="5139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9D7F7E-4710-432D-8A7F-E17FB3637670}"/>
              </a:ext>
            </a:extLst>
          </p:cNvPr>
          <p:cNvSpPr txBox="1"/>
          <p:nvPr/>
        </p:nvSpPr>
        <p:spPr>
          <a:xfrm>
            <a:off x="-726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เก็บข้อมูลการใช้งานยานพาหนะ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266" y="1268760"/>
            <a:ext cx="9151266" cy="5040560"/>
          </a:xfrm>
          <a:prstGeom prst="rect">
            <a:avLst/>
          </a:prstGeom>
          <a:solidFill>
            <a:schemeClr val="bg1">
              <a:alpha val="63000"/>
            </a:schemeClr>
          </a:solidFill>
          <a:ln w="44450">
            <a:solidFill>
              <a:srgbClr val="C0000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EC6CB-873D-4DA8-B6A6-C5A8039DAF29}"/>
              </a:ext>
            </a:extLst>
          </p:cNvPr>
          <p:cNvSpPr txBox="1"/>
          <p:nvPr/>
        </p:nvSpPr>
        <p:spPr>
          <a:xfrm>
            <a:off x="827584" y="1844824"/>
            <a:ext cx="7704856" cy="2487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25" y="1484784"/>
            <a:ext cx="9239359" cy="405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9" y="5615245"/>
            <a:ext cx="643197" cy="478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0711" y="5580947"/>
            <a:ext cx="150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ยอดรวมการใช้งานรถ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6694" y="5720075"/>
            <a:ext cx="447918" cy="268392"/>
          </a:xfrm>
          <a:prstGeom prst="rect">
            <a:avLst/>
          </a:prstGeom>
          <a:solidFill>
            <a:srgbClr val="6699FF"/>
          </a:solidFill>
          <a:ln w="444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93095" y="5733625"/>
            <a:ext cx="447918" cy="268392"/>
          </a:xfrm>
          <a:prstGeom prst="rect">
            <a:avLst/>
          </a:prstGeom>
          <a:solidFill>
            <a:srgbClr val="FF6600"/>
          </a:solidFill>
          <a:ln w="444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42764" y="5736151"/>
            <a:ext cx="447918" cy="270918"/>
          </a:xfrm>
          <a:prstGeom prst="rect">
            <a:avLst/>
          </a:prstGeom>
          <a:solidFill>
            <a:schemeClr val="bg1">
              <a:lumMod val="75000"/>
            </a:schemeClr>
          </a:solidFill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48428" y="5733625"/>
            <a:ext cx="447918" cy="268392"/>
          </a:xfrm>
          <a:prstGeom prst="rect">
            <a:avLst/>
          </a:prstGeom>
          <a:solidFill>
            <a:srgbClr val="FFFF00">
              <a:alpha val="93725"/>
            </a:srgbClr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12357" y="5604524"/>
            <a:ext cx="121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ยอดใช้งานรถ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5018" y="5630708"/>
            <a:ext cx="121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ยอดใช้งานรถ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3340" y="5617459"/>
            <a:ext cx="121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ยอดใช้งานรถ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1108" y="5575433"/>
            <a:ext cx="121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ยอดใช้งานรถ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6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2823DC-4ADD-4433-BC09-5EEA5A694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095059"/>
              </p:ext>
            </p:extLst>
          </p:nvPr>
        </p:nvGraphicFramePr>
        <p:xfrm>
          <a:off x="0" y="1124744"/>
          <a:ext cx="903088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993011-613B-445E-AF86-9D0533DE680C}"/>
              </a:ext>
            </a:extLst>
          </p:cNvPr>
          <p:cNvSpPr txBox="1"/>
          <p:nvPr/>
        </p:nvSpPr>
        <p:spPr>
          <a:xfrm>
            <a:off x="5613" y="116632"/>
            <a:ext cx="90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กราฟแสดงจำนวนรถที่ </a:t>
            </a:r>
            <a:r>
              <a:rPr lang="th-TH" sz="36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ลดการจัดซื้อรถทดแทน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ภายในระยะเวลา ๕ ปี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AC623-E5A8-4CA9-9C4F-4E8B38073CAB}"/>
              </a:ext>
            </a:extLst>
          </p:cNvPr>
          <p:cNvSpPr txBox="1"/>
          <p:nvPr/>
        </p:nvSpPr>
        <p:spPr>
          <a:xfrm>
            <a:off x="323528" y="55172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ภายใน ๕ ปี คาดการณ์ว่าสามารถลดจำนวนรถที่ซื้อได้ ๓๐ คัน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คิดเป็นเงินมูลค่า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๔๘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๙๘๐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๒๗๙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๐๐ </a:t>
            </a:r>
            <a:r>
              <a:rPr lang="th-TH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3F07B-EC91-4AFF-B1A2-C6BB7B8FC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40" y="1700808"/>
            <a:ext cx="1698860" cy="12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7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4AC623-E5A8-4CA9-9C4F-4E8B38073CAB}"/>
              </a:ext>
            </a:extLst>
          </p:cNvPr>
          <p:cNvSpPr txBox="1"/>
          <p:nvPr/>
        </p:nvSpPr>
        <p:spPr>
          <a:xfrm>
            <a:off x="323528" y="55172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ภายใน ๕ ปี คาดการณ์ว่าสามารถลดจำนวนรถที่ซื้อได้ ๓๐ คัน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คิดเป็นเงินมูลค่า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๔๓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๖๗๖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๒๗๙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๐๐ </a:t>
            </a:r>
            <a:r>
              <a:rPr lang="th-TH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058370-77CD-4269-A78E-2AEEF848C1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742211"/>
              </p:ext>
            </p:extLst>
          </p:nvPr>
        </p:nvGraphicFramePr>
        <p:xfrm>
          <a:off x="0" y="1141858"/>
          <a:ext cx="9144000" cy="430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993011-613B-445E-AF86-9D0533DE680C}"/>
              </a:ext>
            </a:extLst>
          </p:cNvPr>
          <p:cNvSpPr txBox="1"/>
          <p:nvPr/>
        </p:nvSpPr>
        <p:spPr>
          <a:xfrm>
            <a:off x="5613" y="116632"/>
            <a:ext cx="90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กราฟแสดงจำนวนรถที่ </a:t>
            </a:r>
            <a:r>
              <a:rPr lang="th-TH" sz="36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ลดการจัดซื้อรถทดแทน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ภายในระยะเวลา ๕ ปี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97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4AC623-E5A8-4CA9-9C4F-4E8B38073CAB}"/>
              </a:ext>
            </a:extLst>
          </p:cNvPr>
          <p:cNvSpPr txBox="1"/>
          <p:nvPr/>
        </p:nvSpPr>
        <p:spPr>
          <a:xfrm>
            <a:off x="323528" y="55172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ภายใน ๕ ปี คาดการณ์ว่าสามารถลดจำนวนรถที่ซื้อได้ ๓ คัน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คิดเป็นเงินมูลค่า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๒๒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๐๐๘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๕๒๗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๐๐ </a:t>
            </a:r>
            <a:r>
              <a:rPr lang="th-TH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350B6C-1C60-43E0-8486-9627E0BEE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275014"/>
              </p:ext>
            </p:extLst>
          </p:nvPr>
        </p:nvGraphicFramePr>
        <p:xfrm>
          <a:off x="0" y="1109997"/>
          <a:ext cx="9144000" cy="463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100-00001E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690152"/>
            <a:ext cx="2053945" cy="12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993011-613B-445E-AF86-9D0533DE680C}"/>
              </a:ext>
            </a:extLst>
          </p:cNvPr>
          <p:cNvSpPr txBox="1"/>
          <p:nvPr/>
        </p:nvSpPr>
        <p:spPr>
          <a:xfrm>
            <a:off x="5613" y="116632"/>
            <a:ext cx="90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กราฟแสดงจำนวนรถที่ </a:t>
            </a:r>
            <a:r>
              <a:rPr lang="th-TH" sz="36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ลดการจัดซื้อรถทดแทน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ภายในระยะเวลา ๕ ปี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6510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5B5409-C1C9-4CE4-9E31-A00354BCED53}"/>
              </a:ext>
            </a:extLst>
          </p:cNvPr>
          <p:cNvSpPr txBox="1"/>
          <p:nvPr/>
        </p:nvSpPr>
        <p:spPr>
          <a:xfrm>
            <a:off x="-7266" y="20431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ความคุ้มค่า</a:t>
            </a:r>
            <a:r>
              <a:rPr lang="en-US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40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4" y="918835"/>
            <a:ext cx="9268914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Preventive and Corrective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สามารถนำระบบ ฯ มาบริหารจัดการยานพาหนะ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ทรัพย์สิน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ความคุ้มค่าตลอดอายุการใช้งานลดความเสี่ยงจากอุปกรณ์อะไหล่ชำรุดเสียหาย และลดค่าใช้จ่ายด้านการบำรุงรักษา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	2.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จัดเก็บข้อมูลอุปกรณ์สำคัญในระบบบริหารจัดการยานพาหนะ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ให้ครบถ้วน เป็นมาตรฐานเดียวกันทั้งองค์กรและนำข้อมูลมาช่วยใน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การบริหารจัดการงานบำรุงรักษา รวมทั้งการนำไปตรวจสอบ/วิเคราะห์เชิงสถิติเพื่อปรับปรุง/วางแผนงานในรูปแบบต่างๆ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อย่างมีประสิทธิภาพ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 </a:t>
            </a:r>
            <a:r>
              <a:rPr lang="en-US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reliability 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Safety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พนักงานขับยานพ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าหนะ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จำนวนครั้งของการเกิดอุบัติเหตุและเพิ่มประสิทธิภาพในการเข้าแก้ไขไฟฟ้าขัดข้องของผู้ใช้ไฟฟ้าของการไฟฟ้านครหลวง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0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993011-613B-445E-AF86-9D0533DE680C}"/>
              </a:ext>
            </a:extLst>
          </p:cNvPr>
          <p:cNvSpPr txBox="1"/>
          <p:nvPr/>
        </p:nvSpPr>
        <p:spPr>
          <a:xfrm>
            <a:off x="5613" y="116632"/>
            <a:ext cx="913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กราฟแสดงงบประมาณ</a:t>
            </a:r>
            <a:r>
              <a:rPr lang="th-TH" sz="40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ที่น้อยลง ภายในระยะเวลา ๕ ปี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62451-CCD8-4B56-934F-77E6371B0F76}"/>
              </a:ext>
            </a:extLst>
          </p:cNvPr>
          <p:cNvSpPr txBox="1"/>
          <p:nvPr/>
        </p:nvSpPr>
        <p:spPr>
          <a:xfrm>
            <a:off x="107504" y="5805264"/>
            <a:ext cx="9036496" cy="275868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งบประมาณการซ่อมบำรุง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๓๕๗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๕๐๐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๐๐๐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๐๐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ระบบใหม่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(LMS)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ลดงบประมาณได้มูลค่า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๘๙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๓๗๕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๐๐๐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๐๐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B3D2604-79B2-47EF-AFD6-94D28E10A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873687"/>
              </p:ext>
            </p:extLst>
          </p:nvPr>
        </p:nvGraphicFramePr>
        <p:xfrm>
          <a:off x="107504" y="974631"/>
          <a:ext cx="8784976" cy="483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6B3100-286F-4856-9DA5-682868FF4B62}"/>
              </a:ext>
            </a:extLst>
          </p:cNvPr>
          <p:cNvSpPr txBox="1"/>
          <p:nvPr/>
        </p:nvSpPr>
        <p:spPr>
          <a:xfrm>
            <a:off x="7020272" y="486916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ลดลงจากเดิม </a:t>
            </a:r>
            <a:r>
              <a:rPr lang="en-US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206856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107EC7-23CD-42D0-B642-06186CF16337}"/>
              </a:ext>
            </a:extLst>
          </p:cNvPr>
          <p:cNvSpPr txBox="1"/>
          <p:nvPr/>
        </p:nvSpPr>
        <p:spPr>
          <a:xfrm>
            <a:off x="0" y="0"/>
            <a:ext cx="946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สรุปความคุ้มค่าโครงการจ้างจัดทำระบบบริหารจัดการยานพาหนะ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7C4ED-AE22-4831-90FE-698E6DAC3239}"/>
              </a:ext>
            </a:extLst>
          </p:cNvPr>
          <p:cNvSpPr txBox="1"/>
          <p:nvPr/>
        </p:nvSpPr>
        <p:spPr>
          <a:xfrm>
            <a:off x="659402" y="5877272"/>
            <a:ext cx="7808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ภายในระยะเวลา ๕ ปี </a:t>
            </a:r>
          </a:p>
          <a:p>
            <a:pPr algn="ctr"/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สามารถลดค่าใช้จ่ายของกฟน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ได้ </a:t>
            </a:r>
            <a:r>
              <a:rPr lang="th-TH" sz="3200" b="1" u="sng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๒๐๔</a:t>
            </a:r>
            <a:r>
              <a:rPr 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</a:t>
            </a:r>
            <a:r>
              <a:rPr lang="th-TH" sz="3200" b="1" u="sng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๐๔๐</a:t>
            </a:r>
            <a:r>
              <a:rPr 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</a:t>
            </a:r>
            <a:r>
              <a:rPr lang="th-TH" sz="3200" b="1" u="sng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๐๘๖</a:t>
            </a:r>
            <a:r>
              <a:rPr 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</a:t>
            </a:r>
            <a:r>
              <a:rPr lang="th-TH" sz="3200" b="1" u="sng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๑๑ </a:t>
            </a:r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0DADE1-6B69-4842-AE8F-128DD633B1E4}"/>
              </a:ext>
            </a:extLst>
          </p:cNvPr>
          <p:cNvGraphicFramePr>
            <a:graphicFrameLocks/>
          </p:cNvGraphicFramePr>
          <p:nvPr/>
        </p:nvGraphicFramePr>
        <p:xfrm>
          <a:off x="0" y="908720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59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5B5409-C1C9-4CE4-9E31-A00354BCED53}"/>
              </a:ext>
            </a:extLst>
          </p:cNvPr>
          <p:cNvSpPr txBox="1"/>
          <p:nvPr/>
        </p:nvSpPr>
        <p:spPr>
          <a:xfrm>
            <a:off x="-7266" y="204319"/>
            <a:ext cx="9907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สรุปความคุ้มค่าโครงการจ้างจัดทำระบบบริหารจัดการยานพาหนะ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761" y="938585"/>
            <a:ext cx="90182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ตารางสรุปความคุ้มค่าลดการ </a:t>
            </a:r>
            <a:r>
              <a:rPr lang="th-TH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ซื้อทดแทนรถ </a:t>
            </a:r>
            <a:r>
              <a:rPr lang="en-US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ซ่อมบำรุงรักษา</a:t>
            </a:r>
            <a:endParaRPr lang="en-US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FBC2631D-DF14-4C9A-B519-784CD94A2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1370"/>
              </p:ext>
            </p:extLst>
          </p:nvPr>
        </p:nvGraphicFramePr>
        <p:xfrm>
          <a:off x="179512" y="1700808"/>
          <a:ext cx="8712968" cy="536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345">
                  <a:extLst>
                    <a:ext uri="{9D8B030D-6E8A-4147-A177-3AD203B41FA5}">
                      <a16:colId xmlns:a16="http://schemas.microsoft.com/office/drawing/2014/main" val="2974960257"/>
                    </a:ext>
                  </a:extLst>
                </a:gridCol>
                <a:gridCol w="1475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79096500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368232416"/>
                    </a:ext>
                  </a:extLst>
                </a:gridCol>
              </a:tblGrid>
              <a:tr h="1063503"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จำนวนรถ</a:t>
                      </a:r>
                    </a:p>
                    <a:p>
                      <a:pPr algn="ctr"/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  <a:r>
                        <a:rPr lang="th-TH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en-US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๑๕๓ คัน</a:t>
                      </a:r>
                      <a:endParaRPr lang="en-US" sz="3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จำนวนรถคงเหลือ</a:t>
                      </a:r>
                      <a:r>
                        <a:rPr lang="th-TH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en-US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รวมยอดเงินงบประมาณ</a:t>
                      </a:r>
                    </a:p>
                    <a:p>
                      <a:pPr algn="ctr"/>
                      <a:r>
                        <a:rPr lang="th-TH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 </a:t>
                      </a:r>
                      <a:r>
                        <a:rPr lang="en-US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lang="en-US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ยอดเงิน</a:t>
                      </a:r>
                      <a:r>
                        <a:rPr lang="th-TH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สะสม</a:t>
                      </a:r>
                    </a:p>
                    <a:p>
                      <a:pPr algn="ctr"/>
                      <a:r>
                        <a:rPr lang="th-TH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 </a:t>
                      </a:r>
                      <a:r>
                        <a:rPr lang="en-US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lang="en-US" sz="3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552465"/>
                  </a:ext>
                </a:extLst>
              </a:tr>
              <a:tr h="638102"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๖๖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๑๔๖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๒๔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๐๕๒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๑๐๓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๘๘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๒๔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๐๕๒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๑๐๓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๘๘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886374"/>
                  </a:ext>
                </a:extLst>
              </a:tr>
              <a:tr h="638102"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๖๗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๑๒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๑๓๔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๓๖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๔๐๖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๓๑๑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๖๔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๖๐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๔๕๘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๔๑๕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๕๒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887444"/>
                  </a:ext>
                </a:extLst>
              </a:tr>
              <a:tr h="709002"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๖๘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๑๕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๑๑๙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๕๖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๐๙๖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๖๙๕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๓๗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๑๑๖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๕๕๕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๑๑๐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๘๙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794757"/>
                  </a:ext>
                </a:extLst>
              </a:tr>
              <a:tr h="675642"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๖๙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๑๕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๑๐๔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๔๐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๖๕๓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๙๓๕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๖๗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๑๕๗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๒๐๙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๐๔๖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๕๖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๗๐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๑๔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b="1" u="sng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r>
                        <a:rPr lang="en-US" sz="3000" b="1" u="sng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b="1" u="sng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๐๙๐</a:t>
                      </a:r>
                      <a:endParaRPr lang="en-US" sz="3000" b="1" u="sng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๔๖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๘๓๑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๐๓๙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๕๕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b="1" u="sng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๒๐๔</a:t>
                      </a:r>
                      <a:r>
                        <a:rPr lang="en-US" sz="3000" b="1" u="sng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b="1" u="sng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๐๔๐</a:t>
                      </a:r>
                      <a:r>
                        <a:rPr lang="en-US" sz="3000" b="1" u="sng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3000" b="1" u="sng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๐๘๖</a:t>
                      </a:r>
                      <a:r>
                        <a:rPr lang="en-US" sz="3000" b="1" u="sng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000" b="1" u="sng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๑๑</a:t>
                      </a:r>
                      <a:endParaRPr lang="en-US" sz="3000" b="1" u="sng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15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2D7A07DE-075E-4D72-B307-03A286426738}"/>
              </a:ext>
            </a:extLst>
          </p:cNvPr>
          <p:cNvSpPr/>
          <p:nvPr/>
        </p:nvSpPr>
        <p:spPr>
          <a:xfrm>
            <a:off x="540544" y="2309391"/>
            <a:ext cx="1699334" cy="1482659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ED7D31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11" name="Rectangle 10" descr="Checkmark">
            <a:extLst>
              <a:ext uri="{FF2B5EF4-FFF2-40B4-BE49-F238E27FC236}">
                <a16:creationId xmlns:a16="http://schemas.microsoft.com/office/drawing/2014/main" id="{3B56F88B-2354-43F1-912C-2BCC03E0196E}"/>
              </a:ext>
            </a:extLst>
          </p:cNvPr>
          <p:cNvSpPr/>
          <p:nvPr/>
        </p:nvSpPr>
        <p:spPr>
          <a:xfrm>
            <a:off x="854019" y="2596934"/>
            <a:ext cx="1115534" cy="99158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45F5D6-F6F4-485C-B4A4-85868C5CB684}"/>
              </a:ext>
            </a:extLst>
          </p:cNvPr>
          <p:cNvGrpSpPr/>
          <p:nvPr/>
        </p:nvGrpSpPr>
        <p:grpSpPr>
          <a:xfrm>
            <a:off x="1835696" y="4437112"/>
            <a:ext cx="5885517" cy="3739748"/>
            <a:chOff x="10535" y="1381065"/>
            <a:chExt cx="3930313" cy="302425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DCBA27-23C5-48E6-B2A2-75747030787E}"/>
                </a:ext>
              </a:extLst>
            </p:cNvPr>
            <p:cNvSpPr/>
            <p:nvPr/>
          </p:nvSpPr>
          <p:spPr>
            <a:xfrm>
              <a:off x="10535" y="2182426"/>
              <a:ext cx="1800000" cy="22228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439E24-CD69-4BBB-8482-1D915F066330}"/>
                </a:ext>
              </a:extLst>
            </p:cNvPr>
            <p:cNvSpPr txBox="1"/>
            <p:nvPr/>
          </p:nvSpPr>
          <p:spPr>
            <a:xfrm>
              <a:off x="493344" y="1381065"/>
              <a:ext cx="3447504" cy="2222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endParaRPr lang="en-US" sz="1600" dirty="0">
                <a:latin typeface="TH Sarabun New" panose="020B0604020202020204" charset="-34"/>
                <a:cs typeface="TH Sarabun New" panose="020B0604020202020204" charset="-34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7D700F0-9E6C-4B6B-BF30-E72DB0D9B64F}"/>
              </a:ext>
            </a:extLst>
          </p:cNvPr>
          <p:cNvSpPr txBox="1"/>
          <p:nvPr/>
        </p:nvSpPr>
        <p:spPr>
          <a:xfrm>
            <a:off x="2412752" y="2246341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 New" panose="020B0604020202020204" charset="-34"/>
                <a:cs typeface="TH Sarabun New" panose="020B0604020202020204" charset="-34"/>
              </a:rPr>
              <a:t>๑</a:t>
            </a:r>
            <a:r>
              <a:rPr lang="en-US" dirty="0">
                <a:latin typeface="TH Sarabun New" panose="020B0604020202020204" charset="-34"/>
                <a:cs typeface="TH Sarabun New" panose="020B0604020202020204" charset="-34"/>
              </a:rPr>
              <a:t>.  </a:t>
            </a:r>
            <a:r>
              <a:rPr lang="th-TH" dirty="0">
                <a:latin typeface="TH Sarabun New" panose="020B0604020202020204" charset="-34"/>
                <a:cs typeface="TH Sarabun New" panose="020B0604020202020204" charset="-34"/>
              </a:rPr>
              <a:t>อัตราผลตอบแทนโครงการฯ ที่มาจากการลดลงของค่าใช้จ่ายในการดำเนินงาน</a:t>
            </a:r>
            <a:r>
              <a:rPr lang="en-AU" dirty="0">
                <a:latin typeface="TH Sarabun New" panose="020B0604020202020204" charset="-34"/>
                <a:cs typeface="TH Sarabun New" panose="020B0604020202020204" charset="-34"/>
              </a:rPr>
              <a:t> </a:t>
            </a:r>
            <a:r>
              <a:rPr lang="af-ZA" dirty="0">
                <a:latin typeface="TH Sarabun New" panose="020B0604020202020204" charset="-34"/>
                <a:cs typeface="TH Sarabun New" panose="020B0604020202020204" charset="-34"/>
              </a:rPr>
              <a:t>(</a:t>
            </a:r>
            <a:r>
              <a:rPr lang="th-TH" dirty="0">
                <a:latin typeface="TH Sarabun New" panose="020B0604020202020204" charset="-34"/>
                <a:cs typeface="TH Sarabun New" panose="020B0604020202020204" charset="-34"/>
              </a:rPr>
              <a:t>การซื้อรถทดแทนและค่าบำรุงรักษา</a:t>
            </a:r>
            <a:r>
              <a:rPr lang="af-ZA" dirty="0">
                <a:latin typeface="TH Sarabun New" panose="020B0604020202020204" charset="-34"/>
                <a:cs typeface="TH Sarabun New" panose="020B0604020202020204" charset="-34"/>
              </a:rPr>
              <a:t>)</a:t>
            </a:r>
            <a:r>
              <a:rPr lang="th-TH" dirty="0">
                <a:latin typeface="TH Sarabun New" panose="020B0604020202020204" charset="-34"/>
                <a:cs typeface="TH Sarabun New" panose="020B0604020202020204" charset="-34"/>
              </a:rPr>
              <a:t> อยู่ในเกณฑ์ระดับดี</a:t>
            </a:r>
            <a:r>
              <a:rPr lang="en-US" dirty="0">
                <a:latin typeface="TH Sarabun New" panose="020B0604020202020204" charset="-34"/>
                <a:cs typeface="TH Sarabun New" panose="020B0604020202020204" charset="-34"/>
              </a:rPr>
              <a:t> </a:t>
            </a:r>
            <a:r>
              <a:rPr lang="th-TH" dirty="0">
                <a:latin typeface="TH Sarabun New" panose="020B0604020202020204" charset="-34"/>
                <a:cs typeface="TH Sarabun New" panose="020B0604020202020204" charset="-34"/>
              </a:rPr>
              <a:t>และมีระยะเวลาคืนทุน ๑ ปี ซึ่งอยู่ในกรอบระยะเวลาอายุการใช้งาน ๕ ปี</a:t>
            </a:r>
          </a:p>
          <a:p>
            <a:endParaRPr lang="en-US" sz="2000" dirty="0"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3ABECD-AD5D-496A-98D4-073C0B70C648}"/>
              </a:ext>
            </a:extLst>
          </p:cNvPr>
          <p:cNvSpPr txBox="1"/>
          <p:nvPr/>
        </p:nvSpPr>
        <p:spPr>
          <a:xfrm>
            <a:off x="611560" y="1346448"/>
            <a:ext cx="391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สมควรลงทุน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D7D1A6-568A-47CA-90CB-C454F760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84" y="188640"/>
            <a:ext cx="8229600" cy="490066"/>
          </a:xfrm>
        </p:spPr>
        <p:txBody>
          <a:bodyPr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ความคุ้มค่าโครงการ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ที่เป็นตัวเงิน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8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1268760"/>
            <a:ext cx="8892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thaiNumPeriod"/>
            </a:pP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มูลเหตุจูงใจให้ดำเนินโครงการ</a:t>
            </a:r>
          </a:p>
          <a:p>
            <a:endParaRPr lang="th-TH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เพื่อทดแทนระบบบริหารการขนส่ง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Logistic Management System)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สัญญาเลขที่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DD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๔๕๔๙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-TGA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๑ สิงหาคม ๒๕๕๔ ระบบเดิม รองรับการทำงานเฉพาะบน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อย่างเดียว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ข้อมูลไม่เชื่อมโยงและไม่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Update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กับระบบที่เกี่ยวข้อง</a:t>
            </a:r>
          </a:p>
          <a:p>
            <a:pPr marL="0" lvl="1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5667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2CDE67-6DC2-47FD-99F8-2ED5AAB21289}"/>
              </a:ext>
            </a:extLst>
          </p:cNvPr>
          <p:cNvCxnSpPr>
            <a:cxnSpLocks/>
          </p:cNvCxnSpPr>
          <p:nvPr/>
        </p:nvCxnSpPr>
        <p:spPr>
          <a:xfrm>
            <a:off x="304800" y="3829749"/>
            <a:ext cx="844366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1D59208-5E47-4D8A-8521-8DE73C94A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1" y="1657182"/>
            <a:ext cx="1190812" cy="128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972BDD-0196-475A-B7AD-DC600FF9D9E3}"/>
              </a:ext>
            </a:extLst>
          </p:cNvPr>
          <p:cNvSpPr/>
          <p:nvPr/>
        </p:nvSpPr>
        <p:spPr>
          <a:xfrm>
            <a:off x="476422" y="3224742"/>
            <a:ext cx="1314424" cy="44535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กฟน</a:t>
            </a:r>
            <a:r>
              <a:rPr lang="en-US" sz="2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8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CED0B-A6C4-4138-89C5-8B5ED02EA974}"/>
              </a:ext>
            </a:extLst>
          </p:cNvPr>
          <p:cNvSpPr/>
          <p:nvPr/>
        </p:nvSpPr>
        <p:spPr>
          <a:xfrm>
            <a:off x="476422" y="3954909"/>
            <a:ext cx="1314424" cy="4821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</a:t>
            </a:r>
          </a:p>
        </p:txBody>
      </p:sp>
      <p:pic>
        <p:nvPicPr>
          <p:cNvPr id="13" name="Picture 12" descr="A group of people  Description automatically generated with low confidence">
            <a:extLst>
              <a:ext uri="{FF2B5EF4-FFF2-40B4-BE49-F238E27FC236}">
                <a16:creationId xmlns:a16="http://schemas.microsoft.com/office/drawing/2014/main" id="{1770FACA-0704-448A-940D-F709E96C4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1" y="4973421"/>
            <a:ext cx="1314425" cy="1314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099AC3-40D7-4ADF-89BB-4E231D290F14}"/>
              </a:ext>
            </a:extLst>
          </p:cNvPr>
          <p:cNvSpPr txBox="1"/>
          <p:nvPr/>
        </p:nvSpPr>
        <p:spPr>
          <a:xfrm>
            <a:off x="5175569" y="2741464"/>
            <a:ext cx="25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>
                <a:solidFill>
                  <a:srgbClr val="169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องค์กรสีเขียว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496E46-D46B-481F-90C1-959AA3EFDA8A}"/>
              </a:ext>
            </a:extLst>
          </p:cNvPr>
          <p:cNvSpPr txBox="1"/>
          <p:nvPr/>
        </p:nvSpPr>
        <p:spPr>
          <a:xfrm>
            <a:off x="3581613" y="2745907"/>
            <a:ext cx="25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องค์กรดิจิทัล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DE2AC-E3A7-401E-9E49-1CAE424F2EA7}"/>
              </a:ext>
            </a:extLst>
          </p:cNvPr>
          <p:cNvSpPr txBox="1"/>
          <p:nvPr/>
        </p:nvSpPr>
        <p:spPr>
          <a:xfrm>
            <a:off x="6925101" y="2737448"/>
            <a:ext cx="25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Thailand 4.0</a:t>
            </a:r>
            <a:endParaRPr lang="th-TH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7FFCC-CF10-4361-9683-558BA3EF67D9}"/>
              </a:ext>
            </a:extLst>
          </p:cNvPr>
          <p:cNvSpPr txBox="1"/>
          <p:nvPr/>
        </p:nvSpPr>
        <p:spPr>
          <a:xfrm>
            <a:off x="1475656" y="2740858"/>
            <a:ext cx="303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คุณภาพบริการ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6F5A4-F8CA-412C-A315-B66460C1E111}"/>
              </a:ext>
            </a:extLst>
          </p:cNvPr>
          <p:cNvSpPr txBox="1"/>
          <p:nvPr/>
        </p:nvSpPr>
        <p:spPr>
          <a:xfrm>
            <a:off x="5593239" y="1944386"/>
            <a:ext cx="186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B050"/>
                </a:solidFill>
              </a:rPr>
              <a:t>ลดความสิ้นเปลือง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26A9B-A70F-413F-A074-8A15BCE1F6CC}"/>
              </a:ext>
            </a:extLst>
          </p:cNvPr>
          <p:cNvSpPr txBox="1"/>
          <p:nvPr/>
        </p:nvSpPr>
        <p:spPr>
          <a:xfrm>
            <a:off x="6990630" y="1960775"/>
            <a:ext cx="25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B5000"/>
                </a:solidFill>
              </a:rPr>
              <a:t>สนับสนุน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06125D-2C94-4B91-948A-75D624D87C78}"/>
              </a:ext>
            </a:extLst>
          </p:cNvPr>
          <p:cNvSpPr txBox="1"/>
          <p:nvPr/>
        </p:nvSpPr>
        <p:spPr>
          <a:xfrm>
            <a:off x="3855369" y="1556792"/>
            <a:ext cx="186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75000"/>
                  </a:schemeClr>
                </a:solidFill>
              </a:rPr>
              <a:t>ปรับกระบวนการส่งงานให้เป็นดิจิทัล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4FE3E1-2813-4223-B2E6-CA5D60A6C798}"/>
              </a:ext>
            </a:extLst>
          </p:cNvPr>
          <p:cNvSpPr txBox="1"/>
          <p:nvPr/>
        </p:nvSpPr>
        <p:spPr>
          <a:xfrm>
            <a:off x="1784483" y="1549950"/>
            <a:ext cx="227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</a:rPr>
              <a:t>บริการจัดการ </a:t>
            </a:r>
          </a:p>
          <a:p>
            <a:pPr algn="ctr"/>
            <a:r>
              <a:rPr lang="th-TH" sz="2400" b="1" dirty="0">
                <a:solidFill>
                  <a:srgbClr val="0070C0"/>
                </a:solidFill>
              </a:rPr>
              <a:t>ติดตามยานพาหนะ</a:t>
            </a:r>
          </a:p>
          <a:p>
            <a:pPr algn="ctr"/>
            <a:r>
              <a:rPr lang="th-TH" sz="2400" b="1" dirty="0">
                <a:solidFill>
                  <a:srgbClr val="0070C0"/>
                </a:solidFill>
              </a:rPr>
              <a:t>และรายงานการวิเคราะห์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ACA9F4-74AC-411F-BD29-3A060E3E04A8}"/>
              </a:ext>
            </a:extLst>
          </p:cNvPr>
          <p:cNvSpPr txBox="1"/>
          <p:nvPr/>
        </p:nvSpPr>
        <p:spPr>
          <a:xfrm>
            <a:off x="5593239" y="1567471"/>
            <a:ext cx="186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B050"/>
                </a:solidFill>
              </a:rPr>
              <a:t>ลดการใช้กระดาษ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D2505A-B7E9-40C8-936E-A8510BADD3B2}"/>
              </a:ext>
            </a:extLst>
          </p:cNvPr>
          <p:cNvSpPr txBox="1"/>
          <p:nvPr/>
        </p:nvSpPr>
        <p:spPr>
          <a:xfrm>
            <a:off x="6948264" y="1544276"/>
            <a:ext cx="25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n-lt"/>
              </a:rPr>
              <a:t>Digital Service</a:t>
            </a:r>
            <a:endParaRPr lang="th-TH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E582C6-3E9C-4692-B51C-8D93F00757ED}"/>
              </a:ext>
            </a:extLst>
          </p:cNvPr>
          <p:cNvSpPr txBox="1"/>
          <p:nvPr/>
        </p:nvSpPr>
        <p:spPr>
          <a:xfrm>
            <a:off x="1646396" y="4203186"/>
            <a:ext cx="303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พึงพอใจ</a:t>
            </a:r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</a:t>
            </a:r>
            <a:endParaRPr lang="th-TH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CFBD59-090A-4F21-826D-07804D34396C}"/>
              </a:ext>
            </a:extLst>
          </p:cNvPr>
          <p:cNvSpPr txBox="1"/>
          <p:nvPr/>
        </p:nvSpPr>
        <p:spPr>
          <a:xfrm>
            <a:off x="2123728" y="4973421"/>
            <a:ext cx="227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</a:rPr>
              <a:t>เพิ่มจัดการรถให้ถึงที่แจ้งเหตุอย่างรวดเร็ว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B46A38-580E-4F30-99A8-DD6F90FB19B5}"/>
              </a:ext>
            </a:extLst>
          </p:cNvPr>
          <p:cNvSpPr txBox="1"/>
          <p:nvPr/>
        </p:nvSpPr>
        <p:spPr>
          <a:xfrm>
            <a:off x="3805733" y="4203186"/>
            <a:ext cx="303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สบายใจ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</a:t>
            </a:r>
            <a:endParaRPr lang="th-TH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EB5F15-72EF-4E32-9821-32CF07F83D33}"/>
              </a:ext>
            </a:extLst>
          </p:cNvPr>
          <p:cNvSpPr txBox="1"/>
          <p:nvPr/>
        </p:nvSpPr>
        <p:spPr>
          <a:xfrm>
            <a:off x="4395901" y="4973421"/>
            <a:ext cx="1868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75000"/>
                  </a:schemeClr>
                </a:solidFill>
              </a:rPr>
              <a:t>ทราบเวลาที่เจ้าหน้าที่จะเดินทางมาถึงอย่างปลอดภัย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1D7D1A6-568A-47CA-90CB-C454F760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84" y="188640"/>
            <a:ext cx="8229600" cy="490066"/>
          </a:xfrm>
        </p:spPr>
        <p:txBody>
          <a:bodyPr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ความคุ้มค่าโครงการ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ที่ไม่เป็นตัวเงิน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7159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5B5409-C1C9-4CE4-9E31-A00354BCED53}"/>
              </a:ext>
            </a:extLst>
          </p:cNvPr>
          <p:cNvSpPr txBox="1"/>
          <p:nvPr/>
        </p:nvSpPr>
        <p:spPr>
          <a:xfrm>
            <a:off x="-2682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ข้อสังเกตและข้อเสนอแนะของคณะกรรมการฯ</a:t>
            </a:r>
            <a:r>
              <a:rPr lang="en-US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เมื่อวันที่ ๑๗ ก</a:t>
            </a:r>
            <a:r>
              <a:rPr lang="en-US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</a:t>
            </a:r>
            <a:r>
              <a:rPr lang="en-US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266" y="1035635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ตอบข้อที่ </a:t>
            </a:r>
            <a:r>
              <a:rPr lang="th-TH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r>
              <a:rPr 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ค่าพัฒนาระบบงานในแบบบัญชีราคากลางงานพัฒนาระบบประเภทโปรแกรมประยุกต์ไม่สัมพันธ์กับแผนดำเนินงาน ให้ปรับแก้ไขค่าใช้จ่ายให้มีความสัมพันธ์กับแผนดำเนินงาน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780"/>
            <a:ext cx="9151266" cy="42883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4048" y="5930590"/>
            <a:ext cx="3528392" cy="752598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6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6" y="3765304"/>
            <a:ext cx="9144000" cy="1857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" y="5491474"/>
            <a:ext cx="9144000" cy="17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2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12293" name="Picture 3" descr="MEA_new-color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99592" y="2917393"/>
            <a:ext cx="7345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algn="ctr" eaLnBrk="1" hangingPunct="1"/>
            <a:r>
              <a:rPr lang="th-TH" sz="6000" b="1" dirty="0">
                <a:solidFill>
                  <a:srgbClr val="862633"/>
                </a:solidFill>
                <a:latin typeface="TH SarabunPSK" pitchFamily="34" charset="-34"/>
                <a:ea typeface="Nithan"/>
                <a:cs typeface="TH SarabunPSK" pitchFamily="34" charset="-34"/>
              </a:rPr>
              <a:t>จึงเรียนมาเพื่อโปรดพิจารณา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36265747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1268760"/>
            <a:ext cx="8892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๒</a:t>
            </a:r>
            <a:r>
              <a:rPr lang="en-US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 </a:t>
            </a: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วัตถุประสงค์</a:t>
            </a:r>
          </a:p>
          <a:p>
            <a:pPr marL="457200" indent="-457200"/>
            <a:endParaRPr lang="th-TH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720725" lvl="1" indent="-450850">
              <a:buAutoNum type="thaiNumParenR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เพื่อจัดทำโปรแกรมประยุกต์ในส่วนของการจัดการยานพาหนะมาช่วยการนำเข้าข้อมูลแทนพนักงาน ลดระยะเวลา และความผิดพลาด </a:t>
            </a:r>
          </a:p>
          <a:p>
            <a:pPr marL="720725" lvl="1" indent="-450850">
              <a:buAutoNum type="thaiNumParenR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เพื่อเก็บรวบรวมข้อมูลในการจัดจองยานพาหนะ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CarPool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ติดตามงาน รายงานผล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รวบรวมผล การวิเคราะห์พร้อมนำเสนอต่อผู้บริหาร</a:t>
            </a:r>
          </a:p>
          <a:p>
            <a:pPr marL="720725" lvl="1" indent="-450850">
              <a:buAutoNum type="thaiNumParenR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เพื่อปรับปรุงระบบการบริหารจัดการยานพาหนะ ให้เกิดความสะดวก รวดเร็ว ครบถ้วน และทันสมัย</a:t>
            </a:r>
          </a:p>
          <a:p>
            <a:pPr marL="720725" lvl="1" indent="-450850">
              <a:buAutoNum type="thaiNumParenR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เพื่อนำเทคโนโลยีเข้ามาช่วยสร้างความพึงพอใจ ให้แก่ผู้ที่มาขอรับบริการ</a:t>
            </a:r>
          </a:p>
          <a:p>
            <a:pPr marL="0" lvl="1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265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8892480" cy="1064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๓</a:t>
            </a:r>
            <a:r>
              <a:rPr lang="en-US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</a:t>
            </a: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ขอบเขตการดำเนินงาน</a:t>
            </a:r>
          </a:p>
          <a:p>
            <a:pPr lvl="0" eaLnBrk="0" hangingPunct="0"/>
            <a:r>
              <a:rPr lang="th-TH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	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โครงการจ้างจัดทำระบบบริหารจัดการยานพาหนะ เป็นการจ้างจัดทำระบบให้สามารถทดแทน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ระบบบริหารจัดการขนส่ง (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Logistics Management System) </a:t>
            </a:r>
          </a:p>
          <a:p>
            <a:pPr lvl="0" eaLnBrk="0" hangingPunct="0"/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ที่มีอยู่เดิม</a:t>
            </a:r>
            <a:endParaRPr lang="th-TH" sz="3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720725" lvl="1" indent="-450850">
              <a:buAutoNum type="thaiNumParenR"/>
            </a:pP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ดำเนินการส่งมอบซอฟต์แวร์ อุปกรณ์บันทึกการทำงานของรถยนต์ พร้อมติดตั้ง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จำนวน ๑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,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๑๕๓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คัน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Mobile  Application 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9875" lvl="1"/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เชื่อมโยง กับ ระบบ 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SAP S4(HANA)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เช่น 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SAP_PM, </a:t>
            </a:r>
            <a:r>
              <a:rPr lang="en-US" sz="3000" dirty="0" err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SAP_Order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เป็นต้น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9875" lvl="1"/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๓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ติดตั้งระบบสำหรับใช้งานจริงเข้ากับอุปกรณ์คอมพิวเตอร์ ระบบฐานข้อมูลและ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</a:p>
          <a:p>
            <a:pPr marL="269875" lvl="1"/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อุปกรณ์สื่อสาร ที่การไฟฟ้านครหลวงจัดเตรียมให้</a:t>
            </a:r>
          </a:p>
          <a:p>
            <a:pPr marL="269875" lvl="1"/>
            <a:endParaRPr lang="th-TH" sz="10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๔</a:t>
            </a:r>
            <a:r>
              <a:rPr lang="en-US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</a:t>
            </a: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วิธีการดำเนินงาน</a:t>
            </a:r>
          </a:p>
          <a:p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ดำเนินการจัดหาด้วยวิธี ประกาศเชิญชวนทั่วไป</a:t>
            </a:r>
            <a:endParaRPr lang="th-TH" sz="30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269875" lvl="1"/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0" lvl="1"/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575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phic 44" descr="Group brainstorm">
            <a:extLst>
              <a:ext uri="{FF2B5EF4-FFF2-40B4-BE49-F238E27FC236}">
                <a16:creationId xmlns:a16="http://schemas.microsoft.com/office/drawing/2014/main" id="{09C697E4-7E21-4C8F-B56E-9C3D055C3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9358" y="4625347"/>
            <a:ext cx="1004642" cy="100464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F2B60DE-5775-4A41-8FE8-7A2AED8B75C3}"/>
              </a:ext>
            </a:extLst>
          </p:cNvPr>
          <p:cNvSpPr txBox="1"/>
          <p:nvPr/>
        </p:nvSpPr>
        <p:spPr>
          <a:xfrm>
            <a:off x="8159809" y="5523439"/>
            <a:ext cx="79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F8364B-B152-4133-B0E8-1BB3D4AF0340}"/>
              </a:ext>
            </a:extLst>
          </p:cNvPr>
          <p:cNvGrpSpPr/>
          <p:nvPr/>
        </p:nvGrpSpPr>
        <p:grpSpPr>
          <a:xfrm>
            <a:off x="124571" y="1314069"/>
            <a:ext cx="1787553" cy="2866276"/>
            <a:chOff x="28269" y="1937983"/>
            <a:chExt cx="1424826" cy="3237248"/>
          </a:xfrm>
        </p:grpSpPr>
        <p:grpSp>
          <p:nvGrpSpPr>
            <p:cNvPr id="43" name="Graphic 12" descr="pick up truck icon">
              <a:extLst>
                <a:ext uri="{FF2B5EF4-FFF2-40B4-BE49-F238E27FC236}">
                  <a16:creationId xmlns:a16="http://schemas.microsoft.com/office/drawing/2014/main" id="{49CA2362-A465-4A84-81D6-71410B3600EC}"/>
                </a:ext>
              </a:extLst>
            </p:cNvPr>
            <p:cNvGrpSpPr/>
            <p:nvPr/>
          </p:nvGrpSpPr>
          <p:grpSpPr>
            <a:xfrm>
              <a:off x="143284" y="3563566"/>
              <a:ext cx="1154116" cy="524408"/>
              <a:chOff x="2144417" y="2474340"/>
              <a:chExt cx="1314875" cy="675206"/>
            </a:xfrm>
            <a:solidFill>
              <a:srgbClr val="F3540D"/>
            </a:solidFill>
          </p:grpSpPr>
          <p:sp>
            <p:nvSpPr>
              <p:cNvPr id="67" name="Freeform 136">
                <a:extLst>
                  <a:ext uri="{FF2B5EF4-FFF2-40B4-BE49-F238E27FC236}">
                    <a16:creationId xmlns:a16="http://schemas.microsoft.com/office/drawing/2014/main" id="{C20A5C81-80F7-45DF-A514-1FBACB7208EC}"/>
                  </a:ext>
                </a:extLst>
              </p:cNvPr>
              <p:cNvSpPr/>
              <p:nvPr/>
            </p:nvSpPr>
            <p:spPr>
              <a:xfrm>
                <a:off x="2933475" y="2732639"/>
                <a:ext cx="517981" cy="39718"/>
              </a:xfrm>
              <a:custGeom>
                <a:avLst/>
                <a:gdLst>
                  <a:gd name="connsiteX0" fmla="*/ 506426 w 517981"/>
                  <a:gd name="connsiteY0" fmla="*/ 39718 h 39718"/>
                  <a:gd name="connsiteX1" fmla="*/ 19922 w 517981"/>
                  <a:gd name="connsiteY1" fmla="*/ 39718 h 39718"/>
                  <a:gd name="connsiteX2" fmla="*/ 0 w 517981"/>
                  <a:gd name="connsiteY2" fmla="*/ 19859 h 39718"/>
                  <a:gd name="connsiteX3" fmla="*/ 19922 w 517981"/>
                  <a:gd name="connsiteY3" fmla="*/ 0 h 39718"/>
                  <a:gd name="connsiteX4" fmla="*/ 506426 w 517981"/>
                  <a:gd name="connsiteY4" fmla="*/ 0 h 39718"/>
                  <a:gd name="connsiteX5" fmla="*/ 526348 w 517981"/>
                  <a:gd name="connsiteY5" fmla="*/ 19859 h 39718"/>
                  <a:gd name="connsiteX6" fmla="*/ 506426 w 517981"/>
                  <a:gd name="connsiteY6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981" h="39718">
                    <a:moveTo>
                      <a:pt x="506426" y="39718"/>
                    </a:moveTo>
                    <a:lnTo>
                      <a:pt x="19922" y="39718"/>
                    </a:lnTo>
                    <a:cubicBezTo>
                      <a:pt x="8920" y="39718"/>
                      <a:pt x="0" y="30827"/>
                      <a:pt x="0" y="19859"/>
                    </a:cubicBezTo>
                    <a:cubicBezTo>
                      <a:pt x="0" y="8891"/>
                      <a:pt x="8920" y="0"/>
                      <a:pt x="19922" y="0"/>
                    </a:cubicBezTo>
                    <a:lnTo>
                      <a:pt x="506426" y="0"/>
                    </a:lnTo>
                    <a:cubicBezTo>
                      <a:pt x="517429" y="0"/>
                      <a:pt x="526348" y="8891"/>
                      <a:pt x="526348" y="19859"/>
                    </a:cubicBezTo>
                    <a:cubicBezTo>
                      <a:pt x="526348" y="30827"/>
                      <a:pt x="517429" y="39718"/>
                      <a:pt x="506426" y="39718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 137">
                <a:extLst>
                  <a:ext uri="{FF2B5EF4-FFF2-40B4-BE49-F238E27FC236}">
                    <a16:creationId xmlns:a16="http://schemas.microsoft.com/office/drawing/2014/main" id="{4C76C8BF-8A83-4FE8-A6BD-7E3EC7B83918}"/>
                  </a:ext>
                </a:extLst>
              </p:cNvPr>
              <p:cNvSpPr/>
              <p:nvPr/>
            </p:nvSpPr>
            <p:spPr>
              <a:xfrm>
                <a:off x="2164339" y="2706690"/>
                <a:ext cx="624234" cy="278026"/>
              </a:xfrm>
              <a:custGeom>
                <a:avLst/>
                <a:gdLst>
                  <a:gd name="connsiteX0" fmla="*/ 437760 w 624233"/>
                  <a:gd name="connsiteY0" fmla="*/ 162976 h 278026"/>
                  <a:gd name="connsiteX1" fmla="*/ 166020 w 624233"/>
                  <a:gd name="connsiteY1" fmla="*/ 5958 h 278026"/>
                  <a:gd name="connsiteX2" fmla="*/ 0 w 624233"/>
                  <a:gd name="connsiteY2" fmla="*/ 0 h 278026"/>
                  <a:gd name="connsiteX3" fmla="*/ 0 w 624233"/>
                  <a:gd name="connsiteY3" fmla="*/ 254592 h 278026"/>
                  <a:gd name="connsiteX4" fmla="*/ 31212 w 624233"/>
                  <a:gd name="connsiteY4" fmla="*/ 285705 h 278026"/>
                  <a:gd name="connsiteX5" fmla="*/ 624765 w 624233"/>
                  <a:gd name="connsiteY5" fmla="*/ 285705 h 278026"/>
                  <a:gd name="connsiteX6" fmla="*/ 624765 w 624233"/>
                  <a:gd name="connsiteY6" fmla="*/ 162976 h 27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4233" h="278026">
                    <a:moveTo>
                      <a:pt x="437760" y="162976"/>
                    </a:moveTo>
                    <a:cubicBezTo>
                      <a:pt x="325412" y="163275"/>
                      <a:pt x="221595" y="103287"/>
                      <a:pt x="166020" y="5958"/>
                    </a:cubicBezTo>
                    <a:cubicBezTo>
                      <a:pt x="110613" y="6946"/>
                      <a:pt x="55192" y="4958"/>
                      <a:pt x="0" y="0"/>
                    </a:cubicBezTo>
                    <a:lnTo>
                      <a:pt x="0" y="254592"/>
                    </a:lnTo>
                    <a:cubicBezTo>
                      <a:pt x="0" y="271775"/>
                      <a:pt x="13974" y="285705"/>
                      <a:pt x="31212" y="285705"/>
                    </a:cubicBezTo>
                    <a:lnTo>
                      <a:pt x="624765" y="285705"/>
                    </a:lnTo>
                    <a:lnTo>
                      <a:pt x="624765" y="162976"/>
                    </a:lnTo>
                    <a:close/>
                  </a:path>
                </a:pathLst>
              </a:custGeom>
              <a:no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138">
                <a:extLst>
                  <a:ext uri="{FF2B5EF4-FFF2-40B4-BE49-F238E27FC236}">
                    <a16:creationId xmlns:a16="http://schemas.microsoft.com/office/drawing/2014/main" id="{5E0B6DEB-9BD6-4ABB-81B7-AED655EE6BBF}"/>
                  </a:ext>
                </a:extLst>
              </p:cNvPr>
              <p:cNvSpPr/>
              <p:nvPr/>
            </p:nvSpPr>
            <p:spPr>
              <a:xfrm>
                <a:off x="2867200" y="2869667"/>
                <a:ext cx="571107" cy="119154"/>
              </a:xfrm>
              <a:custGeom>
                <a:avLst/>
                <a:gdLst>
                  <a:gd name="connsiteX0" fmla="*/ 0 w 571107"/>
                  <a:gd name="connsiteY0" fmla="*/ 0 h 119154"/>
                  <a:gd name="connsiteX1" fmla="*/ 0 w 571107"/>
                  <a:gd name="connsiteY1" fmla="*/ 122596 h 119154"/>
                  <a:gd name="connsiteX2" fmla="*/ 515325 w 571107"/>
                  <a:gd name="connsiteY2" fmla="*/ 122596 h 119154"/>
                  <a:gd name="connsiteX3" fmla="*/ 577748 w 571107"/>
                  <a:gd name="connsiteY3" fmla="*/ 60371 h 119154"/>
                  <a:gd name="connsiteX4" fmla="*/ 577748 w 571107"/>
                  <a:gd name="connsiteY4" fmla="*/ 0 h 11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107" h="119154">
                    <a:moveTo>
                      <a:pt x="0" y="0"/>
                    </a:moveTo>
                    <a:lnTo>
                      <a:pt x="0" y="122596"/>
                    </a:lnTo>
                    <a:lnTo>
                      <a:pt x="515325" y="122596"/>
                    </a:lnTo>
                    <a:cubicBezTo>
                      <a:pt x="549800" y="122596"/>
                      <a:pt x="577748" y="94737"/>
                      <a:pt x="577748" y="60371"/>
                    </a:cubicBezTo>
                    <a:lnTo>
                      <a:pt x="577748" y="0"/>
                    </a:ln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139">
                <a:extLst>
                  <a:ext uri="{FF2B5EF4-FFF2-40B4-BE49-F238E27FC236}">
                    <a16:creationId xmlns:a16="http://schemas.microsoft.com/office/drawing/2014/main" id="{489293ED-4CA9-4EAE-8FBC-A45FE8DD6995}"/>
                  </a:ext>
                </a:extLst>
              </p:cNvPr>
              <p:cNvSpPr/>
              <p:nvPr/>
            </p:nvSpPr>
            <p:spPr>
              <a:xfrm>
                <a:off x="2952202" y="2569256"/>
                <a:ext cx="146097" cy="105915"/>
              </a:xfrm>
              <a:custGeom>
                <a:avLst/>
                <a:gdLst>
                  <a:gd name="connsiteX0" fmla="*/ 141847 w 146097"/>
                  <a:gd name="connsiteY0" fmla="*/ 108970 h 105914"/>
                  <a:gd name="connsiteX1" fmla="*/ 15672 w 146097"/>
                  <a:gd name="connsiteY1" fmla="*/ 108970 h 105914"/>
                  <a:gd name="connsiteX2" fmla="*/ 0 w 146097"/>
                  <a:gd name="connsiteY2" fmla="*/ 93347 h 105914"/>
                  <a:gd name="connsiteX3" fmla="*/ 0 w 146097"/>
                  <a:gd name="connsiteY3" fmla="*/ 15632 h 105914"/>
                  <a:gd name="connsiteX4" fmla="*/ 15672 w 146097"/>
                  <a:gd name="connsiteY4" fmla="*/ 10 h 105914"/>
                  <a:gd name="connsiteX5" fmla="*/ 86065 w 146097"/>
                  <a:gd name="connsiteY5" fmla="*/ 10 h 105914"/>
                  <a:gd name="connsiteX6" fmla="*/ 99346 w 146097"/>
                  <a:gd name="connsiteY6" fmla="*/ 6497 h 105914"/>
                  <a:gd name="connsiteX7" fmla="*/ 155129 w 146097"/>
                  <a:gd name="connsiteY7" fmla="*/ 84345 h 105914"/>
                  <a:gd name="connsiteX8" fmla="*/ 151364 w 146097"/>
                  <a:gd name="connsiteY8" fmla="*/ 106117 h 105914"/>
                  <a:gd name="connsiteX9" fmla="*/ 141847 w 146097"/>
                  <a:gd name="connsiteY9" fmla="*/ 108970 h 10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097" h="105914">
                    <a:moveTo>
                      <a:pt x="141847" y="108970"/>
                    </a:moveTo>
                    <a:lnTo>
                      <a:pt x="15672" y="108970"/>
                    </a:lnTo>
                    <a:cubicBezTo>
                      <a:pt x="7017" y="108970"/>
                      <a:pt x="0" y="101975"/>
                      <a:pt x="0" y="93347"/>
                    </a:cubicBezTo>
                    <a:lnTo>
                      <a:pt x="0" y="15632"/>
                    </a:lnTo>
                    <a:cubicBezTo>
                      <a:pt x="0" y="7004"/>
                      <a:pt x="7017" y="10"/>
                      <a:pt x="15672" y="10"/>
                    </a:cubicBezTo>
                    <a:lnTo>
                      <a:pt x="86065" y="10"/>
                    </a:lnTo>
                    <a:cubicBezTo>
                      <a:pt x="91301" y="-177"/>
                      <a:pt x="96285" y="2258"/>
                      <a:pt x="99346" y="6497"/>
                    </a:cubicBezTo>
                    <a:lnTo>
                      <a:pt x="155129" y="84345"/>
                    </a:lnTo>
                    <a:cubicBezTo>
                      <a:pt x="160121" y="91393"/>
                      <a:pt x="158435" y="101141"/>
                      <a:pt x="151364" y="106117"/>
                    </a:cubicBezTo>
                    <a:cubicBezTo>
                      <a:pt x="148586" y="108072"/>
                      <a:pt x="145246" y="109073"/>
                      <a:pt x="141847" y="108970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 140">
                <a:extLst>
                  <a:ext uri="{FF2B5EF4-FFF2-40B4-BE49-F238E27FC236}">
                    <a16:creationId xmlns:a16="http://schemas.microsoft.com/office/drawing/2014/main" id="{6B745BC2-C2EA-4B4A-85B7-22049DD949BD}"/>
                  </a:ext>
                </a:extLst>
              </p:cNvPr>
              <p:cNvSpPr/>
              <p:nvPr/>
            </p:nvSpPr>
            <p:spPr>
              <a:xfrm>
                <a:off x="2152652" y="2785597"/>
                <a:ext cx="438292" cy="39718"/>
              </a:xfrm>
              <a:custGeom>
                <a:avLst/>
                <a:gdLst>
                  <a:gd name="connsiteX0" fmla="*/ 423948 w 438291"/>
                  <a:gd name="connsiteY0" fmla="*/ 39718 h 39718"/>
                  <a:gd name="connsiteX1" fmla="*/ 19922 w 438291"/>
                  <a:gd name="connsiteY1" fmla="*/ 39718 h 39718"/>
                  <a:gd name="connsiteX2" fmla="*/ 0 w 438291"/>
                  <a:gd name="connsiteY2" fmla="*/ 19859 h 39718"/>
                  <a:gd name="connsiteX3" fmla="*/ 19922 w 438291"/>
                  <a:gd name="connsiteY3" fmla="*/ 0 h 39718"/>
                  <a:gd name="connsiteX4" fmla="*/ 423948 w 438291"/>
                  <a:gd name="connsiteY4" fmla="*/ 0 h 39718"/>
                  <a:gd name="connsiteX5" fmla="*/ 443870 w 438291"/>
                  <a:gd name="connsiteY5" fmla="*/ 19859 h 39718"/>
                  <a:gd name="connsiteX6" fmla="*/ 423948 w 438291"/>
                  <a:gd name="connsiteY6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291" h="39718">
                    <a:moveTo>
                      <a:pt x="423948" y="39718"/>
                    </a:moveTo>
                    <a:lnTo>
                      <a:pt x="19922" y="39718"/>
                    </a:lnTo>
                    <a:cubicBezTo>
                      <a:pt x="8920" y="39718"/>
                      <a:pt x="0" y="30827"/>
                      <a:pt x="0" y="19859"/>
                    </a:cubicBezTo>
                    <a:cubicBezTo>
                      <a:pt x="0" y="8891"/>
                      <a:pt x="8920" y="0"/>
                      <a:pt x="19922" y="0"/>
                    </a:cubicBezTo>
                    <a:lnTo>
                      <a:pt x="423948" y="0"/>
                    </a:lnTo>
                    <a:cubicBezTo>
                      <a:pt x="434950" y="0"/>
                      <a:pt x="443870" y="8891"/>
                      <a:pt x="443870" y="19859"/>
                    </a:cubicBezTo>
                    <a:cubicBezTo>
                      <a:pt x="443870" y="30827"/>
                      <a:pt x="434950" y="39718"/>
                      <a:pt x="423948" y="39718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141">
                <a:extLst>
                  <a:ext uri="{FF2B5EF4-FFF2-40B4-BE49-F238E27FC236}">
                    <a16:creationId xmlns:a16="http://schemas.microsoft.com/office/drawing/2014/main" id="{8B1CEBD4-8013-45B1-93B6-BDA9398E665C}"/>
                  </a:ext>
                </a:extLst>
              </p:cNvPr>
              <p:cNvSpPr/>
              <p:nvPr/>
            </p:nvSpPr>
            <p:spPr>
              <a:xfrm>
                <a:off x="2635304" y="2785597"/>
                <a:ext cx="119534" cy="39718"/>
              </a:xfrm>
              <a:custGeom>
                <a:avLst/>
                <a:gdLst>
                  <a:gd name="connsiteX0" fmla="*/ 100674 w 119534"/>
                  <a:gd name="connsiteY0" fmla="*/ 39718 h 39718"/>
                  <a:gd name="connsiteX1" fmla="*/ 19922 w 119534"/>
                  <a:gd name="connsiteY1" fmla="*/ 39718 h 39718"/>
                  <a:gd name="connsiteX2" fmla="*/ 0 w 119534"/>
                  <a:gd name="connsiteY2" fmla="*/ 19859 h 39718"/>
                  <a:gd name="connsiteX3" fmla="*/ 19922 w 119534"/>
                  <a:gd name="connsiteY3" fmla="*/ 0 h 39718"/>
                  <a:gd name="connsiteX4" fmla="*/ 100674 w 119534"/>
                  <a:gd name="connsiteY4" fmla="*/ 0 h 39718"/>
                  <a:gd name="connsiteX5" fmla="*/ 120597 w 119534"/>
                  <a:gd name="connsiteY5" fmla="*/ 19859 h 39718"/>
                  <a:gd name="connsiteX6" fmla="*/ 100674 w 119534"/>
                  <a:gd name="connsiteY6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534" h="39718">
                    <a:moveTo>
                      <a:pt x="100674" y="39718"/>
                    </a:moveTo>
                    <a:lnTo>
                      <a:pt x="19922" y="39718"/>
                    </a:lnTo>
                    <a:cubicBezTo>
                      <a:pt x="8920" y="39718"/>
                      <a:pt x="0" y="30827"/>
                      <a:pt x="0" y="19859"/>
                    </a:cubicBezTo>
                    <a:cubicBezTo>
                      <a:pt x="0" y="8891"/>
                      <a:pt x="8920" y="0"/>
                      <a:pt x="19922" y="0"/>
                    </a:cubicBezTo>
                    <a:lnTo>
                      <a:pt x="100674" y="0"/>
                    </a:lnTo>
                    <a:cubicBezTo>
                      <a:pt x="111677" y="0"/>
                      <a:pt x="120597" y="8891"/>
                      <a:pt x="120597" y="19859"/>
                    </a:cubicBezTo>
                    <a:cubicBezTo>
                      <a:pt x="120597" y="30827"/>
                      <a:pt x="111677" y="39718"/>
                      <a:pt x="100674" y="39718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 142">
                <a:extLst>
                  <a:ext uri="{FF2B5EF4-FFF2-40B4-BE49-F238E27FC236}">
                    <a16:creationId xmlns:a16="http://schemas.microsoft.com/office/drawing/2014/main" id="{92A05360-943F-4985-B8CC-A27833328066}"/>
                  </a:ext>
                </a:extLst>
              </p:cNvPr>
              <p:cNvSpPr/>
              <p:nvPr/>
            </p:nvSpPr>
            <p:spPr>
              <a:xfrm>
                <a:off x="2847277" y="2474338"/>
                <a:ext cx="610952" cy="529573"/>
              </a:xfrm>
              <a:custGeom>
                <a:avLst/>
                <a:gdLst>
                  <a:gd name="connsiteX0" fmla="*/ 535247 w 610952"/>
                  <a:gd name="connsiteY0" fmla="*/ 537916 h 529573"/>
                  <a:gd name="connsiteX1" fmla="*/ 19922 w 610952"/>
                  <a:gd name="connsiteY1" fmla="*/ 537916 h 529573"/>
                  <a:gd name="connsiteX2" fmla="*/ 0 w 610952"/>
                  <a:gd name="connsiteY2" fmla="*/ 518057 h 529573"/>
                  <a:gd name="connsiteX3" fmla="*/ 0 w 610952"/>
                  <a:gd name="connsiteY3" fmla="*/ 50973 h 529573"/>
                  <a:gd name="connsiteX4" fmla="*/ 51134 w 610952"/>
                  <a:gd name="connsiteY4" fmla="*/ 2 h 529573"/>
                  <a:gd name="connsiteX5" fmla="*/ 238537 w 610952"/>
                  <a:gd name="connsiteY5" fmla="*/ 2 h 529573"/>
                  <a:gd name="connsiteX6" fmla="*/ 279975 w 610952"/>
                  <a:gd name="connsiteY6" fmla="*/ 20390 h 529573"/>
                  <a:gd name="connsiteX7" fmla="*/ 387689 w 610952"/>
                  <a:gd name="connsiteY7" fmla="*/ 163640 h 529573"/>
                  <a:gd name="connsiteX8" fmla="*/ 387689 w 610952"/>
                  <a:gd name="connsiteY8" fmla="*/ 163640 h 529573"/>
                  <a:gd name="connsiteX9" fmla="*/ 434174 w 610952"/>
                  <a:gd name="connsiteY9" fmla="*/ 186809 h 529573"/>
                  <a:gd name="connsiteX10" fmla="*/ 535646 w 610952"/>
                  <a:gd name="connsiteY10" fmla="*/ 186809 h 529573"/>
                  <a:gd name="connsiteX11" fmla="*/ 617991 w 610952"/>
                  <a:gd name="connsiteY11" fmla="*/ 268892 h 529573"/>
                  <a:gd name="connsiteX12" fmla="*/ 617991 w 610952"/>
                  <a:gd name="connsiteY12" fmla="*/ 455832 h 529573"/>
                  <a:gd name="connsiteX13" fmla="*/ 535380 w 610952"/>
                  <a:gd name="connsiteY13" fmla="*/ 537916 h 529573"/>
                  <a:gd name="connsiteX14" fmla="*/ 535247 w 610952"/>
                  <a:gd name="connsiteY14" fmla="*/ 537916 h 529573"/>
                  <a:gd name="connsiteX15" fmla="*/ 39845 w 610952"/>
                  <a:gd name="connsiteY15" fmla="*/ 498198 h 529573"/>
                  <a:gd name="connsiteX16" fmla="*/ 535247 w 610952"/>
                  <a:gd name="connsiteY16" fmla="*/ 498198 h 529573"/>
                  <a:gd name="connsiteX17" fmla="*/ 577748 w 610952"/>
                  <a:gd name="connsiteY17" fmla="*/ 455832 h 529573"/>
                  <a:gd name="connsiteX18" fmla="*/ 577748 w 610952"/>
                  <a:gd name="connsiteY18" fmla="*/ 268892 h 529573"/>
                  <a:gd name="connsiteX19" fmla="*/ 535247 w 610952"/>
                  <a:gd name="connsiteY19" fmla="*/ 226527 h 529573"/>
                  <a:gd name="connsiteX20" fmla="*/ 433776 w 610952"/>
                  <a:gd name="connsiteY20" fmla="*/ 226527 h 529573"/>
                  <a:gd name="connsiteX21" fmla="*/ 355415 w 610952"/>
                  <a:gd name="connsiteY21" fmla="*/ 186809 h 529573"/>
                  <a:gd name="connsiteX22" fmla="*/ 247568 w 610952"/>
                  <a:gd name="connsiteY22" fmla="*/ 44221 h 529573"/>
                  <a:gd name="connsiteX23" fmla="*/ 238537 w 610952"/>
                  <a:gd name="connsiteY23" fmla="*/ 39720 h 529573"/>
                  <a:gd name="connsiteX24" fmla="*/ 51134 w 610952"/>
                  <a:gd name="connsiteY24" fmla="*/ 39720 h 529573"/>
                  <a:gd name="connsiteX25" fmla="*/ 39845 w 610952"/>
                  <a:gd name="connsiteY25" fmla="*/ 50973 h 5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0952" h="529573">
                    <a:moveTo>
                      <a:pt x="535247" y="537916"/>
                    </a:moveTo>
                    <a:lnTo>
                      <a:pt x="19922" y="537916"/>
                    </a:lnTo>
                    <a:cubicBezTo>
                      <a:pt x="8920" y="537916"/>
                      <a:pt x="0" y="529025"/>
                      <a:pt x="0" y="518057"/>
                    </a:cubicBezTo>
                    <a:lnTo>
                      <a:pt x="0" y="50973"/>
                    </a:lnTo>
                    <a:cubicBezTo>
                      <a:pt x="73" y="22852"/>
                      <a:pt x="22924" y="74"/>
                      <a:pt x="51134" y="2"/>
                    </a:cubicBezTo>
                    <a:lnTo>
                      <a:pt x="238537" y="2"/>
                    </a:lnTo>
                    <a:cubicBezTo>
                      <a:pt x="254809" y="-124"/>
                      <a:pt x="270179" y="7439"/>
                      <a:pt x="279975" y="20390"/>
                    </a:cubicBezTo>
                    <a:lnTo>
                      <a:pt x="387689" y="163640"/>
                    </a:lnTo>
                    <a:lnTo>
                      <a:pt x="387689" y="163640"/>
                    </a:lnTo>
                    <a:cubicBezTo>
                      <a:pt x="398697" y="178184"/>
                      <a:pt x="415897" y="186757"/>
                      <a:pt x="434174" y="186809"/>
                    </a:cubicBezTo>
                    <a:lnTo>
                      <a:pt x="535646" y="186809"/>
                    </a:lnTo>
                    <a:cubicBezTo>
                      <a:pt x="581094" y="186881"/>
                      <a:pt x="617918" y="223589"/>
                      <a:pt x="617991" y="268892"/>
                    </a:cubicBezTo>
                    <a:lnTo>
                      <a:pt x="617991" y="455832"/>
                    </a:lnTo>
                    <a:cubicBezTo>
                      <a:pt x="617918" y="501239"/>
                      <a:pt x="580932" y="537989"/>
                      <a:pt x="535380" y="537916"/>
                    </a:cubicBezTo>
                    <a:cubicBezTo>
                      <a:pt x="535336" y="537916"/>
                      <a:pt x="535292" y="537916"/>
                      <a:pt x="535247" y="537916"/>
                    </a:cubicBezTo>
                    <a:close/>
                    <a:moveTo>
                      <a:pt x="39845" y="498198"/>
                    </a:moveTo>
                    <a:lnTo>
                      <a:pt x="535247" y="498198"/>
                    </a:lnTo>
                    <a:cubicBezTo>
                      <a:pt x="558690" y="498125"/>
                      <a:pt x="577675" y="479200"/>
                      <a:pt x="577748" y="455832"/>
                    </a:cubicBezTo>
                    <a:lnTo>
                      <a:pt x="577748" y="268892"/>
                    </a:lnTo>
                    <a:cubicBezTo>
                      <a:pt x="577675" y="245525"/>
                      <a:pt x="558690" y="226599"/>
                      <a:pt x="535247" y="226527"/>
                    </a:cubicBezTo>
                    <a:lnTo>
                      <a:pt x="433776" y="226527"/>
                    </a:lnTo>
                    <a:cubicBezTo>
                      <a:pt x="402851" y="226277"/>
                      <a:pt x="373836" y="211571"/>
                      <a:pt x="355415" y="186809"/>
                    </a:cubicBezTo>
                    <a:lnTo>
                      <a:pt x="247568" y="44221"/>
                    </a:lnTo>
                    <a:cubicBezTo>
                      <a:pt x="245436" y="41387"/>
                      <a:pt x="242090" y="39720"/>
                      <a:pt x="238537" y="39720"/>
                    </a:cubicBezTo>
                    <a:lnTo>
                      <a:pt x="51134" y="39720"/>
                    </a:lnTo>
                    <a:cubicBezTo>
                      <a:pt x="44899" y="39720"/>
                      <a:pt x="39845" y="44758"/>
                      <a:pt x="39845" y="50973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 143">
                <a:extLst>
                  <a:ext uri="{FF2B5EF4-FFF2-40B4-BE49-F238E27FC236}">
                    <a16:creationId xmlns:a16="http://schemas.microsoft.com/office/drawing/2014/main" id="{BAC79D13-AFEB-4355-9648-79FEF5760778}"/>
                  </a:ext>
                </a:extLst>
              </p:cNvPr>
              <p:cNvSpPr/>
              <p:nvPr/>
            </p:nvSpPr>
            <p:spPr>
              <a:xfrm>
                <a:off x="3018078" y="2854706"/>
                <a:ext cx="278913" cy="278026"/>
              </a:xfrm>
              <a:custGeom>
                <a:avLst/>
                <a:gdLst>
                  <a:gd name="connsiteX0" fmla="*/ 281038 w 278912"/>
                  <a:gd name="connsiteY0" fmla="*/ 140072 h 278026"/>
                  <a:gd name="connsiteX1" fmla="*/ 140519 w 278912"/>
                  <a:gd name="connsiteY1" fmla="*/ 280144 h 278026"/>
                  <a:gd name="connsiteX2" fmla="*/ 0 w 278912"/>
                  <a:gd name="connsiteY2" fmla="*/ 140072 h 278026"/>
                  <a:gd name="connsiteX3" fmla="*/ 140519 w 278912"/>
                  <a:gd name="connsiteY3" fmla="*/ 0 h 278026"/>
                  <a:gd name="connsiteX4" fmla="*/ 281038 w 278912"/>
                  <a:gd name="connsiteY4" fmla="*/ 140072 h 27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12" h="278026">
                    <a:moveTo>
                      <a:pt x="281038" y="140072"/>
                    </a:moveTo>
                    <a:cubicBezTo>
                      <a:pt x="281038" y="217432"/>
                      <a:pt x="218126" y="280144"/>
                      <a:pt x="140519" y="280144"/>
                    </a:cubicBezTo>
                    <a:cubicBezTo>
                      <a:pt x="62913" y="280144"/>
                      <a:pt x="0" y="217432"/>
                      <a:pt x="0" y="140072"/>
                    </a:cubicBezTo>
                    <a:cubicBezTo>
                      <a:pt x="0" y="62712"/>
                      <a:pt x="62912" y="0"/>
                      <a:pt x="140519" y="0"/>
                    </a:cubicBezTo>
                    <a:cubicBezTo>
                      <a:pt x="218125" y="0"/>
                      <a:pt x="281038" y="62712"/>
                      <a:pt x="281038" y="140072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 144">
                <a:extLst>
                  <a:ext uri="{FF2B5EF4-FFF2-40B4-BE49-F238E27FC236}">
                    <a16:creationId xmlns:a16="http://schemas.microsoft.com/office/drawing/2014/main" id="{AE7D02DC-1670-4C50-815E-232BAC475DCC}"/>
                  </a:ext>
                </a:extLst>
              </p:cNvPr>
              <p:cNvSpPr/>
              <p:nvPr/>
            </p:nvSpPr>
            <p:spPr>
              <a:xfrm>
                <a:off x="2998156" y="2834979"/>
                <a:ext cx="318758" cy="317744"/>
              </a:xfrm>
              <a:custGeom>
                <a:avLst/>
                <a:gdLst>
                  <a:gd name="connsiteX0" fmla="*/ 160441 w 318757"/>
                  <a:gd name="connsiteY0" fmla="*/ 319862 h 317744"/>
                  <a:gd name="connsiteX1" fmla="*/ 0 w 318757"/>
                  <a:gd name="connsiteY1" fmla="*/ 159931 h 317744"/>
                  <a:gd name="connsiteX2" fmla="*/ 160441 w 318757"/>
                  <a:gd name="connsiteY2" fmla="*/ 0 h 317744"/>
                  <a:gd name="connsiteX3" fmla="*/ 320883 w 318757"/>
                  <a:gd name="connsiteY3" fmla="*/ 159799 h 317744"/>
                  <a:gd name="connsiteX4" fmla="*/ 160441 w 318757"/>
                  <a:gd name="connsiteY4" fmla="*/ 319862 h 317744"/>
                  <a:gd name="connsiteX5" fmla="*/ 160441 w 318757"/>
                  <a:gd name="connsiteY5" fmla="*/ 39586 h 317744"/>
                  <a:gd name="connsiteX6" fmla="*/ 39845 w 318757"/>
                  <a:gd name="connsiteY6" fmla="*/ 159799 h 317744"/>
                  <a:gd name="connsiteX7" fmla="*/ 160441 w 318757"/>
                  <a:gd name="connsiteY7" fmla="*/ 280012 h 317744"/>
                  <a:gd name="connsiteX8" fmla="*/ 281038 w 318757"/>
                  <a:gd name="connsiteY8" fmla="*/ 159799 h 317744"/>
                  <a:gd name="connsiteX9" fmla="*/ 160441 w 318757"/>
                  <a:gd name="connsiteY9" fmla="*/ 39586 h 31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8757" h="317744">
                    <a:moveTo>
                      <a:pt x="160441" y="319862"/>
                    </a:moveTo>
                    <a:cubicBezTo>
                      <a:pt x="71832" y="319862"/>
                      <a:pt x="0" y="248259"/>
                      <a:pt x="0" y="159931"/>
                    </a:cubicBezTo>
                    <a:cubicBezTo>
                      <a:pt x="0" y="71604"/>
                      <a:pt x="71832" y="0"/>
                      <a:pt x="160441" y="0"/>
                    </a:cubicBezTo>
                    <a:cubicBezTo>
                      <a:pt x="248999" y="0"/>
                      <a:pt x="320809" y="71523"/>
                      <a:pt x="320883" y="159799"/>
                    </a:cubicBezTo>
                    <a:cubicBezTo>
                      <a:pt x="320810" y="248118"/>
                      <a:pt x="249042" y="319716"/>
                      <a:pt x="160441" y="319862"/>
                    </a:cubicBezTo>
                    <a:close/>
                    <a:moveTo>
                      <a:pt x="160441" y="39586"/>
                    </a:moveTo>
                    <a:cubicBezTo>
                      <a:pt x="93838" y="39586"/>
                      <a:pt x="39845" y="93407"/>
                      <a:pt x="39845" y="159799"/>
                    </a:cubicBezTo>
                    <a:cubicBezTo>
                      <a:pt x="39845" y="226191"/>
                      <a:pt x="93838" y="280012"/>
                      <a:pt x="160441" y="280012"/>
                    </a:cubicBezTo>
                    <a:cubicBezTo>
                      <a:pt x="227045" y="280012"/>
                      <a:pt x="281038" y="226191"/>
                      <a:pt x="281038" y="159799"/>
                    </a:cubicBezTo>
                    <a:cubicBezTo>
                      <a:pt x="280965" y="93437"/>
                      <a:pt x="227015" y="39659"/>
                      <a:pt x="160441" y="39586"/>
                    </a:cubicBezTo>
                    <a:close/>
                  </a:path>
                </a:pathLst>
              </a:custGeom>
              <a:grpFill/>
              <a:ln w="132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 145">
                <a:extLst>
                  <a:ext uri="{FF2B5EF4-FFF2-40B4-BE49-F238E27FC236}">
                    <a16:creationId xmlns:a16="http://schemas.microsoft.com/office/drawing/2014/main" id="{B7C4C867-5506-47F3-94B7-96E61D5E7DEB}"/>
                  </a:ext>
                </a:extLst>
              </p:cNvPr>
              <p:cNvSpPr/>
              <p:nvPr/>
            </p:nvSpPr>
            <p:spPr>
              <a:xfrm>
                <a:off x="2933474" y="2553776"/>
                <a:ext cx="185942" cy="145633"/>
              </a:xfrm>
              <a:custGeom>
                <a:avLst/>
                <a:gdLst>
                  <a:gd name="connsiteX0" fmla="*/ 161372 w 185941"/>
                  <a:gd name="connsiteY0" fmla="*/ 148943 h 145632"/>
                  <a:gd name="connsiteX1" fmla="*/ 35596 w 185941"/>
                  <a:gd name="connsiteY1" fmla="*/ 148943 h 145632"/>
                  <a:gd name="connsiteX2" fmla="*/ 1 w 185941"/>
                  <a:gd name="connsiteY2" fmla="*/ 113461 h 145632"/>
                  <a:gd name="connsiteX3" fmla="*/ 1 w 185941"/>
                  <a:gd name="connsiteY3" fmla="*/ 35746 h 145632"/>
                  <a:gd name="connsiteX4" fmla="*/ 35329 w 185941"/>
                  <a:gd name="connsiteY4" fmla="*/ 1 h 145632"/>
                  <a:gd name="connsiteX5" fmla="*/ 35596 w 185941"/>
                  <a:gd name="connsiteY5" fmla="*/ 0 h 145632"/>
                  <a:gd name="connsiteX6" fmla="*/ 105589 w 185941"/>
                  <a:gd name="connsiteY6" fmla="*/ 0 h 145632"/>
                  <a:gd name="connsiteX7" fmla="*/ 134543 w 185941"/>
                  <a:gd name="connsiteY7" fmla="*/ 14828 h 145632"/>
                  <a:gd name="connsiteX8" fmla="*/ 190326 w 185941"/>
                  <a:gd name="connsiteY8" fmla="*/ 92675 h 145632"/>
                  <a:gd name="connsiteX9" fmla="*/ 181875 w 185941"/>
                  <a:gd name="connsiteY9" fmla="*/ 142141 h 145632"/>
                  <a:gd name="connsiteX10" fmla="*/ 161372 w 185941"/>
                  <a:gd name="connsiteY10" fmla="*/ 148678 h 145632"/>
                  <a:gd name="connsiteX11" fmla="*/ 157919 w 185941"/>
                  <a:gd name="connsiteY11" fmla="*/ 115977 h 145632"/>
                  <a:gd name="connsiteX12" fmla="*/ 157919 w 185941"/>
                  <a:gd name="connsiteY12" fmla="*/ 115977 h 145632"/>
                  <a:gd name="connsiteX13" fmla="*/ 39846 w 185941"/>
                  <a:gd name="connsiteY13" fmla="*/ 109225 h 145632"/>
                  <a:gd name="connsiteX14" fmla="*/ 153005 w 185941"/>
                  <a:gd name="connsiteY14" fmla="*/ 109225 h 145632"/>
                  <a:gd name="connsiteX15" fmla="*/ 103464 w 185941"/>
                  <a:gd name="connsiteY15" fmla="*/ 39718 h 145632"/>
                  <a:gd name="connsiteX16" fmla="*/ 39846 w 185941"/>
                  <a:gd name="connsiteY16" fmla="*/ 39718 h 14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5941" h="145632">
                    <a:moveTo>
                      <a:pt x="161372" y="148943"/>
                    </a:moveTo>
                    <a:lnTo>
                      <a:pt x="35596" y="148943"/>
                    </a:lnTo>
                    <a:cubicBezTo>
                      <a:pt x="15937" y="148943"/>
                      <a:pt x="1" y="133057"/>
                      <a:pt x="1" y="113461"/>
                    </a:cubicBezTo>
                    <a:lnTo>
                      <a:pt x="1" y="35746"/>
                    </a:lnTo>
                    <a:cubicBezTo>
                      <a:pt x="-146" y="16151"/>
                      <a:pt x="15671" y="147"/>
                      <a:pt x="35329" y="1"/>
                    </a:cubicBezTo>
                    <a:cubicBezTo>
                      <a:pt x="35418" y="0"/>
                      <a:pt x="35507" y="0"/>
                      <a:pt x="35596" y="0"/>
                    </a:cubicBezTo>
                    <a:lnTo>
                      <a:pt x="105589" y="0"/>
                    </a:lnTo>
                    <a:cubicBezTo>
                      <a:pt x="117075" y="-4"/>
                      <a:pt x="127857" y="5518"/>
                      <a:pt x="134543" y="14828"/>
                    </a:cubicBezTo>
                    <a:lnTo>
                      <a:pt x="190326" y="92675"/>
                    </a:lnTo>
                    <a:cubicBezTo>
                      <a:pt x="201695" y="108661"/>
                      <a:pt x="197912" y="130808"/>
                      <a:pt x="181875" y="142141"/>
                    </a:cubicBezTo>
                    <a:cubicBezTo>
                      <a:pt x="175881" y="146377"/>
                      <a:pt x="168719" y="148661"/>
                      <a:pt x="161372" y="148678"/>
                    </a:cubicBezTo>
                    <a:close/>
                    <a:moveTo>
                      <a:pt x="157919" y="115977"/>
                    </a:moveTo>
                    <a:lnTo>
                      <a:pt x="157919" y="115977"/>
                    </a:lnTo>
                    <a:close/>
                    <a:moveTo>
                      <a:pt x="39846" y="109225"/>
                    </a:moveTo>
                    <a:lnTo>
                      <a:pt x="153005" y="109225"/>
                    </a:lnTo>
                    <a:lnTo>
                      <a:pt x="103464" y="39718"/>
                    </a:lnTo>
                    <a:lnTo>
                      <a:pt x="39846" y="39718"/>
                    </a:ln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 146">
                <a:extLst>
                  <a:ext uri="{FF2B5EF4-FFF2-40B4-BE49-F238E27FC236}">
                    <a16:creationId xmlns:a16="http://schemas.microsoft.com/office/drawing/2014/main" id="{D557BE2D-C17C-4F6C-82BD-70FB28480942}"/>
                  </a:ext>
                </a:extLst>
              </p:cNvPr>
              <p:cNvSpPr/>
              <p:nvPr/>
            </p:nvSpPr>
            <p:spPr>
              <a:xfrm>
                <a:off x="2144417" y="2690803"/>
                <a:ext cx="664078" cy="317744"/>
              </a:xfrm>
              <a:custGeom>
                <a:avLst/>
                <a:gdLst>
                  <a:gd name="connsiteX0" fmla="*/ 644687 w 664078"/>
                  <a:gd name="connsiteY0" fmla="*/ 321451 h 317744"/>
                  <a:gd name="connsiteX1" fmla="*/ 51134 w 664078"/>
                  <a:gd name="connsiteY1" fmla="*/ 321451 h 317744"/>
                  <a:gd name="connsiteX2" fmla="*/ 0 w 664078"/>
                  <a:gd name="connsiteY2" fmla="*/ 280012 h 317744"/>
                  <a:gd name="connsiteX3" fmla="*/ 0 w 664078"/>
                  <a:gd name="connsiteY3" fmla="*/ 19859 h 317744"/>
                  <a:gd name="connsiteX4" fmla="*/ 19922 w 664078"/>
                  <a:gd name="connsiteY4" fmla="*/ 0 h 317744"/>
                  <a:gd name="connsiteX5" fmla="*/ 644156 w 664078"/>
                  <a:gd name="connsiteY5" fmla="*/ 0 h 317744"/>
                  <a:gd name="connsiteX6" fmla="*/ 664078 w 664078"/>
                  <a:gd name="connsiteY6" fmla="*/ 19859 h 317744"/>
                  <a:gd name="connsiteX7" fmla="*/ 664078 w 664078"/>
                  <a:gd name="connsiteY7" fmla="*/ 301592 h 317744"/>
                  <a:gd name="connsiteX8" fmla="*/ 644687 w 664078"/>
                  <a:gd name="connsiteY8" fmla="*/ 321451 h 317744"/>
                  <a:gd name="connsiteX9" fmla="*/ 39845 w 664078"/>
                  <a:gd name="connsiteY9" fmla="*/ 278556 h 317744"/>
                  <a:gd name="connsiteX10" fmla="*/ 51134 w 664078"/>
                  <a:gd name="connsiteY10" fmla="*/ 281733 h 317744"/>
                  <a:gd name="connsiteX11" fmla="*/ 624234 w 664078"/>
                  <a:gd name="connsiteY11" fmla="*/ 281733 h 317744"/>
                  <a:gd name="connsiteX12" fmla="*/ 624234 w 664078"/>
                  <a:gd name="connsiteY12" fmla="*/ 39718 h 317744"/>
                  <a:gd name="connsiteX13" fmla="*/ 39845 w 664078"/>
                  <a:gd name="connsiteY13" fmla="*/ 39718 h 31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4078" h="317744">
                    <a:moveTo>
                      <a:pt x="644687" y="321451"/>
                    </a:moveTo>
                    <a:lnTo>
                      <a:pt x="51134" y="321451"/>
                    </a:lnTo>
                    <a:cubicBezTo>
                      <a:pt x="22446" y="321451"/>
                      <a:pt x="0" y="303313"/>
                      <a:pt x="0" y="280012"/>
                    </a:cubicBezTo>
                    <a:lnTo>
                      <a:pt x="0" y="19859"/>
                    </a:lnTo>
                    <a:cubicBezTo>
                      <a:pt x="0" y="8891"/>
                      <a:pt x="8920" y="0"/>
                      <a:pt x="19922" y="0"/>
                    </a:cubicBezTo>
                    <a:lnTo>
                      <a:pt x="644156" y="0"/>
                    </a:lnTo>
                    <a:cubicBezTo>
                      <a:pt x="655159" y="0"/>
                      <a:pt x="664078" y="8891"/>
                      <a:pt x="664078" y="19859"/>
                    </a:cubicBezTo>
                    <a:lnTo>
                      <a:pt x="664078" y="301592"/>
                    </a:lnTo>
                    <a:cubicBezTo>
                      <a:pt x="664082" y="312356"/>
                      <a:pt x="655482" y="321164"/>
                      <a:pt x="644687" y="321451"/>
                    </a:cubicBezTo>
                    <a:close/>
                    <a:moveTo>
                      <a:pt x="39845" y="278556"/>
                    </a:moveTo>
                    <a:cubicBezTo>
                      <a:pt x="43161" y="280810"/>
                      <a:pt x="47124" y="281926"/>
                      <a:pt x="51134" y="281733"/>
                    </a:cubicBezTo>
                    <a:lnTo>
                      <a:pt x="624234" y="281733"/>
                    </a:lnTo>
                    <a:lnTo>
                      <a:pt x="624234" y="39718"/>
                    </a:lnTo>
                    <a:lnTo>
                      <a:pt x="39845" y="39718"/>
                    </a:ln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 147">
                <a:extLst>
                  <a:ext uri="{FF2B5EF4-FFF2-40B4-BE49-F238E27FC236}">
                    <a16:creationId xmlns:a16="http://schemas.microsoft.com/office/drawing/2014/main" id="{09F0F834-2E90-4019-BFAC-D5B70C5A72BF}"/>
                  </a:ext>
                </a:extLst>
              </p:cNvPr>
              <p:cNvSpPr/>
              <p:nvPr/>
            </p:nvSpPr>
            <p:spPr>
              <a:xfrm>
                <a:off x="2337929" y="2853117"/>
                <a:ext cx="278913" cy="278026"/>
              </a:xfrm>
              <a:custGeom>
                <a:avLst/>
                <a:gdLst>
                  <a:gd name="connsiteX0" fmla="*/ 281038 w 278912"/>
                  <a:gd name="connsiteY0" fmla="*/ 140072 h 278026"/>
                  <a:gd name="connsiteX1" fmla="*/ 140519 w 278912"/>
                  <a:gd name="connsiteY1" fmla="*/ 280144 h 278026"/>
                  <a:gd name="connsiteX2" fmla="*/ 0 w 278912"/>
                  <a:gd name="connsiteY2" fmla="*/ 140072 h 278026"/>
                  <a:gd name="connsiteX3" fmla="*/ 140519 w 278912"/>
                  <a:gd name="connsiteY3" fmla="*/ 0 h 278026"/>
                  <a:gd name="connsiteX4" fmla="*/ 281038 w 278912"/>
                  <a:gd name="connsiteY4" fmla="*/ 140072 h 27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12" h="278026">
                    <a:moveTo>
                      <a:pt x="281038" y="140072"/>
                    </a:moveTo>
                    <a:cubicBezTo>
                      <a:pt x="281038" y="217432"/>
                      <a:pt x="218125" y="280144"/>
                      <a:pt x="140519" y="280144"/>
                    </a:cubicBezTo>
                    <a:cubicBezTo>
                      <a:pt x="62912" y="280144"/>
                      <a:pt x="0" y="217432"/>
                      <a:pt x="0" y="140072"/>
                    </a:cubicBezTo>
                    <a:cubicBezTo>
                      <a:pt x="0" y="62712"/>
                      <a:pt x="62912" y="0"/>
                      <a:pt x="140519" y="0"/>
                    </a:cubicBezTo>
                    <a:cubicBezTo>
                      <a:pt x="218125" y="0"/>
                      <a:pt x="281038" y="62712"/>
                      <a:pt x="281038" y="140072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 148">
                <a:extLst>
                  <a:ext uri="{FF2B5EF4-FFF2-40B4-BE49-F238E27FC236}">
                    <a16:creationId xmlns:a16="http://schemas.microsoft.com/office/drawing/2014/main" id="{9D29B418-FF7B-40C7-A245-388001E2437F}"/>
                  </a:ext>
                </a:extLst>
              </p:cNvPr>
              <p:cNvSpPr/>
              <p:nvPr/>
            </p:nvSpPr>
            <p:spPr>
              <a:xfrm>
                <a:off x="2318140" y="2833258"/>
                <a:ext cx="318758" cy="317744"/>
              </a:xfrm>
              <a:custGeom>
                <a:avLst/>
                <a:gdLst>
                  <a:gd name="connsiteX0" fmla="*/ 160309 w 318757"/>
                  <a:gd name="connsiteY0" fmla="*/ 319862 h 317744"/>
                  <a:gd name="connsiteX1" fmla="*/ 0 w 318757"/>
                  <a:gd name="connsiteY1" fmla="*/ 159799 h 317744"/>
                  <a:gd name="connsiteX2" fmla="*/ 160574 w 318757"/>
                  <a:gd name="connsiteY2" fmla="*/ 0 h 317744"/>
                  <a:gd name="connsiteX3" fmla="*/ 320883 w 318757"/>
                  <a:gd name="connsiteY3" fmla="*/ 159931 h 317744"/>
                  <a:gd name="connsiteX4" fmla="*/ 160309 w 318757"/>
                  <a:gd name="connsiteY4" fmla="*/ 319862 h 317744"/>
                  <a:gd name="connsiteX5" fmla="*/ 160309 w 318757"/>
                  <a:gd name="connsiteY5" fmla="*/ 39586 h 317744"/>
                  <a:gd name="connsiteX6" fmla="*/ 39712 w 318757"/>
                  <a:gd name="connsiteY6" fmla="*/ 159799 h 317744"/>
                  <a:gd name="connsiteX7" fmla="*/ 160309 w 318757"/>
                  <a:gd name="connsiteY7" fmla="*/ 280012 h 317744"/>
                  <a:gd name="connsiteX8" fmla="*/ 280905 w 318757"/>
                  <a:gd name="connsiteY8" fmla="*/ 159799 h 317744"/>
                  <a:gd name="connsiteX9" fmla="*/ 160309 w 318757"/>
                  <a:gd name="connsiteY9" fmla="*/ 39586 h 31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8757" h="317744">
                    <a:moveTo>
                      <a:pt x="160309" y="319862"/>
                    </a:moveTo>
                    <a:cubicBezTo>
                      <a:pt x="71699" y="319789"/>
                      <a:pt x="-73" y="248126"/>
                      <a:pt x="0" y="159799"/>
                    </a:cubicBezTo>
                    <a:cubicBezTo>
                      <a:pt x="73" y="71471"/>
                      <a:pt x="71965" y="-73"/>
                      <a:pt x="160574" y="0"/>
                    </a:cubicBezTo>
                    <a:cubicBezTo>
                      <a:pt x="249132" y="73"/>
                      <a:pt x="320883" y="71655"/>
                      <a:pt x="320883" y="159931"/>
                    </a:cubicBezTo>
                    <a:cubicBezTo>
                      <a:pt x="320736" y="248250"/>
                      <a:pt x="248909" y="319789"/>
                      <a:pt x="160309" y="319862"/>
                    </a:cubicBezTo>
                    <a:close/>
                    <a:moveTo>
                      <a:pt x="160309" y="39586"/>
                    </a:moveTo>
                    <a:cubicBezTo>
                      <a:pt x="93705" y="39586"/>
                      <a:pt x="39712" y="93407"/>
                      <a:pt x="39712" y="159799"/>
                    </a:cubicBezTo>
                    <a:cubicBezTo>
                      <a:pt x="39712" y="226191"/>
                      <a:pt x="93705" y="280012"/>
                      <a:pt x="160309" y="280012"/>
                    </a:cubicBezTo>
                    <a:cubicBezTo>
                      <a:pt x="226912" y="280012"/>
                      <a:pt x="280905" y="226191"/>
                      <a:pt x="280905" y="159799"/>
                    </a:cubicBezTo>
                    <a:cubicBezTo>
                      <a:pt x="280832" y="93437"/>
                      <a:pt x="226882" y="39659"/>
                      <a:pt x="160309" y="39586"/>
                    </a:cubicBezTo>
                    <a:close/>
                  </a:path>
                </a:pathLst>
              </a:custGeom>
              <a:grpFill/>
              <a:ln w="132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 149">
                <a:extLst>
                  <a:ext uri="{FF2B5EF4-FFF2-40B4-BE49-F238E27FC236}">
                    <a16:creationId xmlns:a16="http://schemas.microsoft.com/office/drawing/2014/main" id="{9F148F29-3A3B-41DE-964A-BB73A56B442D}"/>
                  </a:ext>
                </a:extLst>
              </p:cNvPr>
              <p:cNvSpPr/>
              <p:nvPr/>
            </p:nvSpPr>
            <p:spPr>
              <a:xfrm>
                <a:off x="2445244" y="2960091"/>
                <a:ext cx="66408" cy="66197"/>
              </a:xfrm>
              <a:custGeom>
                <a:avLst/>
                <a:gdLst>
                  <a:gd name="connsiteX0" fmla="*/ 66408 w 66407"/>
                  <a:gd name="connsiteY0" fmla="*/ 33098 h 66196"/>
                  <a:gd name="connsiteX1" fmla="*/ 33204 w 66407"/>
                  <a:gd name="connsiteY1" fmla="*/ 66197 h 66196"/>
                  <a:gd name="connsiteX2" fmla="*/ 0 w 66407"/>
                  <a:gd name="connsiteY2" fmla="*/ 33098 h 66196"/>
                  <a:gd name="connsiteX3" fmla="*/ 33204 w 66407"/>
                  <a:gd name="connsiteY3" fmla="*/ 0 h 66196"/>
                  <a:gd name="connsiteX4" fmla="*/ 66408 w 66407"/>
                  <a:gd name="connsiteY4" fmla="*/ 33098 h 6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07" h="66196">
                    <a:moveTo>
                      <a:pt x="66408" y="33098"/>
                    </a:moveTo>
                    <a:cubicBezTo>
                      <a:pt x="66408" y="51378"/>
                      <a:pt x="51542" y="66197"/>
                      <a:pt x="33204" y="66197"/>
                    </a:cubicBezTo>
                    <a:cubicBezTo>
                      <a:pt x="14866" y="66197"/>
                      <a:pt x="0" y="51378"/>
                      <a:pt x="0" y="33098"/>
                    </a:cubicBezTo>
                    <a:cubicBezTo>
                      <a:pt x="0" y="14819"/>
                      <a:pt x="14866" y="0"/>
                      <a:pt x="33204" y="0"/>
                    </a:cubicBezTo>
                    <a:cubicBezTo>
                      <a:pt x="51542" y="0"/>
                      <a:pt x="66408" y="14819"/>
                      <a:pt x="66408" y="330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 150">
                <a:extLst>
                  <a:ext uri="{FF2B5EF4-FFF2-40B4-BE49-F238E27FC236}">
                    <a16:creationId xmlns:a16="http://schemas.microsoft.com/office/drawing/2014/main" id="{8DEAED82-9F08-4306-8A71-8BDB7A669EBB}"/>
                  </a:ext>
                </a:extLst>
              </p:cNvPr>
              <p:cNvSpPr/>
              <p:nvPr/>
            </p:nvSpPr>
            <p:spPr>
              <a:xfrm>
                <a:off x="3125393" y="2961680"/>
                <a:ext cx="66408" cy="66197"/>
              </a:xfrm>
              <a:custGeom>
                <a:avLst/>
                <a:gdLst>
                  <a:gd name="connsiteX0" fmla="*/ 66408 w 66407"/>
                  <a:gd name="connsiteY0" fmla="*/ 33098 h 66196"/>
                  <a:gd name="connsiteX1" fmla="*/ 33204 w 66407"/>
                  <a:gd name="connsiteY1" fmla="*/ 66197 h 66196"/>
                  <a:gd name="connsiteX2" fmla="*/ 0 w 66407"/>
                  <a:gd name="connsiteY2" fmla="*/ 33098 h 66196"/>
                  <a:gd name="connsiteX3" fmla="*/ 33204 w 66407"/>
                  <a:gd name="connsiteY3" fmla="*/ 0 h 66196"/>
                  <a:gd name="connsiteX4" fmla="*/ 66408 w 66407"/>
                  <a:gd name="connsiteY4" fmla="*/ 33098 h 6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07" h="66196">
                    <a:moveTo>
                      <a:pt x="66408" y="33098"/>
                    </a:moveTo>
                    <a:cubicBezTo>
                      <a:pt x="66408" y="51378"/>
                      <a:pt x="51542" y="66197"/>
                      <a:pt x="33204" y="66197"/>
                    </a:cubicBezTo>
                    <a:cubicBezTo>
                      <a:pt x="14866" y="66197"/>
                      <a:pt x="0" y="51378"/>
                      <a:pt x="0" y="33098"/>
                    </a:cubicBezTo>
                    <a:cubicBezTo>
                      <a:pt x="0" y="14819"/>
                      <a:pt x="14866" y="0"/>
                      <a:pt x="33204" y="0"/>
                    </a:cubicBezTo>
                    <a:cubicBezTo>
                      <a:pt x="51542" y="0"/>
                      <a:pt x="66408" y="14819"/>
                      <a:pt x="66408" y="330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4" name="Group 43" descr="car icon">
              <a:extLst>
                <a:ext uri="{FF2B5EF4-FFF2-40B4-BE49-F238E27FC236}">
                  <a16:creationId xmlns:a16="http://schemas.microsoft.com/office/drawing/2014/main" id="{1700EF11-F6AD-4250-AA5B-84B22EFDFF0A}"/>
                </a:ext>
              </a:extLst>
            </p:cNvPr>
            <p:cNvGrpSpPr/>
            <p:nvPr/>
          </p:nvGrpSpPr>
          <p:grpSpPr>
            <a:xfrm flipH="1">
              <a:off x="122311" y="4723682"/>
              <a:ext cx="1190089" cy="451549"/>
              <a:chOff x="417894" y="1926530"/>
              <a:chExt cx="1590731" cy="594014"/>
            </a:xfrm>
          </p:grpSpPr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12CE08E1-AA4F-4855-8D89-C117EC479157}"/>
                  </a:ext>
                </a:extLst>
              </p:cNvPr>
              <p:cNvSpPr/>
              <p:nvPr/>
            </p:nvSpPr>
            <p:spPr>
              <a:xfrm>
                <a:off x="876024" y="2125931"/>
                <a:ext cx="842709" cy="245148"/>
              </a:xfrm>
              <a:custGeom>
                <a:avLst/>
                <a:gdLst>
                  <a:gd name="connsiteX0" fmla="*/ 826487 w 842708"/>
                  <a:gd name="connsiteY0" fmla="*/ 0 h 245148"/>
                  <a:gd name="connsiteX1" fmla="*/ 461565 w 842708"/>
                  <a:gd name="connsiteY1" fmla="*/ 1509 h 245148"/>
                  <a:gd name="connsiteX2" fmla="*/ 423691 w 842708"/>
                  <a:gd name="connsiteY2" fmla="*/ 1509 h 245148"/>
                  <a:gd name="connsiteX3" fmla="*/ 423691 w 842708"/>
                  <a:gd name="connsiteY3" fmla="*/ 224877 h 245148"/>
                  <a:gd name="connsiteX4" fmla="*/ 414222 w 842708"/>
                  <a:gd name="connsiteY4" fmla="*/ 234305 h 245148"/>
                  <a:gd name="connsiteX5" fmla="*/ 404753 w 842708"/>
                  <a:gd name="connsiteY5" fmla="*/ 224877 h 245148"/>
                  <a:gd name="connsiteX6" fmla="*/ 404753 w 842708"/>
                  <a:gd name="connsiteY6" fmla="*/ 1980 h 245148"/>
                  <a:gd name="connsiteX7" fmla="*/ 22599 w 842708"/>
                  <a:gd name="connsiteY7" fmla="*/ 6694 h 245148"/>
                  <a:gd name="connsiteX8" fmla="*/ 1105 w 842708"/>
                  <a:gd name="connsiteY8" fmla="*/ 136340 h 245148"/>
                  <a:gd name="connsiteX9" fmla="*/ 41442 w 842708"/>
                  <a:gd name="connsiteY9" fmla="*/ 249486 h 245148"/>
                  <a:gd name="connsiteX10" fmla="*/ 684268 w 842708"/>
                  <a:gd name="connsiteY10" fmla="*/ 249486 h 245148"/>
                  <a:gd name="connsiteX11" fmla="*/ 831158 w 842708"/>
                  <a:gd name="connsiteY11" fmla="*/ 110924 h 245148"/>
                  <a:gd name="connsiteX12" fmla="*/ 849969 w 842708"/>
                  <a:gd name="connsiteY12" fmla="*/ 112674 h 245148"/>
                  <a:gd name="connsiteX13" fmla="*/ 826487 w 842708"/>
                  <a:gd name="connsiteY13" fmla="*/ 0 h 245148"/>
                  <a:gd name="connsiteX14" fmla="*/ 285449 w 842708"/>
                  <a:gd name="connsiteY14" fmla="*/ 76656 h 245148"/>
                  <a:gd name="connsiteX15" fmla="*/ 227879 w 842708"/>
                  <a:gd name="connsiteY15" fmla="*/ 76656 h 245148"/>
                  <a:gd name="connsiteX16" fmla="*/ 213676 w 842708"/>
                  <a:gd name="connsiteY16" fmla="*/ 62513 h 245148"/>
                  <a:gd name="connsiteX17" fmla="*/ 227879 w 842708"/>
                  <a:gd name="connsiteY17" fmla="*/ 48370 h 245148"/>
                  <a:gd name="connsiteX18" fmla="*/ 285449 w 842708"/>
                  <a:gd name="connsiteY18" fmla="*/ 48370 h 245148"/>
                  <a:gd name="connsiteX19" fmla="*/ 299652 w 842708"/>
                  <a:gd name="connsiteY19" fmla="*/ 62513 h 245148"/>
                  <a:gd name="connsiteX20" fmla="*/ 285449 w 842708"/>
                  <a:gd name="connsiteY20" fmla="*/ 76656 h 245148"/>
                  <a:gd name="connsiteX21" fmla="*/ 711537 w 842708"/>
                  <a:gd name="connsiteY21" fmla="*/ 76656 h 245148"/>
                  <a:gd name="connsiteX22" fmla="*/ 653968 w 842708"/>
                  <a:gd name="connsiteY22" fmla="*/ 76656 h 245148"/>
                  <a:gd name="connsiteX23" fmla="*/ 639765 w 842708"/>
                  <a:gd name="connsiteY23" fmla="*/ 62513 h 245148"/>
                  <a:gd name="connsiteX24" fmla="*/ 653968 w 842708"/>
                  <a:gd name="connsiteY24" fmla="*/ 48370 h 245148"/>
                  <a:gd name="connsiteX25" fmla="*/ 711537 w 842708"/>
                  <a:gd name="connsiteY25" fmla="*/ 48370 h 245148"/>
                  <a:gd name="connsiteX26" fmla="*/ 725740 w 842708"/>
                  <a:gd name="connsiteY26" fmla="*/ 62513 h 245148"/>
                  <a:gd name="connsiteX27" fmla="*/ 711537 w 842708"/>
                  <a:gd name="connsiteY27" fmla="*/ 76656 h 24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2708" h="245148">
                    <a:moveTo>
                      <a:pt x="826487" y="0"/>
                    </a:moveTo>
                    <a:cubicBezTo>
                      <a:pt x="705193" y="0"/>
                      <a:pt x="582764" y="566"/>
                      <a:pt x="461565" y="1509"/>
                    </a:cubicBezTo>
                    <a:lnTo>
                      <a:pt x="423691" y="1509"/>
                    </a:lnTo>
                    <a:lnTo>
                      <a:pt x="423691" y="224877"/>
                    </a:lnTo>
                    <a:cubicBezTo>
                      <a:pt x="423691" y="230084"/>
                      <a:pt x="419452" y="234305"/>
                      <a:pt x="414222" y="234305"/>
                    </a:cubicBezTo>
                    <a:cubicBezTo>
                      <a:pt x="408993" y="234305"/>
                      <a:pt x="404753" y="230084"/>
                      <a:pt x="404753" y="224877"/>
                    </a:cubicBezTo>
                    <a:lnTo>
                      <a:pt x="404753" y="1980"/>
                    </a:lnTo>
                    <a:cubicBezTo>
                      <a:pt x="277306" y="3111"/>
                      <a:pt x="149100" y="4620"/>
                      <a:pt x="22599" y="6694"/>
                    </a:cubicBezTo>
                    <a:cubicBezTo>
                      <a:pt x="4395" y="47361"/>
                      <a:pt x="-3006" y="92005"/>
                      <a:pt x="1105" y="136340"/>
                    </a:cubicBezTo>
                    <a:cubicBezTo>
                      <a:pt x="5399" y="176696"/>
                      <a:pt x="19221" y="215467"/>
                      <a:pt x="41442" y="249486"/>
                    </a:cubicBezTo>
                    <a:lnTo>
                      <a:pt x="684268" y="249486"/>
                    </a:lnTo>
                    <a:cubicBezTo>
                      <a:pt x="686406" y="170831"/>
                      <a:pt x="752171" y="108795"/>
                      <a:pt x="831158" y="110924"/>
                    </a:cubicBezTo>
                    <a:cubicBezTo>
                      <a:pt x="837460" y="111094"/>
                      <a:pt x="843744" y="111679"/>
                      <a:pt x="849969" y="112674"/>
                    </a:cubicBezTo>
                    <a:cubicBezTo>
                      <a:pt x="850277" y="73881"/>
                      <a:pt x="842271" y="35468"/>
                      <a:pt x="826487" y="0"/>
                    </a:cubicBezTo>
                    <a:close/>
                    <a:moveTo>
                      <a:pt x="285449" y="76656"/>
                    </a:moveTo>
                    <a:lnTo>
                      <a:pt x="227879" y="76656"/>
                    </a:lnTo>
                    <a:cubicBezTo>
                      <a:pt x="220035" y="76656"/>
                      <a:pt x="213676" y="70324"/>
                      <a:pt x="213676" y="62513"/>
                    </a:cubicBezTo>
                    <a:cubicBezTo>
                      <a:pt x="213676" y="54702"/>
                      <a:pt x="220035" y="48370"/>
                      <a:pt x="227879" y="48370"/>
                    </a:cubicBezTo>
                    <a:lnTo>
                      <a:pt x="285449" y="48370"/>
                    </a:lnTo>
                    <a:cubicBezTo>
                      <a:pt x="293293" y="48370"/>
                      <a:pt x="299652" y="54702"/>
                      <a:pt x="299652" y="62513"/>
                    </a:cubicBezTo>
                    <a:cubicBezTo>
                      <a:pt x="299652" y="70324"/>
                      <a:pt x="293293" y="76656"/>
                      <a:pt x="285449" y="76656"/>
                    </a:cubicBezTo>
                    <a:close/>
                    <a:moveTo>
                      <a:pt x="711537" y="76656"/>
                    </a:moveTo>
                    <a:lnTo>
                      <a:pt x="653968" y="76656"/>
                    </a:lnTo>
                    <a:cubicBezTo>
                      <a:pt x="646124" y="76656"/>
                      <a:pt x="639765" y="70324"/>
                      <a:pt x="639765" y="62513"/>
                    </a:cubicBezTo>
                    <a:cubicBezTo>
                      <a:pt x="639765" y="54702"/>
                      <a:pt x="646124" y="48370"/>
                      <a:pt x="653968" y="48370"/>
                    </a:cubicBezTo>
                    <a:lnTo>
                      <a:pt x="711537" y="48370"/>
                    </a:lnTo>
                    <a:cubicBezTo>
                      <a:pt x="719381" y="48370"/>
                      <a:pt x="725740" y="54702"/>
                      <a:pt x="725740" y="62513"/>
                    </a:cubicBezTo>
                    <a:cubicBezTo>
                      <a:pt x="725740" y="70324"/>
                      <a:pt x="719381" y="76656"/>
                      <a:pt x="711537" y="766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845C58DC-57A4-4E1B-BC52-FA9779923168}"/>
                  </a:ext>
                </a:extLst>
              </p:cNvPr>
              <p:cNvSpPr/>
              <p:nvPr/>
            </p:nvSpPr>
            <p:spPr>
              <a:xfrm>
                <a:off x="1299715" y="1954770"/>
                <a:ext cx="340871" cy="84859"/>
              </a:xfrm>
              <a:custGeom>
                <a:avLst/>
                <a:gdLst>
                  <a:gd name="connsiteX0" fmla="*/ 302996 w 340871"/>
                  <a:gd name="connsiteY0" fmla="*/ 44720 h 84859"/>
                  <a:gd name="connsiteX1" fmla="*/ 0 w 340871"/>
                  <a:gd name="connsiteY1" fmla="*/ 499 h 84859"/>
                  <a:gd name="connsiteX2" fmla="*/ 0 w 340871"/>
                  <a:gd name="connsiteY2" fmla="*/ 18226 h 84859"/>
                  <a:gd name="connsiteX3" fmla="*/ 348162 w 340871"/>
                  <a:gd name="connsiteY3" fmla="*/ 87244 h 84859"/>
                  <a:gd name="connsiteX4" fmla="*/ 302996 w 340871"/>
                  <a:gd name="connsiteY4" fmla="*/ 44720 h 8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871" h="84859">
                    <a:moveTo>
                      <a:pt x="302996" y="44720"/>
                    </a:moveTo>
                    <a:cubicBezTo>
                      <a:pt x="205486" y="11973"/>
                      <a:pt x="102847" y="-3007"/>
                      <a:pt x="0" y="499"/>
                    </a:cubicBezTo>
                    <a:lnTo>
                      <a:pt x="0" y="18226"/>
                    </a:lnTo>
                    <a:cubicBezTo>
                      <a:pt x="119666" y="16275"/>
                      <a:pt x="238369" y="39807"/>
                      <a:pt x="348162" y="87244"/>
                    </a:cubicBezTo>
                    <a:cubicBezTo>
                      <a:pt x="334391" y="71775"/>
                      <a:pt x="319278" y="57545"/>
                      <a:pt x="302996" y="447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7CDC95E8-2E30-4F35-9393-F430E491E4E0}"/>
                  </a:ext>
                </a:extLst>
              </p:cNvPr>
              <p:cNvSpPr/>
              <p:nvPr/>
            </p:nvSpPr>
            <p:spPr>
              <a:xfrm>
                <a:off x="938770" y="1956024"/>
                <a:ext cx="340871" cy="103717"/>
              </a:xfrm>
              <a:custGeom>
                <a:avLst/>
                <a:gdLst>
                  <a:gd name="connsiteX0" fmla="*/ 0 w 340871"/>
                  <a:gd name="connsiteY0" fmla="*/ 110883 h 103716"/>
                  <a:gd name="connsiteX1" fmla="*/ 342197 w 340871"/>
                  <a:gd name="connsiteY1" fmla="*/ 17632 h 103716"/>
                  <a:gd name="connsiteX2" fmla="*/ 342197 w 340871"/>
                  <a:gd name="connsiteY2" fmla="*/ 0 h 103716"/>
                  <a:gd name="connsiteX3" fmla="*/ 326573 w 340871"/>
                  <a:gd name="connsiteY3" fmla="*/ 566 h 103716"/>
                  <a:gd name="connsiteX4" fmla="*/ 45165 w 340871"/>
                  <a:gd name="connsiteY4" fmla="*/ 64776 h 103716"/>
                  <a:gd name="connsiteX5" fmla="*/ 0 w 340871"/>
                  <a:gd name="connsiteY5" fmla="*/ 110883 h 1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871" h="103716">
                    <a:moveTo>
                      <a:pt x="0" y="110883"/>
                    </a:moveTo>
                    <a:cubicBezTo>
                      <a:pt x="105640" y="54738"/>
                      <a:pt x="222569" y="22874"/>
                      <a:pt x="342197" y="17632"/>
                    </a:cubicBezTo>
                    <a:lnTo>
                      <a:pt x="342197" y="0"/>
                    </a:lnTo>
                    <a:cubicBezTo>
                      <a:pt x="336989" y="0"/>
                      <a:pt x="331876" y="0"/>
                      <a:pt x="326573" y="566"/>
                    </a:cubicBezTo>
                    <a:cubicBezTo>
                      <a:pt x="229878" y="6516"/>
                      <a:pt x="134815" y="28207"/>
                      <a:pt x="45165" y="64776"/>
                    </a:cubicBezTo>
                    <a:cubicBezTo>
                      <a:pt x="28601" y="78603"/>
                      <a:pt x="13470" y="94049"/>
                      <a:pt x="0" y="1108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1B7ADB0D-9C10-4881-BF7C-90E71D86013C}"/>
                  </a:ext>
                </a:extLst>
              </p:cNvPr>
              <p:cNvSpPr/>
              <p:nvPr/>
            </p:nvSpPr>
            <p:spPr>
              <a:xfrm>
                <a:off x="1089700" y="2174301"/>
                <a:ext cx="85218" cy="28286"/>
              </a:xfrm>
              <a:custGeom>
                <a:avLst/>
                <a:gdLst>
                  <a:gd name="connsiteX0" fmla="*/ 71772 w 85217"/>
                  <a:gd name="connsiteY0" fmla="*/ 0 h 28286"/>
                  <a:gd name="connsiteX1" fmla="*/ 14203 w 85217"/>
                  <a:gd name="connsiteY1" fmla="*/ 0 h 28286"/>
                  <a:gd name="connsiteX2" fmla="*/ 0 w 85217"/>
                  <a:gd name="connsiteY2" fmla="*/ 14143 h 28286"/>
                  <a:gd name="connsiteX3" fmla="*/ 14203 w 85217"/>
                  <a:gd name="connsiteY3" fmla="*/ 28286 h 28286"/>
                  <a:gd name="connsiteX4" fmla="*/ 71772 w 85217"/>
                  <a:gd name="connsiteY4" fmla="*/ 28286 h 28286"/>
                  <a:gd name="connsiteX5" fmla="*/ 85975 w 85217"/>
                  <a:gd name="connsiteY5" fmla="*/ 14143 h 28286"/>
                  <a:gd name="connsiteX6" fmla="*/ 71772 w 85217"/>
                  <a:gd name="connsiteY6" fmla="*/ 0 h 2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217" h="28286">
                    <a:moveTo>
                      <a:pt x="71772" y="0"/>
                    </a:moveTo>
                    <a:lnTo>
                      <a:pt x="14203" y="0"/>
                    </a:lnTo>
                    <a:cubicBezTo>
                      <a:pt x="6359" y="0"/>
                      <a:pt x="0" y="6332"/>
                      <a:pt x="0" y="14143"/>
                    </a:cubicBezTo>
                    <a:cubicBezTo>
                      <a:pt x="0" y="21954"/>
                      <a:pt x="6359" y="28286"/>
                      <a:pt x="14203" y="28286"/>
                    </a:cubicBezTo>
                    <a:lnTo>
                      <a:pt x="71772" y="28286"/>
                    </a:lnTo>
                    <a:cubicBezTo>
                      <a:pt x="79616" y="28286"/>
                      <a:pt x="85975" y="21954"/>
                      <a:pt x="85975" y="14143"/>
                    </a:cubicBezTo>
                    <a:cubicBezTo>
                      <a:pt x="85975" y="6332"/>
                      <a:pt x="79616" y="0"/>
                      <a:pt x="717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11CE365B-7B55-46C7-855A-1D6A1F073607}"/>
                  </a:ext>
                </a:extLst>
              </p:cNvPr>
              <p:cNvSpPr/>
              <p:nvPr/>
            </p:nvSpPr>
            <p:spPr>
              <a:xfrm>
                <a:off x="1515789" y="2174301"/>
                <a:ext cx="85218" cy="28286"/>
              </a:xfrm>
              <a:custGeom>
                <a:avLst/>
                <a:gdLst>
                  <a:gd name="connsiteX0" fmla="*/ 71772 w 85217"/>
                  <a:gd name="connsiteY0" fmla="*/ 0 h 28286"/>
                  <a:gd name="connsiteX1" fmla="*/ 14203 w 85217"/>
                  <a:gd name="connsiteY1" fmla="*/ 0 h 28286"/>
                  <a:gd name="connsiteX2" fmla="*/ 0 w 85217"/>
                  <a:gd name="connsiteY2" fmla="*/ 14143 h 28286"/>
                  <a:gd name="connsiteX3" fmla="*/ 14203 w 85217"/>
                  <a:gd name="connsiteY3" fmla="*/ 28286 h 28286"/>
                  <a:gd name="connsiteX4" fmla="*/ 71772 w 85217"/>
                  <a:gd name="connsiteY4" fmla="*/ 28286 h 28286"/>
                  <a:gd name="connsiteX5" fmla="*/ 85975 w 85217"/>
                  <a:gd name="connsiteY5" fmla="*/ 14143 h 28286"/>
                  <a:gd name="connsiteX6" fmla="*/ 71772 w 85217"/>
                  <a:gd name="connsiteY6" fmla="*/ 0 h 2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217" h="28286">
                    <a:moveTo>
                      <a:pt x="71772" y="0"/>
                    </a:moveTo>
                    <a:lnTo>
                      <a:pt x="14203" y="0"/>
                    </a:lnTo>
                    <a:cubicBezTo>
                      <a:pt x="6359" y="0"/>
                      <a:pt x="0" y="6332"/>
                      <a:pt x="0" y="14143"/>
                    </a:cubicBezTo>
                    <a:cubicBezTo>
                      <a:pt x="0" y="21954"/>
                      <a:pt x="6359" y="28286"/>
                      <a:pt x="14203" y="28286"/>
                    </a:cubicBezTo>
                    <a:lnTo>
                      <a:pt x="71772" y="28286"/>
                    </a:lnTo>
                    <a:cubicBezTo>
                      <a:pt x="79616" y="28286"/>
                      <a:pt x="85975" y="21954"/>
                      <a:pt x="85975" y="14143"/>
                    </a:cubicBezTo>
                    <a:cubicBezTo>
                      <a:pt x="85975" y="6332"/>
                      <a:pt x="79616" y="0"/>
                      <a:pt x="717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9A50AFD7-C690-4A66-9544-594D50A20DB2}"/>
                  </a:ext>
                </a:extLst>
              </p:cNvPr>
              <p:cNvSpPr/>
              <p:nvPr/>
            </p:nvSpPr>
            <p:spPr>
              <a:xfrm>
                <a:off x="1602711" y="1999491"/>
                <a:ext cx="378746" cy="386580"/>
              </a:xfrm>
              <a:custGeom>
                <a:avLst/>
                <a:gdLst>
                  <a:gd name="connsiteX0" fmla="*/ 192971 w 378745"/>
                  <a:gd name="connsiteY0" fmla="*/ 98059 h 386580"/>
                  <a:gd name="connsiteX1" fmla="*/ 190225 w 378745"/>
                  <a:gd name="connsiteY1" fmla="*/ 96174 h 386580"/>
                  <a:gd name="connsiteX2" fmla="*/ 0 w 378745"/>
                  <a:gd name="connsiteY2" fmla="*/ 0 h 386580"/>
                  <a:gd name="connsiteX3" fmla="*/ 45355 w 378745"/>
                  <a:gd name="connsiteY3" fmla="*/ 42430 h 386580"/>
                  <a:gd name="connsiteX4" fmla="*/ 172518 w 378745"/>
                  <a:gd name="connsiteY4" fmla="*/ 108997 h 386580"/>
                  <a:gd name="connsiteX5" fmla="*/ 175335 w 378745"/>
                  <a:gd name="connsiteY5" fmla="*/ 122033 h 386580"/>
                  <a:gd name="connsiteX6" fmla="*/ 167405 w 378745"/>
                  <a:gd name="connsiteY6" fmla="*/ 126346 h 386580"/>
                  <a:gd name="connsiteX7" fmla="*/ 99705 w 378745"/>
                  <a:gd name="connsiteY7" fmla="*/ 126346 h 386580"/>
                  <a:gd name="connsiteX8" fmla="*/ 123471 w 378745"/>
                  <a:gd name="connsiteY8" fmla="*/ 239491 h 386580"/>
                  <a:gd name="connsiteX9" fmla="*/ 246563 w 378745"/>
                  <a:gd name="connsiteY9" fmla="*/ 381394 h 386580"/>
                  <a:gd name="connsiteX10" fmla="*/ 245995 w 378745"/>
                  <a:gd name="connsiteY10" fmla="*/ 391860 h 386580"/>
                  <a:gd name="connsiteX11" fmla="*/ 313980 w 378745"/>
                  <a:gd name="connsiteY11" fmla="*/ 391860 h 386580"/>
                  <a:gd name="connsiteX12" fmla="*/ 353464 w 378745"/>
                  <a:gd name="connsiteY12" fmla="*/ 364611 h 386580"/>
                  <a:gd name="connsiteX13" fmla="*/ 383859 w 378745"/>
                  <a:gd name="connsiteY13" fmla="*/ 325293 h 386580"/>
                  <a:gd name="connsiteX14" fmla="*/ 381775 w 378745"/>
                  <a:gd name="connsiteY14" fmla="*/ 126346 h 386580"/>
                  <a:gd name="connsiteX15" fmla="*/ 370886 w 378745"/>
                  <a:gd name="connsiteY15" fmla="*/ 229402 h 386580"/>
                  <a:gd name="connsiteX16" fmla="*/ 366152 w 378745"/>
                  <a:gd name="connsiteY16" fmla="*/ 229402 h 386580"/>
                  <a:gd name="connsiteX17" fmla="*/ 272034 w 378745"/>
                  <a:gd name="connsiteY17" fmla="*/ 135680 h 386580"/>
                  <a:gd name="connsiteX18" fmla="*/ 272034 w 378745"/>
                  <a:gd name="connsiteY18" fmla="*/ 130966 h 386580"/>
                  <a:gd name="connsiteX19" fmla="*/ 276768 w 378745"/>
                  <a:gd name="connsiteY19" fmla="*/ 130966 h 386580"/>
                  <a:gd name="connsiteX20" fmla="*/ 370887 w 378745"/>
                  <a:gd name="connsiteY20" fmla="*/ 224688 h 38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8745" h="386580">
                    <a:moveTo>
                      <a:pt x="192971" y="98059"/>
                    </a:moveTo>
                    <a:lnTo>
                      <a:pt x="190225" y="96174"/>
                    </a:lnTo>
                    <a:cubicBezTo>
                      <a:pt x="131598" y="55493"/>
                      <a:pt x="67577" y="23125"/>
                      <a:pt x="0" y="0"/>
                    </a:cubicBezTo>
                    <a:cubicBezTo>
                      <a:pt x="16343" y="12786"/>
                      <a:pt x="31520" y="26985"/>
                      <a:pt x="45355" y="42430"/>
                    </a:cubicBezTo>
                    <a:cubicBezTo>
                      <a:pt x="89457" y="61207"/>
                      <a:pt x="131981" y="83467"/>
                      <a:pt x="172518" y="108997"/>
                    </a:cubicBezTo>
                    <a:cubicBezTo>
                      <a:pt x="176911" y="111822"/>
                      <a:pt x="178172" y="117659"/>
                      <a:pt x="175335" y="122033"/>
                    </a:cubicBezTo>
                    <a:cubicBezTo>
                      <a:pt x="173595" y="124715"/>
                      <a:pt x="170611" y="126338"/>
                      <a:pt x="167405" y="126346"/>
                    </a:cubicBezTo>
                    <a:lnTo>
                      <a:pt x="99705" y="126346"/>
                    </a:lnTo>
                    <a:cubicBezTo>
                      <a:pt x="115653" y="161937"/>
                      <a:pt x="123757" y="200518"/>
                      <a:pt x="123471" y="239491"/>
                    </a:cubicBezTo>
                    <a:cubicBezTo>
                      <a:pt x="194091" y="249981"/>
                      <a:pt x="246408" y="310294"/>
                      <a:pt x="246563" y="381394"/>
                    </a:cubicBezTo>
                    <a:cubicBezTo>
                      <a:pt x="246563" y="384977"/>
                      <a:pt x="246563" y="388372"/>
                      <a:pt x="245995" y="391860"/>
                    </a:cubicBezTo>
                    <a:lnTo>
                      <a:pt x="313980" y="391860"/>
                    </a:lnTo>
                    <a:cubicBezTo>
                      <a:pt x="328455" y="384826"/>
                      <a:pt x="341769" y="375638"/>
                      <a:pt x="353464" y="364611"/>
                    </a:cubicBezTo>
                    <a:cubicBezTo>
                      <a:pt x="365584" y="353156"/>
                      <a:pt x="375838" y="339891"/>
                      <a:pt x="383859" y="325293"/>
                    </a:cubicBezTo>
                    <a:lnTo>
                      <a:pt x="381775" y="126346"/>
                    </a:lnTo>
                    <a:close/>
                    <a:moveTo>
                      <a:pt x="370886" y="229402"/>
                    </a:moveTo>
                    <a:lnTo>
                      <a:pt x="366152" y="229402"/>
                    </a:lnTo>
                    <a:cubicBezTo>
                      <a:pt x="314301" y="229094"/>
                      <a:pt x="272344" y="187313"/>
                      <a:pt x="272034" y="135680"/>
                    </a:cubicBezTo>
                    <a:lnTo>
                      <a:pt x="272034" y="130966"/>
                    </a:lnTo>
                    <a:lnTo>
                      <a:pt x="276768" y="130966"/>
                    </a:lnTo>
                    <a:cubicBezTo>
                      <a:pt x="328619" y="131275"/>
                      <a:pt x="370576" y="173055"/>
                      <a:pt x="370887" y="2246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3A91ACB1-E71D-4232-90A2-EF1682E34888}"/>
                  </a:ext>
                </a:extLst>
              </p:cNvPr>
              <p:cNvSpPr/>
              <p:nvPr/>
            </p:nvSpPr>
            <p:spPr>
              <a:xfrm>
                <a:off x="446420" y="2020800"/>
                <a:ext cx="530244" cy="367723"/>
              </a:xfrm>
              <a:custGeom>
                <a:avLst/>
                <a:gdLst>
                  <a:gd name="connsiteX0" fmla="*/ 452392 w 530243"/>
                  <a:gd name="connsiteY0" fmla="*/ 111825 h 367722"/>
                  <a:gd name="connsiteX1" fmla="*/ 416601 w 530243"/>
                  <a:gd name="connsiteY1" fmla="*/ 112391 h 367722"/>
                  <a:gd name="connsiteX2" fmla="*/ 416601 w 530243"/>
                  <a:gd name="connsiteY2" fmla="*/ 112391 h 367722"/>
                  <a:gd name="connsiteX3" fmla="*/ 407111 w 530243"/>
                  <a:gd name="connsiteY3" fmla="*/ 102984 h 367722"/>
                  <a:gd name="connsiteX4" fmla="*/ 411299 w 530243"/>
                  <a:gd name="connsiteY4" fmla="*/ 95136 h 367722"/>
                  <a:gd name="connsiteX5" fmla="*/ 492350 w 530243"/>
                  <a:gd name="connsiteY5" fmla="*/ 46107 h 367722"/>
                  <a:gd name="connsiteX6" fmla="*/ 537516 w 530243"/>
                  <a:gd name="connsiteY6" fmla="*/ 0 h 367722"/>
                  <a:gd name="connsiteX7" fmla="*/ 356191 w 530243"/>
                  <a:gd name="connsiteY7" fmla="*/ 97682 h 367722"/>
                  <a:gd name="connsiteX8" fmla="*/ 352498 w 530243"/>
                  <a:gd name="connsiteY8" fmla="*/ 100228 h 367722"/>
                  <a:gd name="connsiteX9" fmla="*/ 347953 w 530243"/>
                  <a:gd name="connsiteY9" fmla="*/ 100228 h 367722"/>
                  <a:gd name="connsiteX10" fmla="*/ 10018 w 530243"/>
                  <a:gd name="connsiteY10" fmla="*/ 212902 h 367722"/>
                  <a:gd name="connsiteX11" fmla="*/ 4999 w 530243"/>
                  <a:gd name="connsiteY11" fmla="*/ 370740 h 367722"/>
                  <a:gd name="connsiteX12" fmla="*/ 94667 w 530243"/>
                  <a:gd name="connsiteY12" fmla="*/ 370740 h 367722"/>
                  <a:gd name="connsiteX13" fmla="*/ 94099 w 530243"/>
                  <a:gd name="connsiteY13" fmla="*/ 360274 h 367722"/>
                  <a:gd name="connsiteX14" fmla="*/ 240316 w 530243"/>
                  <a:gd name="connsiteY14" fmla="*/ 218511 h 367722"/>
                  <a:gd name="connsiteX15" fmla="*/ 382514 w 530243"/>
                  <a:gd name="connsiteY15" fmla="*/ 355088 h 367722"/>
                  <a:gd name="connsiteX16" fmla="*/ 470762 w 530243"/>
                  <a:gd name="connsiteY16" fmla="*/ 355088 h 367722"/>
                  <a:gd name="connsiteX17" fmla="*/ 430425 w 530243"/>
                  <a:gd name="connsiteY17" fmla="*/ 241943 h 367722"/>
                  <a:gd name="connsiteX18" fmla="*/ 452392 w 530243"/>
                  <a:gd name="connsiteY18" fmla="*/ 111825 h 367722"/>
                  <a:gd name="connsiteX19" fmla="*/ 114551 w 530243"/>
                  <a:gd name="connsiteY19" fmla="*/ 184521 h 367722"/>
                  <a:gd name="connsiteX20" fmla="*/ 20433 w 530243"/>
                  <a:gd name="connsiteY20" fmla="*/ 278244 h 367722"/>
                  <a:gd name="connsiteX21" fmla="*/ 15699 w 530243"/>
                  <a:gd name="connsiteY21" fmla="*/ 278244 h 367722"/>
                  <a:gd name="connsiteX22" fmla="*/ 15699 w 530243"/>
                  <a:gd name="connsiteY22" fmla="*/ 273435 h 367722"/>
                  <a:gd name="connsiteX23" fmla="*/ 109817 w 530243"/>
                  <a:gd name="connsiteY23" fmla="*/ 179713 h 367722"/>
                  <a:gd name="connsiteX24" fmla="*/ 114551 w 530243"/>
                  <a:gd name="connsiteY24" fmla="*/ 179713 h 3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0243" h="367722">
                    <a:moveTo>
                      <a:pt x="452392" y="111825"/>
                    </a:moveTo>
                    <a:lnTo>
                      <a:pt x="416601" y="112391"/>
                    </a:lnTo>
                    <a:lnTo>
                      <a:pt x="416601" y="112391"/>
                    </a:lnTo>
                    <a:cubicBezTo>
                      <a:pt x="411372" y="112403"/>
                      <a:pt x="407123" y="108191"/>
                      <a:pt x="407111" y="102984"/>
                    </a:cubicBezTo>
                    <a:cubicBezTo>
                      <a:pt x="407104" y="99836"/>
                      <a:pt x="408675" y="96892"/>
                      <a:pt x="411299" y="95136"/>
                    </a:cubicBezTo>
                    <a:cubicBezTo>
                      <a:pt x="437384" y="77313"/>
                      <a:pt x="464443" y="60944"/>
                      <a:pt x="492350" y="46107"/>
                    </a:cubicBezTo>
                    <a:cubicBezTo>
                      <a:pt x="505820" y="29274"/>
                      <a:pt x="520951" y="13828"/>
                      <a:pt x="537516" y="0"/>
                    </a:cubicBezTo>
                    <a:cubicBezTo>
                      <a:pt x="473639" y="25797"/>
                      <a:pt x="412827" y="58558"/>
                      <a:pt x="356191" y="97682"/>
                    </a:cubicBezTo>
                    <a:lnTo>
                      <a:pt x="352498" y="100228"/>
                    </a:lnTo>
                    <a:lnTo>
                      <a:pt x="347953" y="100228"/>
                    </a:lnTo>
                    <a:cubicBezTo>
                      <a:pt x="225783" y="98839"/>
                      <a:pt x="106716" y="138538"/>
                      <a:pt x="10018" y="212902"/>
                    </a:cubicBezTo>
                    <a:cubicBezTo>
                      <a:pt x="-1362" y="264763"/>
                      <a:pt x="-3063" y="318266"/>
                      <a:pt x="4999" y="370740"/>
                    </a:cubicBezTo>
                    <a:lnTo>
                      <a:pt x="94667" y="370740"/>
                    </a:lnTo>
                    <a:cubicBezTo>
                      <a:pt x="94667" y="367251"/>
                      <a:pt x="94099" y="363763"/>
                      <a:pt x="94099" y="360274"/>
                    </a:cubicBezTo>
                    <a:cubicBezTo>
                      <a:pt x="95164" y="280921"/>
                      <a:pt x="160627" y="217451"/>
                      <a:pt x="240316" y="218511"/>
                    </a:cubicBezTo>
                    <a:cubicBezTo>
                      <a:pt x="316487" y="219524"/>
                      <a:pt x="378747" y="279323"/>
                      <a:pt x="382514" y="355088"/>
                    </a:cubicBezTo>
                    <a:lnTo>
                      <a:pt x="470762" y="355088"/>
                    </a:lnTo>
                    <a:cubicBezTo>
                      <a:pt x="448541" y="321070"/>
                      <a:pt x="434719" y="282298"/>
                      <a:pt x="430425" y="241943"/>
                    </a:cubicBezTo>
                    <a:cubicBezTo>
                      <a:pt x="426379" y="197410"/>
                      <a:pt x="433946" y="152592"/>
                      <a:pt x="452392" y="111825"/>
                    </a:cubicBezTo>
                    <a:close/>
                    <a:moveTo>
                      <a:pt x="114551" y="184521"/>
                    </a:moveTo>
                    <a:cubicBezTo>
                      <a:pt x="114241" y="236154"/>
                      <a:pt x="72284" y="277935"/>
                      <a:pt x="20433" y="278244"/>
                    </a:cubicBezTo>
                    <a:lnTo>
                      <a:pt x="15699" y="278244"/>
                    </a:lnTo>
                    <a:lnTo>
                      <a:pt x="15699" y="273435"/>
                    </a:lnTo>
                    <a:cubicBezTo>
                      <a:pt x="16009" y="221802"/>
                      <a:pt x="57966" y="180022"/>
                      <a:pt x="109817" y="179713"/>
                    </a:cubicBezTo>
                    <a:lnTo>
                      <a:pt x="114551" y="179713"/>
                    </a:ln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 32">
                <a:extLst>
                  <a:ext uri="{FF2B5EF4-FFF2-40B4-BE49-F238E27FC236}">
                    <a16:creationId xmlns:a16="http://schemas.microsoft.com/office/drawing/2014/main" id="{C6872EE0-14C7-47BA-AB12-6E6EED6124F1}"/>
                  </a:ext>
                </a:extLst>
              </p:cNvPr>
              <p:cNvSpPr/>
              <p:nvPr/>
            </p:nvSpPr>
            <p:spPr>
              <a:xfrm>
                <a:off x="451419" y="2391540"/>
                <a:ext cx="85218" cy="18858"/>
              </a:xfrm>
              <a:custGeom>
                <a:avLst/>
                <a:gdLst>
                  <a:gd name="connsiteX0" fmla="*/ 0 w 85217"/>
                  <a:gd name="connsiteY0" fmla="*/ 0 h 18857"/>
                  <a:gd name="connsiteX1" fmla="*/ 3693 w 85217"/>
                  <a:gd name="connsiteY1" fmla="*/ 21026 h 18857"/>
                  <a:gd name="connsiteX2" fmla="*/ 93455 w 85217"/>
                  <a:gd name="connsiteY2" fmla="*/ 22063 h 18857"/>
                  <a:gd name="connsiteX3" fmla="*/ 89668 w 85217"/>
                  <a:gd name="connsiteY3" fmla="*/ 0 h 18857"/>
                  <a:gd name="connsiteX4" fmla="*/ 0 w 85217"/>
                  <a:gd name="connsiteY4" fmla="*/ 0 h 1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17" h="18857">
                    <a:moveTo>
                      <a:pt x="0" y="0"/>
                    </a:moveTo>
                    <a:cubicBezTo>
                      <a:pt x="1042" y="7072"/>
                      <a:pt x="2272" y="14049"/>
                      <a:pt x="3693" y="21026"/>
                    </a:cubicBezTo>
                    <a:lnTo>
                      <a:pt x="93455" y="22063"/>
                    </a:lnTo>
                    <a:cubicBezTo>
                      <a:pt x="91616" y="14819"/>
                      <a:pt x="90349" y="7442"/>
                      <a:pt x="8966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 33">
                <a:extLst>
                  <a:ext uri="{FF2B5EF4-FFF2-40B4-BE49-F238E27FC236}">
                    <a16:creationId xmlns:a16="http://schemas.microsoft.com/office/drawing/2014/main" id="{47E89D8A-DA10-46F6-A79B-F7360D0CDE64}"/>
                  </a:ext>
                </a:extLst>
              </p:cNvPr>
              <p:cNvSpPr/>
              <p:nvPr/>
            </p:nvSpPr>
            <p:spPr>
              <a:xfrm>
                <a:off x="825146" y="2391823"/>
                <a:ext cx="738554" cy="18858"/>
              </a:xfrm>
              <a:custGeom>
                <a:avLst/>
                <a:gdLst>
                  <a:gd name="connsiteX0" fmla="*/ 3977 w 738553"/>
                  <a:gd name="connsiteY0" fmla="*/ 0 h 18857"/>
                  <a:gd name="connsiteX1" fmla="*/ 0 w 738553"/>
                  <a:gd name="connsiteY1" fmla="*/ 24232 h 18857"/>
                  <a:gd name="connsiteX2" fmla="*/ 739879 w 738553"/>
                  <a:gd name="connsiteY2" fmla="*/ 25081 h 18857"/>
                  <a:gd name="connsiteX3" fmla="*/ 735713 w 738553"/>
                  <a:gd name="connsiteY3" fmla="*/ 0 h 1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553" h="18857">
                    <a:moveTo>
                      <a:pt x="3977" y="0"/>
                    </a:moveTo>
                    <a:cubicBezTo>
                      <a:pt x="3353" y="8176"/>
                      <a:pt x="2022" y="16283"/>
                      <a:pt x="0" y="24232"/>
                    </a:cubicBezTo>
                    <a:cubicBezTo>
                      <a:pt x="298357" y="26495"/>
                      <a:pt x="555146" y="26683"/>
                      <a:pt x="739879" y="25081"/>
                    </a:cubicBezTo>
                    <a:cubicBezTo>
                      <a:pt x="737744" y="16860"/>
                      <a:pt x="736350" y="8467"/>
                      <a:pt x="735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 34">
                <a:extLst>
                  <a:ext uri="{FF2B5EF4-FFF2-40B4-BE49-F238E27FC236}">
                    <a16:creationId xmlns:a16="http://schemas.microsoft.com/office/drawing/2014/main" id="{814A20A3-51A6-41B8-89DD-7DFAE3158276}"/>
                  </a:ext>
                </a:extLst>
              </p:cNvPr>
              <p:cNvSpPr/>
              <p:nvPr/>
            </p:nvSpPr>
            <p:spPr>
              <a:xfrm>
                <a:off x="1845960" y="2391540"/>
                <a:ext cx="66280" cy="9429"/>
              </a:xfrm>
              <a:custGeom>
                <a:avLst/>
                <a:gdLst>
                  <a:gd name="connsiteX0" fmla="*/ 0 w 66280"/>
                  <a:gd name="connsiteY0" fmla="*/ 18480 h 9428"/>
                  <a:gd name="connsiteX1" fmla="*/ 18937 w 66280"/>
                  <a:gd name="connsiteY1" fmla="*/ 16500 h 9428"/>
                  <a:gd name="connsiteX2" fmla="*/ 69973 w 66280"/>
                  <a:gd name="connsiteY2" fmla="*/ 0 h 9428"/>
                  <a:gd name="connsiteX3" fmla="*/ 1988 w 66280"/>
                  <a:gd name="connsiteY3" fmla="*/ 0 h 9428"/>
                  <a:gd name="connsiteX4" fmla="*/ 0 w 66280"/>
                  <a:gd name="connsiteY4" fmla="*/ 18480 h 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80" h="9428">
                    <a:moveTo>
                      <a:pt x="0" y="18480"/>
                    </a:moveTo>
                    <a:cubicBezTo>
                      <a:pt x="8427" y="17820"/>
                      <a:pt x="14866" y="17160"/>
                      <a:pt x="18937" y="16500"/>
                    </a:cubicBezTo>
                    <a:cubicBezTo>
                      <a:pt x="36704" y="13661"/>
                      <a:pt x="53920" y="8094"/>
                      <a:pt x="69973" y="0"/>
                    </a:cubicBezTo>
                    <a:lnTo>
                      <a:pt x="1988" y="0"/>
                    </a:lnTo>
                    <a:cubicBezTo>
                      <a:pt x="1727" y="6196"/>
                      <a:pt x="1063" y="12369"/>
                      <a:pt x="0" y="184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 35">
                <a:extLst>
                  <a:ext uri="{FF2B5EF4-FFF2-40B4-BE49-F238E27FC236}">
                    <a16:creationId xmlns:a16="http://schemas.microsoft.com/office/drawing/2014/main" id="{3D504A73-08E6-48E8-A011-178CD0A06785}"/>
                  </a:ext>
                </a:extLst>
              </p:cNvPr>
              <p:cNvSpPr/>
              <p:nvPr/>
            </p:nvSpPr>
            <p:spPr>
              <a:xfrm>
                <a:off x="1299904" y="1991571"/>
                <a:ext cx="435557" cy="113145"/>
              </a:xfrm>
              <a:custGeom>
                <a:avLst/>
                <a:gdLst>
                  <a:gd name="connsiteX0" fmla="*/ 436410 w 435557"/>
                  <a:gd name="connsiteY0" fmla="*/ 115503 h 113145"/>
                  <a:gd name="connsiteX1" fmla="*/ 16949 w 435557"/>
                  <a:gd name="connsiteY1" fmla="*/ 0 h 113145"/>
                  <a:gd name="connsiteX2" fmla="*/ 0 w 435557"/>
                  <a:gd name="connsiteY2" fmla="*/ 0 h 113145"/>
                  <a:gd name="connsiteX3" fmla="*/ 0 w 435557"/>
                  <a:gd name="connsiteY3" fmla="*/ 117294 h 113145"/>
                  <a:gd name="connsiteX4" fmla="*/ 37875 w 435557"/>
                  <a:gd name="connsiteY4" fmla="*/ 117294 h 113145"/>
                  <a:gd name="connsiteX5" fmla="*/ 436410 w 435557"/>
                  <a:gd name="connsiteY5" fmla="*/ 115503 h 11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557" h="113145">
                    <a:moveTo>
                      <a:pt x="436410" y="115503"/>
                    </a:moveTo>
                    <a:cubicBezTo>
                      <a:pt x="309119" y="41184"/>
                      <a:pt x="164499" y="1361"/>
                      <a:pt x="16949" y="0"/>
                    </a:cubicBezTo>
                    <a:cubicBezTo>
                      <a:pt x="11362" y="0"/>
                      <a:pt x="5681" y="0"/>
                      <a:pt x="0" y="0"/>
                    </a:cubicBezTo>
                    <a:lnTo>
                      <a:pt x="0" y="117294"/>
                    </a:lnTo>
                    <a:lnTo>
                      <a:pt x="37875" y="117294"/>
                    </a:lnTo>
                    <a:cubicBezTo>
                      <a:pt x="169962" y="115974"/>
                      <a:pt x="304038" y="115503"/>
                      <a:pt x="436410" y="115503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 36">
                <a:extLst>
                  <a:ext uri="{FF2B5EF4-FFF2-40B4-BE49-F238E27FC236}">
                    <a16:creationId xmlns:a16="http://schemas.microsoft.com/office/drawing/2014/main" id="{A7A15A51-CBBD-4D35-A8F2-9B00619BC169}"/>
                  </a:ext>
                </a:extLst>
              </p:cNvPr>
              <p:cNvSpPr/>
              <p:nvPr/>
            </p:nvSpPr>
            <p:spPr>
              <a:xfrm>
                <a:off x="895309" y="1992514"/>
                <a:ext cx="378746" cy="113145"/>
              </a:xfrm>
              <a:custGeom>
                <a:avLst/>
                <a:gdLst>
                  <a:gd name="connsiteX0" fmla="*/ 0 w 378745"/>
                  <a:gd name="connsiteY0" fmla="*/ 121254 h 113145"/>
                  <a:gd name="connsiteX1" fmla="*/ 385752 w 378745"/>
                  <a:gd name="connsiteY1" fmla="*/ 116540 h 113145"/>
                  <a:gd name="connsiteX2" fmla="*/ 385752 w 378745"/>
                  <a:gd name="connsiteY2" fmla="*/ 0 h 113145"/>
                  <a:gd name="connsiteX3" fmla="*/ 306026 w 378745"/>
                  <a:gd name="connsiteY3" fmla="*/ 7637 h 113145"/>
                  <a:gd name="connsiteX4" fmla="*/ 0 w 378745"/>
                  <a:gd name="connsiteY4" fmla="*/ 121254 h 11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745" h="113145">
                    <a:moveTo>
                      <a:pt x="0" y="121254"/>
                    </a:moveTo>
                    <a:cubicBezTo>
                      <a:pt x="127732" y="119180"/>
                      <a:pt x="257074" y="117671"/>
                      <a:pt x="385752" y="116540"/>
                    </a:cubicBezTo>
                    <a:lnTo>
                      <a:pt x="385752" y="0"/>
                    </a:lnTo>
                    <a:cubicBezTo>
                      <a:pt x="359063" y="1186"/>
                      <a:pt x="332453" y="3735"/>
                      <a:pt x="306026" y="7637"/>
                    </a:cubicBezTo>
                    <a:cubicBezTo>
                      <a:pt x="197195" y="23912"/>
                      <a:pt x="92967" y="62608"/>
                      <a:pt x="0" y="1212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A383D367-6276-4D9C-A635-1104D817F9BD}"/>
                  </a:ext>
                </a:extLst>
              </p:cNvPr>
              <p:cNvSpPr/>
              <p:nvPr/>
            </p:nvSpPr>
            <p:spPr>
              <a:xfrm>
                <a:off x="471777" y="2210130"/>
                <a:ext cx="75749" cy="75430"/>
              </a:xfrm>
              <a:custGeom>
                <a:avLst/>
                <a:gdLst>
                  <a:gd name="connsiteX0" fmla="*/ 0 w 75749"/>
                  <a:gd name="connsiteY0" fmla="*/ 79296 h 75430"/>
                  <a:gd name="connsiteX1" fmla="*/ 79631 w 75749"/>
                  <a:gd name="connsiteY1" fmla="*/ 0 h 75430"/>
                  <a:gd name="connsiteX2" fmla="*/ 0 w 75749"/>
                  <a:gd name="connsiteY2" fmla="*/ 79296 h 7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749" h="75430">
                    <a:moveTo>
                      <a:pt x="0" y="79296"/>
                    </a:moveTo>
                    <a:cubicBezTo>
                      <a:pt x="42800" y="76583"/>
                      <a:pt x="76906" y="42620"/>
                      <a:pt x="79631" y="0"/>
                    </a:cubicBezTo>
                    <a:cubicBezTo>
                      <a:pt x="36832" y="2713"/>
                      <a:pt x="2725" y="36677"/>
                      <a:pt x="0" y="79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 38">
                <a:extLst>
                  <a:ext uri="{FF2B5EF4-FFF2-40B4-BE49-F238E27FC236}">
                    <a16:creationId xmlns:a16="http://schemas.microsoft.com/office/drawing/2014/main" id="{7830515E-1284-41DB-9F9A-A459FA2266FA}"/>
                  </a:ext>
                </a:extLst>
              </p:cNvPr>
              <p:cNvSpPr/>
              <p:nvPr/>
            </p:nvSpPr>
            <p:spPr>
              <a:xfrm>
                <a:off x="462214" y="2200513"/>
                <a:ext cx="94686" cy="94288"/>
              </a:xfrm>
              <a:custGeom>
                <a:avLst/>
                <a:gdLst>
                  <a:gd name="connsiteX0" fmla="*/ 0 w 94686"/>
                  <a:gd name="connsiteY0" fmla="*/ 93722 h 94287"/>
                  <a:gd name="connsiteX1" fmla="*/ 0 w 94686"/>
                  <a:gd name="connsiteY1" fmla="*/ 98437 h 94287"/>
                  <a:gd name="connsiteX2" fmla="*/ 4734 w 94686"/>
                  <a:gd name="connsiteY2" fmla="*/ 98437 h 94287"/>
                  <a:gd name="connsiteX3" fmla="*/ 98853 w 94686"/>
                  <a:gd name="connsiteY3" fmla="*/ 4714 h 94287"/>
                  <a:gd name="connsiteX4" fmla="*/ 98853 w 94686"/>
                  <a:gd name="connsiteY4" fmla="*/ 0 h 94287"/>
                  <a:gd name="connsiteX5" fmla="*/ 94118 w 94686"/>
                  <a:gd name="connsiteY5" fmla="*/ 0 h 94287"/>
                  <a:gd name="connsiteX6" fmla="*/ 0 w 94686"/>
                  <a:gd name="connsiteY6" fmla="*/ 93722 h 94287"/>
                  <a:gd name="connsiteX7" fmla="*/ 9469 w 94686"/>
                  <a:gd name="connsiteY7" fmla="*/ 88913 h 94287"/>
                  <a:gd name="connsiteX8" fmla="*/ 89100 w 94686"/>
                  <a:gd name="connsiteY8" fmla="*/ 9617 h 94287"/>
                  <a:gd name="connsiteX9" fmla="*/ 9563 w 94686"/>
                  <a:gd name="connsiteY9" fmla="*/ 88913 h 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686" h="94287">
                    <a:moveTo>
                      <a:pt x="0" y="93722"/>
                    </a:moveTo>
                    <a:lnTo>
                      <a:pt x="0" y="98437"/>
                    </a:lnTo>
                    <a:lnTo>
                      <a:pt x="4734" y="98437"/>
                    </a:lnTo>
                    <a:cubicBezTo>
                      <a:pt x="56585" y="98128"/>
                      <a:pt x="98542" y="56347"/>
                      <a:pt x="98853" y="4714"/>
                    </a:cubicBezTo>
                    <a:lnTo>
                      <a:pt x="98853" y="0"/>
                    </a:lnTo>
                    <a:lnTo>
                      <a:pt x="94118" y="0"/>
                    </a:lnTo>
                    <a:cubicBezTo>
                      <a:pt x="42267" y="309"/>
                      <a:pt x="310" y="42089"/>
                      <a:pt x="0" y="93722"/>
                    </a:cubicBezTo>
                    <a:close/>
                    <a:moveTo>
                      <a:pt x="9469" y="88913"/>
                    </a:moveTo>
                    <a:cubicBezTo>
                      <a:pt x="12193" y="46294"/>
                      <a:pt x="46300" y="12331"/>
                      <a:pt x="89100" y="9617"/>
                    </a:cubicBezTo>
                    <a:cubicBezTo>
                      <a:pt x="86380" y="52203"/>
                      <a:pt x="52326" y="86155"/>
                      <a:pt x="9563" y="889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39">
                <a:extLst>
                  <a:ext uri="{FF2B5EF4-FFF2-40B4-BE49-F238E27FC236}">
                    <a16:creationId xmlns:a16="http://schemas.microsoft.com/office/drawing/2014/main" id="{4E763CA8-962C-43D7-9F17-EA5BCA43A04D}"/>
                  </a:ext>
                </a:extLst>
              </p:cNvPr>
              <p:cNvSpPr/>
              <p:nvPr/>
            </p:nvSpPr>
            <p:spPr>
              <a:xfrm>
                <a:off x="1884308" y="2140074"/>
                <a:ext cx="75749" cy="75430"/>
              </a:xfrm>
              <a:custGeom>
                <a:avLst/>
                <a:gdLst>
                  <a:gd name="connsiteX0" fmla="*/ 0 w 75749"/>
                  <a:gd name="connsiteY0" fmla="*/ 0 h 75430"/>
                  <a:gd name="connsiteX1" fmla="*/ 79631 w 75749"/>
                  <a:gd name="connsiteY1" fmla="*/ 79296 h 75430"/>
                  <a:gd name="connsiteX2" fmla="*/ 0 w 75749"/>
                  <a:gd name="connsiteY2" fmla="*/ 0 h 7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749" h="75430">
                    <a:moveTo>
                      <a:pt x="0" y="0"/>
                    </a:moveTo>
                    <a:cubicBezTo>
                      <a:pt x="2725" y="42620"/>
                      <a:pt x="36832" y="76583"/>
                      <a:pt x="79631" y="79296"/>
                    </a:cubicBezTo>
                    <a:cubicBezTo>
                      <a:pt x="76907" y="36677"/>
                      <a:pt x="42800" y="2713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 40">
                <a:extLst>
                  <a:ext uri="{FF2B5EF4-FFF2-40B4-BE49-F238E27FC236}">
                    <a16:creationId xmlns:a16="http://schemas.microsoft.com/office/drawing/2014/main" id="{0EF38198-0D91-4F77-BF37-1822F2BD8022}"/>
                  </a:ext>
                </a:extLst>
              </p:cNvPr>
              <p:cNvSpPr/>
              <p:nvPr/>
            </p:nvSpPr>
            <p:spPr>
              <a:xfrm>
                <a:off x="1874745" y="2130457"/>
                <a:ext cx="94686" cy="94288"/>
              </a:xfrm>
              <a:custGeom>
                <a:avLst/>
                <a:gdLst>
                  <a:gd name="connsiteX0" fmla="*/ 4734 w 94686"/>
                  <a:gd name="connsiteY0" fmla="*/ 0 h 94287"/>
                  <a:gd name="connsiteX1" fmla="*/ 0 w 94686"/>
                  <a:gd name="connsiteY1" fmla="*/ 0 h 94287"/>
                  <a:gd name="connsiteX2" fmla="*/ 0 w 94686"/>
                  <a:gd name="connsiteY2" fmla="*/ 4714 h 94287"/>
                  <a:gd name="connsiteX3" fmla="*/ 94118 w 94686"/>
                  <a:gd name="connsiteY3" fmla="*/ 98437 h 94287"/>
                  <a:gd name="connsiteX4" fmla="*/ 98852 w 94686"/>
                  <a:gd name="connsiteY4" fmla="*/ 98437 h 94287"/>
                  <a:gd name="connsiteX5" fmla="*/ 98852 w 94686"/>
                  <a:gd name="connsiteY5" fmla="*/ 93722 h 94287"/>
                  <a:gd name="connsiteX6" fmla="*/ 4734 w 94686"/>
                  <a:gd name="connsiteY6" fmla="*/ 0 h 94287"/>
                  <a:gd name="connsiteX7" fmla="*/ 9563 w 94686"/>
                  <a:gd name="connsiteY7" fmla="*/ 9429 h 94287"/>
                  <a:gd name="connsiteX8" fmla="*/ 89195 w 94686"/>
                  <a:gd name="connsiteY8" fmla="*/ 88725 h 94287"/>
                  <a:gd name="connsiteX9" fmla="*/ 9563 w 94686"/>
                  <a:gd name="connsiteY9" fmla="*/ 9617 h 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686" h="94287">
                    <a:moveTo>
                      <a:pt x="4734" y="0"/>
                    </a:moveTo>
                    <a:lnTo>
                      <a:pt x="0" y="0"/>
                    </a:lnTo>
                    <a:lnTo>
                      <a:pt x="0" y="4714"/>
                    </a:lnTo>
                    <a:cubicBezTo>
                      <a:pt x="310" y="56347"/>
                      <a:pt x="42267" y="98128"/>
                      <a:pt x="94118" y="98437"/>
                    </a:cubicBezTo>
                    <a:lnTo>
                      <a:pt x="98852" y="98437"/>
                    </a:lnTo>
                    <a:lnTo>
                      <a:pt x="98852" y="93722"/>
                    </a:lnTo>
                    <a:cubicBezTo>
                      <a:pt x="98542" y="42089"/>
                      <a:pt x="56585" y="309"/>
                      <a:pt x="4734" y="0"/>
                    </a:cubicBezTo>
                    <a:close/>
                    <a:moveTo>
                      <a:pt x="9563" y="9429"/>
                    </a:moveTo>
                    <a:cubicBezTo>
                      <a:pt x="52363" y="12142"/>
                      <a:pt x="86470" y="46105"/>
                      <a:pt x="89195" y="88725"/>
                    </a:cubicBezTo>
                    <a:cubicBezTo>
                      <a:pt x="46462" y="86022"/>
                      <a:pt x="12379" y="52163"/>
                      <a:pt x="9563" y="9617"/>
                    </a:cubicBezTo>
                    <a:close/>
                  </a:path>
                </a:pathLst>
              </a:custGeom>
              <a:solidFill>
                <a:schemeClr val="tx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 41">
                <a:extLst>
                  <a:ext uri="{FF2B5EF4-FFF2-40B4-BE49-F238E27FC236}">
                    <a16:creationId xmlns:a16="http://schemas.microsoft.com/office/drawing/2014/main" id="{8BDDF239-69C9-4CCC-8878-E0B9DBA1EF48}"/>
                  </a:ext>
                </a:extLst>
              </p:cNvPr>
              <p:cNvSpPr/>
              <p:nvPr/>
            </p:nvSpPr>
            <p:spPr>
              <a:xfrm>
                <a:off x="417894" y="1926530"/>
                <a:ext cx="1590731" cy="594014"/>
              </a:xfrm>
              <a:custGeom>
                <a:avLst/>
                <a:gdLst>
                  <a:gd name="connsiteX0" fmla="*/ 1594430 w 1590731"/>
                  <a:gd name="connsiteY0" fmla="*/ 174980 h 594013"/>
                  <a:gd name="connsiteX1" fmla="*/ 1388582 w 1590731"/>
                  <a:gd name="connsiteY1" fmla="*/ 143959 h 594013"/>
                  <a:gd name="connsiteX2" fmla="*/ 1293328 w 1590731"/>
                  <a:gd name="connsiteY2" fmla="*/ 87387 h 594013"/>
                  <a:gd name="connsiteX3" fmla="*/ 845745 w 1590731"/>
                  <a:gd name="connsiteY3" fmla="*/ 1868 h 594013"/>
                  <a:gd name="connsiteX4" fmla="*/ 372313 w 1590731"/>
                  <a:gd name="connsiteY4" fmla="*/ 166211 h 594013"/>
                  <a:gd name="connsiteX5" fmla="*/ 372313 w 1590731"/>
                  <a:gd name="connsiteY5" fmla="*/ 166211 h 594013"/>
                  <a:gd name="connsiteX6" fmla="*/ 16955 w 1590731"/>
                  <a:gd name="connsiteY6" fmla="*/ 287937 h 594013"/>
                  <a:gd name="connsiteX7" fmla="*/ 12978 w 1590731"/>
                  <a:gd name="connsiteY7" fmla="*/ 291049 h 594013"/>
                  <a:gd name="connsiteX8" fmla="*/ 11842 w 1590731"/>
                  <a:gd name="connsiteY8" fmla="*/ 295952 h 594013"/>
                  <a:gd name="connsiteX9" fmla="*/ 11842 w 1590731"/>
                  <a:gd name="connsiteY9" fmla="*/ 503385 h 594013"/>
                  <a:gd name="connsiteX10" fmla="*/ 14304 w 1590731"/>
                  <a:gd name="connsiteY10" fmla="*/ 514228 h 594013"/>
                  <a:gd name="connsiteX11" fmla="*/ 25572 w 1590731"/>
                  <a:gd name="connsiteY11" fmla="*/ 514228 h 594013"/>
                  <a:gd name="connsiteX12" fmla="*/ 136923 w 1590731"/>
                  <a:gd name="connsiteY12" fmla="*/ 515454 h 594013"/>
                  <a:gd name="connsiteX13" fmla="*/ 328315 w 1590731"/>
                  <a:gd name="connsiteY13" fmla="*/ 584813 h 594013"/>
                  <a:gd name="connsiteX14" fmla="*/ 396837 w 1590731"/>
                  <a:gd name="connsiteY14" fmla="*/ 517811 h 594013"/>
                  <a:gd name="connsiteX15" fmla="*/ 870269 w 1590731"/>
                  <a:gd name="connsiteY15" fmla="*/ 519791 h 594013"/>
                  <a:gd name="connsiteX16" fmla="*/ 1157547 w 1590731"/>
                  <a:gd name="connsiteY16" fmla="*/ 518565 h 594013"/>
                  <a:gd name="connsiteX17" fmla="*/ 1350778 w 1590731"/>
                  <a:gd name="connsiteY17" fmla="*/ 583092 h 594013"/>
                  <a:gd name="connsiteX18" fmla="*/ 1418503 w 1590731"/>
                  <a:gd name="connsiteY18" fmla="*/ 512342 h 594013"/>
                  <a:gd name="connsiteX19" fmla="*/ 1451738 w 1590731"/>
                  <a:gd name="connsiteY19" fmla="*/ 509325 h 594013"/>
                  <a:gd name="connsiteX20" fmla="*/ 1557881 w 1590731"/>
                  <a:gd name="connsiteY20" fmla="*/ 457655 h 594013"/>
                  <a:gd name="connsiteX21" fmla="*/ 1595093 w 1590731"/>
                  <a:gd name="connsiteY21" fmla="*/ 408248 h 594013"/>
                  <a:gd name="connsiteX22" fmla="*/ 1596703 w 1590731"/>
                  <a:gd name="connsiteY22" fmla="*/ 405137 h 594013"/>
                  <a:gd name="connsiteX23" fmla="*/ 1170803 w 1590731"/>
                  <a:gd name="connsiteY23" fmla="*/ 454449 h 594013"/>
                  <a:gd name="connsiteX24" fmla="*/ 1286700 w 1590731"/>
                  <a:gd name="connsiteY24" fmla="*/ 339041 h 594013"/>
                  <a:gd name="connsiteX25" fmla="*/ 1402596 w 1590731"/>
                  <a:gd name="connsiteY25" fmla="*/ 454449 h 594013"/>
                  <a:gd name="connsiteX26" fmla="*/ 1286700 w 1590731"/>
                  <a:gd name="connsiteY26" fmla="*/ 569858 h 594013"/>
                  <a:gd name="connsiteX27" fmla="*/ 1170804 w 1590731"/>
                  <a:gd name="connsiteY27" fmla="*/ 454449 h 594013"/>
                  <a:gd name="connsiteX28" fmla="*/ 267495 w 1590731"/>
                  <a:gd name="connsiteY28" fmla="*/ 569952 h 594013"/>
                  <a:gd name="connsiteX29" fmla="*/ 151599 w 1590731"/>
                  <a:gd name="connsiteY29" fmla="*/ 454544 h 594013"/>
                  <a:gd name="connsiteX30" fmla="*/ 267495 w 1590731"/>
                  <a:gd name="connsiteY30" fmla="*/ 339135 h 594013"/>
                  <a:gd name="connsiteX31" fmla="*/ 383391 w 1590731"/>
                  <a:gd name="connsiteY31" fmla="*/ 454449 h 594013"/>
                  <a:gd name="connsiteX32" fmla="*/ 267495 w 1590731"/>
                  <a:gd name="connsiteY32" fmla="*/ 569952 h 594013"/>
                  <a:gd name="connsiteX33" fmla="*/ 407252 w 1590731"/>
                  <a:gd name="connsiteY33" fmla="*/ 489525 h 594013"/>
                  <a:gd name="connsiteX34" fmla="*/ 411229 w 1590731"/>
                  <a:gd name="connsiteY34" fmla="*/ 465293 h 594013"/>
                  <a:gd name="connsiteX35" fmla="*/ 1142871 w 1590731"/>
                  <a:gd name="connsiteY35" fmla="*/ 465293 h 594013"/>
                  <a:gd name="connsiteX36" fmla="*/ 1147037 w 1590731"/>
                  <a:gd name="connsiteY36" fmla="*/ 490373 h 594013"/>
                  <a:gd name="connsiteX37" fmla="*/ 407252 w 1590731"/>
                  <a:gd name="connsiteY37" fmla="*/ 489525 h 594013"/>
                  <a:gd name="connsiteX38" fmla="*/ 1537997 w 1590731"/>
                  <a:gd name="connsiteY38" fmla="*/ 437666 h 594013"/>
                  <a:gd name="connsiteX39" fmla="*/ 1498513 w 1590731"/>
                  <a:gd name="connsiteY39" fmla="*/ 464915 h 594013"/>
                  <a:gd name="connsiteX40" fmla="*/ 1447477 w 1590731"/>
                  <a:gd name="connsiteY40" fmla="*/ 481416 h 594013"/>
                  <a:gd name="connsiteX41" fmla="*/ 1428540 w 1590731"/>
                  <a:gd name="connsiteY41" fmla="*/ 483396 h 594013"/>
                  <a:gd name="connsiteX42" fmla="*/ 1431002 w 1590731"/>
                  <a:gd name="connsiteY42" fmla="*/ 464538 h 594013"/>
                  <a:gd name="connsiteX43" fmla="*/ 1431570 w 1590731"/>
                  <a:gd name="connsiteY43" fmla="*/ 454072 h 594013"/>
                  <a:gd name="connsiteX44" fmla="*/ 1289966 w 1590731"/>
                  <a:gd name="connsiteY44" fmla="*/ 307879 h 594013"/>
                  <a:gd name="connsiteX45" fmla="*/ 1143155 w 1590731"/>
                  <a:gd name="connsiteY45" fmla="*/ 448886 h 594013"/>
                  <a:gd name="connsiteX46" fmla="*/ 411513 w 1590731"/>
                  <a:gd name="connsiteY46" fmla="*/ 448886 h 594013"/>
                  <a:gd name="connsiteX47" fmla="*/ 258913 w 1590731"/>
                  <a:gd name="connsiteY47" fmla="*/ 313960 h 594013"/>
                  <a:gd name="connsiteX48" fmla="*/ 123193 w 1590731"/>
                  <a:gd name="connsiteY48" fmla="*/ 454449 h 594013"/>
                  <a:gd name="connsiteX49" fmla="*/ 123761 w 1590731"/>
                  <a:gd name="connsiteY49" fmla="*/ 464915 h 594013"/>
                  <a:gd name="connsiteX50" fmla="*/ 127075 w 1590731"/>
                  <a:gd name="connsiteY50" fmla="*/ 486979 h 594013"/>
                  <a:gd name="connsiteX51" fmla="*/ 37313 w 1590731"/>
                  <a:gd name="connsiteY51" fmla="*/ 485942 h 594013"/>
                  <a:gd name="connsiteX52" fmla="*/ 33620 w 1590731"/>
                  <a:gd name="connsiteY52" fmla="*/ 464915 h 594013"/>
                  <a:gd name="connsiteX53" fmla="*/ 38638 w 1590731"/>
                  <a:gd name="connsiteY53" fmla="*/ 307078 h 594013"/>
                  <a:gd name="connsiteX54" fmla="*/ 376479 w 1590731"/>
                  <a:gd name="connsiteY54" fmla="*/ 194498 h 594013"/>
                  <a:gd name="connsiteX55" fmla="*/ 381024 w 1590731"/>
                  <a:gd name="connsiteY55" fmla="*/ 194498 h 594013"/>
                  <a:gd name="connsiteX56" fmla="*/ 384717 w 1590731"/>
                  <a:gd name="connsiteY56" fmla="*/ 191952 h 594013"/>
                  <a:gd name="connsiteX57" fmla="*/ 566041 w 1590731"/>
                  <a:gd name="connsiteY57" fmla="*/ 94270 h 594013"/>
                  <a:gd name="connsiteX58" fmla="*/ 847449 w 1590731"/>
                  <a:gd name="connsiteY58" fmla="*/ 30060 h 594013"/>
                  <a:gd name="connsiteX59" fmla="*/ 863073 w 1590731"/>
                  <a:gd name="connsiteY59" fmla="*/ 29494 h 594013"/>
                  <a:gd name="connsiteX60" fmla="*/ 863073 w 1590731"/>
                  <a:gd name="connsiteY60" fmla="*/ 47126 h 594013"/>
                  <a:gd name="connsiteX61" fmla="*/ 520876 w 1590731"/>
                  <a:gd name="connsiteY61" fmla="*/ 140377 h 594013"/>
                  <a:gd name="connsiteX62" fmla="*/ 439540 w 1590731"/>
                  <a:gd name="connsiteY62" fmla="*/ 189406 h 594013"/>
                  <a:gd name="connsiteX63" fmla="*/ 436950 w 1590731"/>
                  <a:gd name="connsiteY63" fmla="*/ 202489 h 594013"/>
                  <a:gd name="connsiteX64" fmla="*/ 445127 w 1590731"/>
                  <a:gd name="connsiteY64" fmla="*/ 206661 h 594013"/>
                  <a:gd name="connsiteX65" fmla="*/ 445127 w 1590731"/>
                  <a:gd name="connsiteY65" fmla="*/ 206661 h 594013"/>
                  <a:gd name="connsiteX66" fmla="*/ 481013 w 1590731"/>
                  <a:gd name="connsiteY66" fmla="*/ 206095 h 594013"/>
                  <a:gd name="connsiteX67" fmla="*/ 863167 w 1590731"/>
                  <a:gd name="connsiteY67" fmla="*/ 201381 h 594013"/>
                  <a:gd name="connsiteX68" fmla="*/ 863167 w 1590731"/>
                  <a:gd name="connsiteY68" fmla="*/ 424277 h 594013"/>
                  <a:gd name="connsiteX69" fmla="*/ 872636 w 1590731"/>
                  <a:gd name="connsiteY69" fmla="*/ 433706 h 594013"/>
                  <a:gd name="connsiteX70" fmla="*/ 882105 w 1590731"/>
                  <a:gd name="connsiteY70" fmla="*/ 424277 h 594013"/>
                  <a:gd name="connsiteX71" fmla="*/ 882105 w 1590731"/>
                  <a:gd name="connsiteY71" fmla="*/ 201192 h 594013"/>
                  <a:gd name="connsiteX72" fmla="*/ 919979 w 1590731"/>
                  <a:gd name="connsiteY72" fmla="*/ 201192 h 594013"/>
                  <a:gd name="connsiteX73" fmla="*/ 1284901 w 1590731"/>
                  <a:gd name="connsiteY73" fmla="*/ 199684 h 594013"/>
                  <a:gd name="connsiteX74" fmla="*/ 1352601 w 1590731"/>
                  <a:gd name="connsiteY74" fmla="*/ 199684 h 594013"/>
                  <a:gd name="connsiteX75" fmla="*/ 1362046 w 1590731"/>
                  <a:gd name="connsiteY75" fmla="*/ 190231 h 594013"/>
                  <a:gd name="connsiteX76" fmla="*/ 1357714 w 1590731"/>
                  <a:gd name="connsiteY76" fmla="*/ 182335 h 594013"/>
                  <a:gd name="connsiteX77" fmla="*/ 1230551 w 1590731"/>
                  <a:gd name="connsiteY77" fmla="*/ 115767 h 594013"/>
                  <a:gd name="connsiteX78" fmla="*/ 882010 w 1590731"/>
                  <a:gd name="connsiteY78" fmla="*/ 46466 h 594013"/>
                  <a:gd name="connsiteX79" fmla="*/ 882010 w 1590731"/>
                  <a:gd name="connsiteY79" fmla="*/ 28740 h 594013"/>
                  <a:gd name="connsiteX80" fmla="*/ 1185006 w 1590731"/>
                  <a:gd name="connsiteY80" fmla="*/ 72961 h 594013"/>
                  <a:gd name="connsiteX81" fmla="*/ 1375231 w 1590731"/>
                  <a:gd name="connsiteY81" fmla="*/ 169134 h 594013"/>
                  <a:gd name="connsiteX82" fmla="*/ 1377977 w 1590731"/>
                  <a:gd name="connsiteY82" fmla="*/ 171020 h 594013"/>
                  <a:gd name="connsiteX83" fmla="*/ 1566498 w 1590731"/>
                  <a:gd name="connsiteY83" fmla="*/ 199306 h 594013"/>
                  <a:gd name="connsiteX84" fmla="*/ 1568581 w 1590731"/>
                  <a:gd name="connsiteY84" fmla="*/ 398254 h 594013"/>
                  <a:gd name="connsiteX85" fmla="*/ 1537997 w 1590731"/>
                  <a:gd name="connsiteY85" fmla="*/ 437761 h 594013"/>
                  <a:gd name="connsiteX86" fmla="*/ 863073 w 1590731"/>
                  <a:gd name="connsiteY86" fmla="*/ 182523 h 594013"/>
                  <a:gd name="connsiteX87" fmla="*/ 477320 w 1590731"/>
                  <a:gd name="connsiteY87" fmla="*/ 187238 h 594013"/>
                  <a:gd name="connsiteX88" fmla="*/ 783347 w 1590731"/>
                  <a:gd name="connsiteY88" fmla="*/ 74092 h 594013"/>
                  <a:gd name="connsiteX89" fmla="*/ 863073 w 1590731"/>
                  <a:gd name="connsiteY89" fmla="*/ 65983 h 594013"/>
                  <a:gd name="connsiteX90" fmla="*/ 882010 w 1590731"/>
                  <a:gd name="connsiteY90" fmla="*/ 65418 h 594013"/>
                  <a:gd name="connsiteX91" fmla="*/ 898959 w 1590731"/>
                  <a:gd name="connsiteY91" fmla="*/ 65418 h 594013"/>
                  <a:gd name="connsiteX92" fmla="*/ 1318420 w 1590731"/>
                  <a:gd name="connsiteY92" fmla="*/ 180826 h 594013"/>
                  <a:gd name="connsiteX93" fmla="*/ 919506 w 1590731"/>
                  <a:gd name="connsiteY93" fmla="*/ 182335 h 594013"/>
                  <a:gd name="connsiteX94" fmla="*/ 881631 w 1590731"/>
                  <a:gd name="connsiteY94" fmla="*/ 182335 h 5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590731" h="594013">
                    <a:moveTo>
                      <a:pt x="1594430" y="174980"/>
                    </a:moveTo>
                    <a:lnTo>
                      <a:pt x="1388582" y="143959"/>
                    </a:lnTo>
                    <a:cubicBezTo>
                      <a:pt x="1358173" y="122945"/>
                      <a:pt x="1326347" y="104043"/>
                      <a:pt x="1293328" y="87387"/>
                    </a:cubicBezTo>
                    <a:cubicBezTo>
                      <a:pt x="1159725" y="20914"/>
                      <a:pt x="1009174" y="-7938"/>
                      <a:pt x="845745" y="1868"/>
                    </a:cubicBezTo>
                    <a:cubicBezTo>
                      <a:pt x="675858" y="12738"/>
                      <a:pt x="512170" y="69560"/>
                      <a:pt x="372313" y="166211"/>
                    </a:cubicBezTo>
                    <a:lnTo>
                      <a:pt x="372313" y="166211"/>
                    </a:lnTo>
                    <a:cubicBezTo>
                      <a:pt x="243463" y="165709"/>
                      <a:pt x="118228" y="208608"/>
                      <a:pt x="16955" y="287937"/>
                    </a:cubicBezTo>
                    <a:lnTo>
                      <a:pt x="12978" y="291049"/>
                    </a:lnTo>
                    <a:lnTo>
                      <a:pt x="11842" y="295952"/>
                    </a:lnTo>
                    <a:cubicBezTo>
                      <a:pt x="-3947" y="364202"/>
                      <a:pt x="-3947" y="435134"/>
                      <a:pt x="11842" y="503385"/>
                    </a:cubicBezTo>
                    <a:lnTo>
                      <a:pt x="14304" y="514228"/>
                    </a:lnTo>
                    <a:lnTo>
                      <a:pt x="25572" y="514228"/>
                    </a:lnTo>
                    <a:lnTo>
                      <a:pt x="136923" y="515454"/>
                    </a:lnTo>
                    <a:cubicBezTo>
                      <a:pt x="170540" y="587236"/>
                      <a:pt x="256229" y="618289"/>
                      <a:pt x="328315" y="584813"/>
                    </a:cubicBezTo>
                    <a:cubicBezTo>
                      <a:pt x="358181" y="570943"/>
                      <a:pt x="382367" y="547294"/>
                      <a:pt x="396837" y="517811"/>
                    </a:cubicBezTo>
                    <a:cubicBezTo>
                      <a:pt x="571155" y="519131"/>
                      <a:pt x="730890" y="519791"/>
                      <a:pt x="870269" y="519791"/>
                    </a:cubicBezTo>
                    <a:cubicBezTo>
                      <a:pt x="979063" y="519791"/>
                      <a:pt x="1075644" y="519791"/>
                      <a:pt x="1157547" y="518565"/>
                    </a:cubicBezTo>
                    <a:cubicBezTo>
                      <a:pt x="1193013" y="589518"/>
                      <a:pt x="1279525" y="618408"/>
                      <a:pt x="1350778" y="583092"/>
                    </a:cubicBezTo>
                    <a:cubicBezTo>
                      <a:pt x="1380971" y="568127"/>
                      <a:pt x="1404937" y="543090"/>
                      <a:pt x="1418503" y="512342"/>
                    </a:cubicBezTo>
                    <a:cubicBezTo>
                      <a:pt x="1433653" y="511399"/>
                      <a:pt x="1444826" y="510456"/>
                      <a:pt x="1451738" y="509325"/>
                    </a:cubicBezTo>
                    <a:cubicBezTo>
                      <a:pt x="1491541" y="503151"/>
                      <a:pt x="1528540" y="485140"/>
                      <a:pt x="1557881" y="457655"/>
                    </a:cubicBezTo>
                    <a:cubicBezTo>
                      <a:pt x="1572946" y="443351"/>
                      <a:pt x="1585521" y="426655"/>
                      <a:pt x="1595093" y="408248"/>
                    </a:cubicBezTo>
                    <a:lnTo>
                      <a:pt x="1596703" y="405137"/>
                    </a:lnTo>
                    <a:close/>
                    <a:moveTo>
                      <a:pt x="1170803" y="454449"/>
                    </a:moveTo>
                    <a:cubicBezTo>
                      <a:pt x="1170803" y="390711"/>
                      <a:pt x="1222692" y="339041"/>
                      <a:pt x="1286700" y="339041"/>
                    </a:cubicBezTo>
                    <a:cubicBezTo>
                      <a:pt x="1350707" y="339041"/>
                      <a:pt x="1402596" y="390711"/>
                      <a:pt x="1402596" y="454449"/>
                    </a:cubicBezTo>
                    <a:cubicBezTo>
                      <a:pt x="1402596" y="518188"/>
                      <a:pt x="1350707" y="569858"/>
                      <a:pt x="1286700" y="569858"/>
                    </a:cubicBezTo>
                    <a:cubicBezTo>
                      <a:pt x="1222735" y="569754"/>
                      <a:pt x="1170908" y="518145"/>
                      <a:pt x="1170804" y="454449"/>
                    </a:cubicBezTo>
                    <a:close/>
                    <a:moveTo>
                      <a:pt x="267495" y="569952"/>
                    </a:moveTo>
                    <a:cubicBezTo>
                      <a:pt x="203488" y="569952"/>
                      <a:pt x="151599" y="518282"/>
                      <a:pt x="151599" y="454544"/>
                    </a:cubicBezTo>
                    <a:cubicBezTo>
                      <a:pt x="151599" y="390805"/>
                      <a:pt x="203488" y="339135"/>
                      <a:pt x="267495" y="339135"/>
                    </a:cubicBezTo>
                    <a:cubicBezTo>
                      <a:pt x="331466" y="339135"/>
                      <a:pt x="383339" y="390748"/>
                      <a:pt x="383391" y="454449"/>
                    </a:cubicBezTo>
                    <a:cubicBezTo>
                      <a:pt x="383339" y="518182"/>
                      <a:pt x="331497" y="569848"/>
                      <a:pt x="267495" y="569952"/>
                    </a:cubicBezTo>
                    <a:close/>
                    <a:moveTo>
                      <a:pt x="407252" y="489525"/>
                    </a:moveTo>
                    <a:cubicBezTo>
                      <a:pt x="409275" y="481576"/>
                      <a:pt x="410605" y="473469"/>
                      <a:pt x="411229" y="465293"/>
                    </a:cubicBezTo>
                    <a:lnTo>
                      <a:pt x="1142871" y="465293"/>
                    </a:lnTo>
                    <a:cubicBezTo>
                      <a:pt x="1143507" y="473760"/>
                      <a:pt x="1144902" y="482153"/>
                      <a:pt x="1147037" y="490373"/>
                    </a:cubicBezTo>
                    <a:cubicBezTo>
                      <a:pt x="962399" y="491976"/>
                      <a:pt x="705609" y="491787"/>
                      <a:pt x="407252" y="489525"/>
                    </a:cubicBezTo>
                    <a:close/>
                    <a:moveTo>
                      <a:pt x="1537997" y="437666"/>
                    </a:moveTo>
                    <a:cubicBezTo>
                      <a:pt x="1526302" y="448693"/>
                      <a:pt x="1512988" y="457881"/>
                      <a:pt x="1498513" y="464915"/>
                    </a:cubicBezTo>
                    <a:cubicBezTo>
                      <a:pt x="1482460" y="473010"/>
                      <a:pt x="1465243" y="478576"/>
                      <a:pt x="1447477" y="481416"/>
                    </a:cubicBezTo>
                    <a:cubicBezTo>
                      <a:pt x="1443027" y="482076"/>
                      <a:pt x="1436493" y="482830"/>
                      <a:pt x="1428540" y="483396"/>
                    </a:cubicBezTo>
                    <a:cubicBezTo>
                      <a:pt x="1429778" y="477171"/>
                      <a:pt x="1430600" y="470871"/>
                      <a:pt x="1431002" y="464538"/>
                    </a:cubicBezTo>
                    <a:cubicBezTo>
                      <a:pt x="1431002" y="461050"/>
                      <a:pt x="1431570" y="457561"/>
                      <a:pt x="1431570" y="454072"/>
                    </a:cubicBezTo>
                    <a:cubicBezTo>
                      <a:pt x="1433008" y="374764"/>
                      <a:pt x="1369610" y="309311"/>
                      <a:pt x="1289966" y="307879"/>
                    </a:cubicBezTo>
                    <a:cubicBezTo>
                      <a:pt x="1210323" y="306447"/>
                      <a:pt x="1144593" y="369578"/>
                      <a:pt x="1143155" y="448886"/>
                    </a:cubicBezTo>
                    <a:lnTo>
                      <a:pt x="411513" y="448886"/>
                    </a:lnTo>
                    <a:cubicBezTo>
                      <a:pt x="406791" y="369666"/>
                      <a:pt x="338469" y="309257"/>
                      <a:pt x="258913" y="313960"/>
                    </a:cubicBezTo>
                    <a:cubicBezTo>
                      <a:pt x="183813" y="318399"/>
                      <a:pt x="124739" y="379549"/>
                      <a:pt x="123193" y="454449"/>
                    </a:cubicBezTo>
                    <a:cubicBezTo>
                      <a:pt x="123193" y="458032"/>
                      <a:pt x="123193" y="461427"/>
                      <a:pt x="123761" y="464915"/>
                    </a:cubicBezTo>
                    <a:cubicBezTo>
                      <a:pt x="124287" y="472345"/>
                      <a:pt x="125395" y="479722"/>
                      <a:pt x="127075" y="486979"/>
                    </a:cubicBezTo>
                    <a:lnTo>
                      <a:pt x="37313" y="485942"/>
                    </a:lnTo>
                    <a:cubicBezTo>
                      <a:pt x="35892" y="478964"/>
                      <a:pt x="34661" y="471987"/>
                      <a:pt x="33620" y="464915"/>
                    </a:cubicBezTo>
                    <a:cubicBezTo>
                      <a:pt x="25557" y="412442"/>
                      <a:pt x="27259" y="358938"/>
                      <a:pt x="38638" y="307078"/>
                    </a:cubicBezTo>
                    <a:cubicBezTo>
                      <a:pt x="135324" y="232767"/>
                      <a:pt x="254353" y="193103"/>
                      <a:pt x="376479" y="194498"/>
                    </a:cubicBezTo>
                    <a:lnTo>
                      <a:pt x="381024" y="194498"/>
                    </a:lnTo>
                    <a:lnTo>
                      <a:pt x="384717" y="191952"/>
                    </a:lnTo>
                    <a:cubicBezTo>
                      <a:pt x="441353" y="152827"/>
                      <a:pt x="502165" y="120067"/>
                      <a:pt x="566041" y="94270"/>
                    </a:cubicBezTo>
                    <a:cubicBezTo>
                      <a:pt x="655691" y="57701"/>
                      <a:pt x="750754" y="36010"/>
                      <a:pt x="847449" y="30060"/>
                    </a:cubicBezTo>
                    <a:cubicBezTo>
                      <a:pt x="852657" y="30060"/>
                      <a:pt x="857865" y="30060"/>
                      <a:pt x="863073" y="29494"/>
                    </a:cubicBezTo>
                    <a:lnTo>
                      <a:pt x="863073" y="47126"/>
                    </a:lnTo>
                    <a:cubicBezTo>
                      <a:pt x="743445" y="52368"/>
                      <a:pt x="626516" y="84232"/>
                      <a:pt x="520876" y="140377"/>
                    </a:cubicBezTo>
                    <a:cubicBezTo>
                      <a:pt x="492872" y="155205"/>
                      <a:pt x="465718" y="171574"/>
                      <a:pt x="439540" y="189406"/>
                    </a:cubicBezTo>
                    <a:cubicBezTo>
                      <a:pt x="435197" y="192306"/>
                      <a:pt x="434037" y="198164"/>
                      <a:pt x="436950" y="202489"/>
                    </a:cubicBezTo>
                    <a:cubicBezTo>
                      <a:pt x="438770" y="205191"/>
                      <a:pt x="441861" y="206768"/>
                      <a:pt x="445127" y="206661"/>
                    </a:cubicBezTo>
                    <a:lnTo>
                      <a:pt x="445127" y="206661"/>
                    </a:lnTo>
                    <a:lnTo>
                      <a:pt x="481013" y="206095"/>
                    </a:lnTo>
                    <a:cubicBezTo>
                      <a:pt x="607609" y="204115"/>
                      <a:pt x="735720" y="202512"/>
                      <a:pt x="863167" y="201381"/>
                    </a:cubicBezTo>
                    <a:lnTo>
                      <a:pt x="863167" y="424277"/>
                    </a:lnTo>
                    <a:cubicBezTo>
                      <a:pt x="863167" y="429485"/>
                      <a:pt x="867407" y="433706"/>
                      <a:pt x="872636" y="433706"/>
                    </a:cubicBezTo>
                    <a:cubicBezTo>
                      <a:pt x="877865" y="433706"/>
                      <a:pt x="882105" y="429485"/>
                      <a:pt x="882105" y="424277"/>
                    </a:cubicBezTo>
                    <a:lnTo>
                      <a:pt x="882105" y="201192"/>
                    </a:lnTo>
                    <a:lnTo>
                      <a:pt x="919979" y="201192"/>
                    </a:lnTo>
                    <a:cubicBezTo>
                      <a:pt x="1041178" y="200249"/>
                      <a:pt x="1163607" y="199778"/>
                      <a:pt x="1284901" y="199684"/>
                    </a:cubicBezTo>
                    <a:lnTo>
                      <a:pt x="1352601" y="199684"/>
                    </a:lnTo>
                    <a:cubicBezTo>
                      <a:pt x="1357831" y="199670"/>
                      <a:pt x="1362059" y="195438"/>
                      <a:pt x="1362046" y="190231"/>
                    </a:cubicBezTo>
                    <a:cubicBezTo>
                      <a:pt x="1362037" y="187038"/>
                      <a:pt x="1360407" y="184067"/>
                      <a:pt x="1357714" y="182335"/>
                    </a:cubicBezTo>
                    <a:cubicBezTo>
                      <a:pt x="1317177" y="156805"/>
                      <a:pt x="1274653" y="134545"/>
                      <a:pt x="1230551" y="115767"/>
                    </a:cubicBezTo>
                    <a:cubicBezTo>
                      <a:pt x="1120663" y="68180"/>
                      <a:pt x="1001824" y="44551"/>
                      <a:pt x="882010" y="46466"/>
                    </a:cubicBezTo>
                    <a:lnTo>
                      <a:pt x="882010" y="28740"/>
                    </a:lnTo>
                    <a:cubicBezTo>
                      <a:pt x="984856" y="25233"/>
                      <a:pt x="1087496" y="40213"/>
                      <a:pt x="1185006" y="72961"/>
                    </a:cubicBezTo>
                    <a:cubicBezTo>
                      <a:pt x="1252584" y="96086"/>
                      <a:pt x="1316605" y="128454"/>
                      <a:pt x="1375231" y="169134"/>
                    </a:cubicBezTo>
                    <a:lnTo>
                      <a:pt x="1377977" y="171020"/>
                    </a:lnTo>
                    <a:lnTo>
                      <a:pt x="1566498" y="199306"/>
                    </a:lnTo>
                    <a:lnTo>
                      <a:pt x="1568581" y="398254"/>
                    </a:lnTo>
                    <a:cubicBezTo>
                      <a:pt x="1560519" y="412931"/>
                      <a:pt x="1550200" y="426262"/>
                      <a:pt x="1537997" y="437761"/>
                    </a:cubicBezTo>
                    <a:close/>
                    <a:moveTo>
                      <a:pt x="863073" y="182523"/>
                    </a:moveTo>
                    <a:cubicBezTo>
                      <a:pt x="734489" y="183655"/>
                      <a:pt x="605147" y="185163"/>
                      <a:pt x="477320" y="187238"/>
                    </a:cubicBezTo>
                    <a:cubicBezTo>
                      <a:pt x="570326" y="128757"/>
                      <a:pt x="674551" y="90222"/>
                      <a:pt x="783347" y="74092"/>
                    </a:cubicBezTo>
                    <a:cubicBezTo>
                      <a:pt x="809765" y="70032"/>
                      <a:pt x="836376" y="67326"/>
                      <a:pt x="863073" y="65983"/>
                    </a:cubicBezTo>
                    <a:close/>
                    <a:moveTo>
                      <a:pt x="882010" y="65418"/>
                    </a:moveTo>
                    <a:cubicBezTo>
                      <a:pt x="887691" y="65418"/>
                      <a:pt x="893372" y="65418"/>
                      <a:pt x="898959" y="65418"/>
                    </a:cubicBezTo>
                    <a:cubicBezTo>
                      <a:pt x="1046501" y="66751"/>
                      <a:pt x="1191119" y="106540"/>
                      <a:pt x="1318420" y="180826"/>
                    </a:cubicBezTo>
                    <a:cubicBezTo>
                      <a:pt x="1185859" y="180826"/>
                      <a:pt x="1052067" y="181297"/>
                      <a:pt x="919506" y="182335"/>
                    </a:cubicBezTo>
                    <a:lnTo>
                      <a:pt x="881631" y="182335"/>
                    </a:ln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 42">
                <a:extLst>
                  <a:ext uri="{FF2B5EF4-FFF2-40B4-BE49-F238E27FC236}">
                    <a16:creationId xmlns:a16="http://schemas.microsoft.com/office/drawing/2014/main" id="{7A555A34-D0D6-48B7-83E3-4E8C52E1B835}"/>
                  </a:ext>
                </a:extLst>
              </p:cNvPr>
              <p:cNvSpPr/>
              <p:nvPr/>
            </p:nvSpPr>
            <p:spPr>
              <a:xfrm>
                <a:off x="569493" y="2265666"/>
                <a:ext cx="227247" cy="226291"/>
              </a:xfrm>
              <a:custGeom>
                <a:avLst/>
                <a:gdLst>
                  <a:gd name="connsiteX0" fmla="*/ 231792 w 227247"/>
                  <a:gd name="connsiteY0" fmla="*/ 115314 h 226290"/>
                  <a:gd name="connsiteX1" fmla="*/ 115801 w 227247"/>
                  <a:gd name="connsiteY1" fmla="*/ 0 h 226290"/>
                  <a:gd name="connsiteX2" fmla="*/ 0 w 227247"/>
                  <a:gd name="connsiteY2" fmla="*/ 115503 h 226290"/>
                  <a:gd name="connsiteX3" fmla="*/ 115896 w 227247"/>
                  <a:gd name="connsiteY3" fmla="*/ 230817 h 226290"/>
                  <a:gd name="connsiteX4" fmla="*/ 231792 w 227247"/>
                  <a:gd name="connsiteY4" fmla="*/ 115314 h 226290"/>
                  <a:gd name="connsiteX5" fmla="*/ 85218 w 227247"/>
                  <a:gd name="connsiteY5" fmla="*/ 115314 h 226290"/>
                  <a:gd name="connsiteX6" fmla="*/ 115991 w 227247"/>
                  <a:gd name="connsiteY6" fmla="*/ 84671 h 226290"/>
                  <a:gd name="connsiteX7" fmla="*/ 146764 w 227247"/>
                  <a:gd name="connsiteY7" fmla="*/ 115314 h 226290"/>
                  <a:gd name="connsiteX8" fmla="*/ 115991 w 227247"/>
                  <a:gd name="connsiteY8" fmla="*/ 145958 h 226290"/>
                  <a:gd name="connsiteX9" fmla="*/ 85218 w 227247"/>
                  <a:gd name="connsiteY9" fmla="*/ 115314 h 2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247" h="226290">
                    <a:moveTo>
                      <a:pt x="231792" y="115314"/>
                    </a:moveTo>
                    <a:cubicBezTo>
                      <a:pt x="231740" y="51576"/>
                      <a:pt x="179809" y="-52"/>
                      <a:pt x="115801" y="0"/>
                    </a:cubicBezTo>
                    <a:cubicBezTo>
                      <a:pt x="51794" y="52"/>
                      <a:pt x="-52" y="51764"/>
                      <a:pt x="0" y="115503"/>
                    </a:cubicBezTo>
                    <a:cubicBezTo>
                      <a:pt x="52" y="179204"/>
                      <a:pt x="51925" y="230817"/>
                      <a:pt x="115896" y="230817"/>
                    </a:cubicBezTo>
                    <a:cubicBezTo>
                      <a:pt x="179897" y="230713"/>
                      <a:pt x="231740" y="179046"/>
                      <a:pt x="231792" y="115314"/>
                    </a:cubicBezTo>
                    <a:close/>
                    <a:moveTo>
                      <a:pt x="85218" y="115314"/>
                    </a:moveTo>
                    <a:cubicBezTo>
                      <a:pt x="85218" y="98390"/>
                      <a:pt x="98995" y="84671"/>
                      <a:pt x="115991" y="84671"/>
                    </a:cubicBezTo>
                    <a:cubicBezTo>
                      <a:pt x="132986" y="84671"/>
                      <a:pt x="146764" y="98390"/>
                      <a:pt x="146764" y="115314"/>
                    </a:cubicBezTo>
                    <a:cubicBezTo>
                      <a:pt x="146764" y="132238"/>
                      <a:pt x="132986" y="145958"/>
                      <a:pt x="115991" y="145958"/>
                    </a:cubicBezTo>
                    <a:cubicBezTo>
                      <a:pt x="98995" y="145958"/>
                      <a:pt x="85218" y="132238"/>
                      <a:pt x="85218" y="115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 43">
                <a:extLst>
                  <a:ext uri="{FF2B5EF4-FFF2-40B4-BE49-F238E27FC236}">
                    <a16:creationId xmlns:a16="http://schemas.microsoft.com/office/drawing/2014/main" id="{D5570FF2-3B6B-4BE0-8073-2B515A9FABA1}"/>
                  </a:ext>
                </a:extLst>
              </p:cNvPr>
              <p:cNvSpPr/>
              <p:nvPr/>
            </p:nvSpPr>
            <p:spPr>
              <a:xfrm>
                <a:off x="654522" y="2350336"/>
                <a:ext cx="56812" cy="56573"/>
              </a:xfrm>
              <a:custGeom>
                <a:avLst/>
                <a:gdLst>
                  <a:gd name="connsiteX0" fmla="*/ 61546 w 56811"/>
                  <a:gd name="connsiteY0" fmla="*/ 30644 h 56572"/>
                  <a:gd name="connsiteX1" fmla="*/ 30773 w 56811"/>
                  <a:gd name="connsiteY1" fmla="*/ 61287 h 56572"/>
                  <a:gd name="connsiteX2" fmla="*/ 0 w 56811"/>
                  <a:gd name="connsiteY2" fmla="*/ 30644 h 56572"/>
                  <a:gd name="connsiteX3" fmla="*/ 30773 w 56811"/>
                  <a:gd name="connsiteY3" fmla="*/ 0 h 56572"/>
                  <a:gd name="connsiteX4" fmla="*/ 61546 w 56811"/>
                  <a:gd name="connsiteY4" fmla="*/ 30644 h 5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11" h="56572">
                    <a:moveTo>
                      <a:pt x="61546" y="30644"/>
                    </a:moveTo>
                    <a:cubicBezTo>
                      <a:pt x="61546" y="47568"/>
                      <a:pt x="47769" y="61287"/>
                      <a:pt x="30773" y="61287"/>
                    </a:cubicBezTo>
                    <a:cubicBezTo>
                      <a:pt x="13778" y="61287"/>
                      <a:pt x="0" y="47568"/>
                      <a:pt x="0" y="30644"/>
                    </a:cubicBezTo>
                    <a:cubicBezTo>
                      <a:pt x="0" y="13720"/>
                      <a:pt x="13778" y="0"/>
                      <a:pt x="30773" y="0"/>
                    </a:cubicBezTo>
                    <a:cubicBezTo>
                      <a:pt x="47769" y="0"/>
                      <a:pt x="61546" y="13720"/>
                      <a:pt x="61546" y="306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 44">
                <a:extLst>
                  <a:ext uri="{FF2B5EF4-FFF2-40B4-BE49-F238E27FC236}">
                    <a16:creationId xmlns:a16="http://schemas.microsoft.com/office/drawing/2014/main" id="{869C011A-015D-4E1A-8AD4-CB7D8A2B15B4}"/>
                  </a:ext>
                </a:extLst>
              </p:cNvPr>
              <p:cNvSpPr/>
              <p:nvPr/>
            </p:nvSpPr>
            <p:spPr>
              <a:xfrm>
                <a:off x="1588697" y="2265571"/>
                <a:ext cx="227247" cy="226291"/>
              </a:xfrm>
              <a:custGeom>
                <a:avLst/>
                <a:gdLst>
                  <a:gd name="connsiteX0" fmla="*/ 231792 w 227247"/>
                  <a:gd name="connsiteY0" fmla="*/ 115408 h 226290"/>
                  <a:gd name="connsiteX1" fmla="*/ 115896 w 227247"/>
                  <a:gd name="connsiteY1" fmla="*/ 0 h 226290"/>
                  <a:gd name="connsiteX2" fmla="*/ 0 w 227247"/>
                  <a:gd name="connsiteY2" fmla="*/ 115408 h 226290"/>
                  <a:gd name="connsiteX3" fmla="*/ 115896 w 227247"/>
                  <a:gd name="connsiteY3" fmla="*/ 230817 h 226290"/>
                  <a:gd name="connsiteX4" fmla="*/ 231792 w 227247"/>
                  <a:gd name="connsiteY4" fmla="*/ 115408 h 226290"/>
                  <a:gd name="connsiteX5" fmla="*/ 115896 w 227247"/>
                  <a:gd name="connsiteY5" fmla="*/ 85236 h 226290"/>
                  <a:gd name="connsiteX6" fmla="*/ 146669 w 227247"/>
                  <a:gd name="connsiteY6" fmla="*/ 115880 h 226290"/>
                  <a:gd name="connsiteX7" fmla="*/ 115896 w 227247"/>
                  <a:gd name="connsiteY7" fmla="*/ 146523 h 226290"/>
                  <a:gd name="connsiteX8" fmla="*/ 85123 w 227247"/>
                  <a:gd name="connsiteY8" fmla="*/ 115880 h 226290"/>
                  <a:gd name="connsiteX9" fmla="*/ 115896 w 227247"/>
                  <a:gd name="connsiteY9" fmla="*/ 85236 h 2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247" h="226290">
                    <a:moveTo>
                      <a:pt x="231792" y="115408"/>
                    </a:moveTo>
                    <a:cubicBezTo>
                      <a:pt x="231792" y="51670"/>
                      <a:pt x="179904" y="0"/>
                      <a:pt x="115896" y="0"/>
                    </a:cubicBezTo>
                    <a:cubicBezTo>
                      <a:pt x="51888" y="0"/>
                      <a:pt x="0" y="51670"/>
                      <a:pt x="0" y="115408"/>
                    </a:cubicBezTo>
                    <a:cubicBezTo>
                      <a:pt x="0" y="179147"/>
                      <a:pt x="51888" y="230817"/>
                      <a:pt x="115896" y="230817"/>
                    </a:cubicBezTo>
                    <a:cubicBezTo>
                      <a:pt x="179861" y="230713"/>
                      <a:pt x="231688" y="179104"/>
                      <a:pt x="231792" y="115408"/>
                    </a:cubicBezTo>
                    <a:close/>
                    <a:moveTo>
                      <a:pt x="115896" y="85236"/>
                    </a:moveTo>
                    <a:cubicBezTo>
                      <a:pt x="132892" y="85236"/>
                      <a:pt x="146669" y="98956"/>
                      <a:pt x="146669" y="115880"/>
                    </a:cubicBezTo>
                    <a:cubicBezTo>
                      <a:pt x="146669" y="132804"/>
                      <a:pt x="132892" y="146523"/>
                      <a:pt x="115896" y="146523"/>
                    </a:cubicBezTo>
                    <a:cubicBezTo>
                      <a:pt x="98901" y="146523"/>
                      <a:pt x="85123" y="132804"/>
                      <a:pt x="85123" y="115880"/>
                    </a:cubicBezTo>
                    <a:cubicBezTo>
                      <a:pt x="85123" y="98956"/>
                      <a:pt x="98901" y="85236"/>
                      <a:pt x="115896" y="852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 45">
                <a:extLst>
                  <a:ext uri="{FF2B5EF4-FFF2-40B4-BE49-F238E27FC236}">
                    <a16:creationId xmlns:a16="http://schemas.microsoft.com/office/drawing/2014/main" id="{6DF084CC-AEC1-496A-8253-35CB97EE4C55}"/>
                  </a:ext>
                </a:extLst>
              </p:cNvPr>
              <p:cNvSpPr/>
              <p:nvPr/>
            </p:nvSpPr>
            <p:spPr>
              <a:xfrm>
                <a:off x="1673821" y="2350336"/>
                <a:ext cx="56812" cy="56573"/>
              </a:xfrm>
              <a:custGeom>
                <a:avLst/>
                <a:gdLst>
                  <a:gd name="connsiteX0" fmla="*/ 61546 w 56811"/>
                  <a:gd name="connsiteY0" fmla="*/ 30644 h 56572"/>
                  <a:gd name="connsiteX1" fmla="*/ 30773 w 56811"/>
                  <a:gd name="connsiteY1" fmla="*/ 61287 h 56572"/>
                  <a:gd name="connsiteX2" fmla="*/ 0 w 56811"/>
                  <a:gd name="connsiteY2" fmla="*/ 30644 h 56572"/>
                  <a:gd name="connsiteX3" fmla="*/ 30773 w 56811"/>
                  <a:gd name="connsiteY3" fmla="*/ 0 h 56572"/>
                  <a:gd name="connsiteX4" fmla="*/ 61546 w 56811"/>
                  <a:gd name="connsiteY4" fmla="*/ 30644 h 5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11" h="56572">
                    <a:moveTo>
                      <a:pt x="61546" y="30644"/>
                    </a:moveTo>
                    <a:cubicBezTo>
                      <a:pt x="61546" y="47568"/>
                      <a:pt x="47769" y="61287"/>
                      <a:pt x="30773" y="61287"/>
                    </a:cubicBezTo>
                    <a:cubicBezTo>
                      <a:pt x="13778" y="61287"/>
                      <a:pt x="0" y="47568"/>
                      <a:pt x="0" y="30644"/>
                    </a:cubicBezTo>
                    <a:cubicBezTo>
                      <a:pt x="0" y="13720"/>
                      <a:pt x="13778" y="0"/>
                      <a:pt x="30773" y="0"/>
                    </a:cubicBezTo>
                    <a:cubicBezTo>
                      <a:pt x="47769" y="0"/>
                      <a:pt x="61546" y="13720"/>
                      <a:pt x="61546" y="306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45" name="Graphic 49" descr="Truck">
              <a:extLst>
                <a:ext uri="{FF2B5EF4-FFF2-40B4-BE49-F238E27FC236}">
                  <a16:creationId xmlns:a16="http://schemas.microsoft.com/office/drawing/2014/main" id="{A03A6B0E-8FD2-4E9B-8DB2-F95AB50CA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269" y="1937983"/>
              <a:ext cx="1424826" cy="1424826"/>
            </a:xfrm>
            <a:prstGeom prst="rect">
              <a:avLst/>
            </a:prstGeom>
          </p:spPr>
        </p:pic>
      </p:grpSp>
      <p:pic>
        <p:nvPicPr>
          <p:cNvPr id="82" name="Picture 81" descr="A close up of electronics  Description automatically generated">
            <a:extLst>
              <a:ext uri="{FF2B5EF4-FFF2-40B4-BE49-F238E27FC236}">
                <a16:creationId xmlns:a16="http://schemas.microsoft.com/office/drawing/2014/main" id="{84667E22-0DC8-4990-9CF4-C15820ED40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77" y="2543685"/>
            <a:ext cx="816521" cy="829239"/>
          </a:xfrm>
          <a:prstGeom prst="rect">
            <a:avLst/>
          </a:prstGeom>
        </p:spPr>
      </p:pic>
      <p:pic>
        <p:nvPicPr>
          <p:cNvPr id="83" name="Graphic 88" descr="Cloud">
            <a:extLst>
              <a:ext uri="{FF2B5EF4-FFF2-40B4-BE49-F238E27FC236}">
                <a16:creationId xmlns:a16="http://schemas.microsoft.com/office/drawing/2014/main" id="{58FB107C-8618-4604-9B97-E4474CF91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1014" y="2912625"/>
            <a:ext cx="2068629" cy="156520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B2F83282-B5E0-4DBC-9B55-395CA6FAB603}"/>
              </a:ext>
            </a:extLst>
          </p:cNvPr>
          <p:cNvSpPr txBox="1"/>
          <p:nvPr/>
        </p:nvSpPr>
        <p:spPr>
          <a:xfrm>
            <a:off x="3908219" y="3509046"/>
            <a:ext cx="139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MEA Cloud</a:t>
            </a:r>
          </a:p>
        </p:txBody>
      </p:sp>
      <p:sp>
        <p:nvSpPr>
          <p:cNvPr id="86" name="Rectangle: Rounded Corners 92">
            <a:extLst>
              <a:ext uri="{FF2B5EF4-FFF2-40B4-BE49-F238E27FC236}">
                <a16:creationId xmlns:a16="http://schemas.microsoft.com/office/drawing/2014/main" id="{229C02CD-B653-482B-B77D-76FDDB770610}"/>
              </a:ext>
            </a:extLst>
          </p:cNvPr>
          <p:cNvSpPr/>
          <p:nvPr/>
        </p:nvSpPr>
        <p:spPr>
          <a:xfrm>
            <a:off x="3203848" y="1241698"/>
            <a:ext cx="2923146" cy="1683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lnSpc>
                <a:spcPts val="1800"/>
              </a:lnSpc>
              <a:buFont typeface="Wingdings" panose="05000000000000000000" pitchFamily="2" charset="2"/>
              <a:buChar char="§"/>
              <a:defRPr/>
            </a:pPr>
            <a:endParaRPr lang="en-US" sz="1500" b="1" dirty="0">
              <a:solidFill>
                <a:prstClr val="black"/>
              </a:solidFill>
            </a:endParaRPr>
          </a:p>
          <a:p>
            <a:pPr marL="257175" indent="-257175" defTabSz="685800">
              <a:lnSpc>
                <a:spcPts val="1800"/>
              </a:lnSpc>
              <a:buFont typeface="Wingdings" panose="05000000000000000000" pitchFamily="2" charset="2"/>
              <a:buChar char="§"/>
              <a:defRPr/>
            </a:pP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การใช้ยานพาหนะ 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ไมล์ น้ำมัน ระยะทาง 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ความเร็ว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257175" indent="-257175" defTabSz="685800">
              <a:lnSpc>
                <a:spcPts val="1800"/>
              </a:lnSpc>
              <a:buFont typeface="Wingdings" panose="05000000000000000000" pitchFamily="2" charset="2"/>
              <a:buChar char="§"/>
              <a:defRPr/>
            </a:pP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บันทึกการเข้า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 ปฏิบัติงาน และยืนยันคนขับกับรถ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6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2621382-7BAB-4D52-8E53-23FB0AD0E8E1}"/>
              </a:ext>
            </a:extLst>
          </p:cNvPr>
          <p:cNvSpPr txBox="1"/>
          <p:nvPr/>
        </p:nvSpPr>
        <p:spPr>
          <a:xfrm>
            <a:off x="3853039" y="1228848"/>
            <a:ext cx="17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Automatic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35DE7DF6-C784-4ECB-B0C4-AA6E30B5EA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4345" y="4576414"/>
            <a:ext cx="484674" cy="48924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87C88AC5-8B4B-4992-8D72-DEC4827120BE}"/>
              </a:ext>
            </a:extLst>
          </p:cNvPr>
          <p:cNvSpPr txBox="1"/>
          <p:nvPr/>
        </p:nvSpPr>
        <p:spPr>
          <a:xfrm>
            <a:off x="7154809" y="4594045"/>
            <a:ext cx="123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Mobile App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endParaRPr lang="en-US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0" name="Graphic 96" descr="Computer">
            <a:extLst>
              <a:ext uri="{FF2B5EF4-FFF2-40B4-BE49-F238E27FC236}">
                <a16:creationId xmlns:a16="http://schemas.microsoft.com/office/drawing/2014/main" id="{3C92E838-A1F0-4374-969A-543A29E7B8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8190" y="5083293"/>
            <a:ext cx="616563" cy="616563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D588FF13-6C3B-40C5-B73E-ED982D3BECD6}"/>
              </a:ext>
            </a:extLst>
          </p:cNvPr>
          <p:cNvSpPr txBox="1"/>
          <p:nvPr/>
        </p:nvSpPr>
        <p:spPr>
          <a:xfrm>
            <a:off x="6679072" y="5590990"/>
            <a:ext cx="123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App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endParaRPr lang="en-US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CE4A5E1-DB98-41DD-BEFA-1E4DAEBC1B40}"/>
              </a:ext>
            </a:extLst>
          </p:cNvPr>
          <p:cNvSpPr txBox="1"/>
          <p:nvPr/>
        </p:nvSpPr>
        <p:spPr>
          <a:xfrm>
            <a:off x="2241633" y="3563589"/>
            <a:ext cx="65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GPS</a:t>
            </a:r>
          </a:p>
        </p:txBody>
      </p:sp>
      <p:sp>
        <p:nvSpPr>
          <p:cNvPr id="94" name="Rectangle: Rounded Corners 100">
            <a:extLst>
              <a:ext uri="{FF2B5EF4-FFF2-40B4-BE49-F238E27FC236}">
                <a16:creationId xmlns:a16="http://schemas.microsoft.com/office/drawing/2014/main" id="{F2073E39-20A2-4530-A10D-B19C92B3893D}"/>
              </a:ext>
            </a:extLst>
          </p:cNvPr>
          <p:cNvSpPr/>
          <p:nvPr/>
        </p:nvSpPr>
        <p:spPr>
          <a:xfrm>
            <a:off x="3119714" y="4495464"/>
            <a:ext cx="3038456" cy="23031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lnSpc>
                <a:spcPts val="1800"/>
              </a:lnSpc>
              <a:buFont typeface="Wingdings" panose="05000000000000000000" pitchFamily="2" charset="2"/>
              <a:buChar char="§"/>
              <a:defRPr/>
            </a:pPr>
            <a:endParaRPr lang="en-US" sz="1500" b="1" dirty="0">
              <a:solidFill>
                <a:prstClr val="black"/>
              </a:solidFill>
            </a:endParaRP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งานทะเบียน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-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ค่าใช้จ่าย</a:t>
            </a: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งานตรวจสภาพ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ต่อทะเบียน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ประกันภัย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งานอุบัติเหตุ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-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งานตัดจำหน่ายยานพาหนะ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การจองและจัดสรร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 Dashboard</a:t>
            </a:r>
            <a:endParaRPr lang="th-TH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การใช้ยานพาหนะ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การวิเคราะห์เพื่อการตัดสินใจ</a:t>
            </a: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งานซ่อมบำรุงรักษา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รายงาน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ค่าน้ำมัน/ค่าพลังงานไฟฟ้า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งานจัดหาว่าจ้าง พนักงานจ้างเหมาขับรถ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A9AAE2D-C699-405E-8336-172A32511778}"/>
              </a:ext>
            </a:extLst>
          </p:cNvPr>
          <p:cNvSpPr/>
          <p:nvPr/>
        </p:nvSpPr>
        <p:spPr>
          <a:xfrm>
            <a:off x="6211646" y="4425416"/>
            <a:ext cx="225451" cy="173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workflow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9B5346-0698-4752-BAB0-142095EC90E2}"/>
              </a:ext>
            </a:extLst>
          </p:cNvPr>
          <p:cNvSpPr txBox="1"/>
          <p:nvPr/>
        </p:nvSpPr>
        <p:spPr>
          <a:xfrm>
            <a:off x="3474529" y="4394514"/>
            <a:ext cx="178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LMS </a:t>
            </a:r>
          </a:p>
        </p:txBody>
      </p:sp>
      <p:sp>
        <p:nvSpPr>
          <p:cNvPr id="97" name="Rectangle: Rounded Corners 104">
            <a:extLst>
              <a:ext uri="{FF2B5EF4-FFF2-40B4-BE49-F238E27FC236}">
                <a16:creationId xmlns:a16="http://schemas.microsoft.com/office/drawing/2014/main" id="{C62E5655-F585-48BC-AAE8-F916CE39F72E}"/>
              </a:ext>
            </a:extLst>
          </p:cNvPr>
          <p:cNvSpPr/>
          <p:nvPr/>
        </p:nvSpPr>
        <p:spPr>
          <a:xfrm>
            <a:off x="863430" y="4768222"/>
            <a:ext cx="1607857" cy="10686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8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เชื่อมโยงระบบงาน </a:t>
            </a: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SAP S/4HANA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746B0C77-1F3F-49AF-B301-17D461E08D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6" y="4359431"/>
            <a:ext cx="1123238" cy="689883"/>
          </a:xfrm>
          <a:prstGeom prst="rect">
            <a:avLst/>
          </a:prstGeom>
        </p:spPr>
      </p:pic>
      <p:sp>
        <p:nvSpPr>
          <p:cNvPr id="99" name="Arrow: Right 108">
            <a:extLst>
              <a:ext uri="{FF2B5EF4-FFF2-40B4-BE49-F238E27FC236}">
                <a16:creationId xmlns:a16="http://schemas.microsoft.com/office/drawing/2014/main" id="{00B0B097-21B6-4F6E-B60B-99AA6A98E6DE}"/>
              </a:ext>
            </a:extLst>
          </p:cNvPr>
          <p:cNvSpPr/>
          <p:nvPr/>
        </p:nvSpPr>
        <p:spPr>
          <a:xfrm>
            <a:off x="2449583" y="4941167"/>
            <a:ext cx="754265" cy="982381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1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Batch</a:t>
            </a:r>
          </a:p>
          <a:p>
            <a:r>
              <a:rPr lang="en-US" sz="10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schedule</a:t>
            </a:r>
          </a:p>
        </p:txBody>
      </p:sp>
      <p:pic>
        <p:nvPicPr>
          <p:cNvPr id="100" name="Picture 99" descr="A screenshot of a cell phone  Description automatically generated">
            <a:extLst>
              <a:ext uri="{FF2B5EF4-FFF2-40B4-BE49-F238E27FC236}">
                <a16:creationId xmlns:a16="http://schemas.microsoft.com/office/drawing/2014/main" id="{923D9F4F-1B17-4A7A-A846-A36CC658F0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06" y="3291947"/>
            <a:ext cx="2371522" cy="1173257"/>
          </a:xfrm>
          <a:prstGeom prst="rect">
            <a:avLst/>
          </a:prstGeom>
        </p:spPr>
      </p:pic>
      <p:pic>
        <p:nvPicPr>
          <p:cNvPr id="101" name="Picture 100" descr="A screenshot of a cell phone  Description automatically generated">
            <a:extLst>
              <a:ext uri="{FF2B5EF4-FFF2-40B4-BE49-F238E27FC236}">
                <a16:creationId xmlns:a16="http://schemas.microsoft.com/office/drawing/2014/main" id="{D15E3F20-1CA2-4733-B2B9-1C1AA44308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67" y="2284088"/>
            <a:ext cx="1218540" cy="904222"/>
          </a:xfrm>
          <a:prstGeom prst="rect">
            <a:avLst/>
          </a:prstGeom>
        </p:spPr>
      </p:pic>
      <p:sp>
        <p:nvSpPr>
          <p:cNvPr id="102" name="Arrow: Right 114">
            <a:extLst>
              <a:ext uri="{FF2B5EF4-FFF2-40B4-BE49-F238E27FC236}">
                <a16:creationId xmlns:a16="http://schemas.microsoft.com/office/drawing/2014/main" id="{9B3BB26A-28CB-4F18-A367-04D5CB52C4B5}"/>
              </a:ext>
            </a:extLst>
          </p:cNvPr>
          <p:cNvSpPr/>
          <p:nvPr/>
        </p:nvSpPr>
        <p:spPr>
          <a:xfrm rot="10800000">
            <a:off x="7514397" y="5028385"/>
            <a:ext cx="446751" cy="422557"/>
          </a:xfrm>
          <a:prstGeom prst="rightArrow">
            <a:avLst>
              <a:gd name="adj1" fmla="val 50000"/>
              <a:gd name="adj2" fmla="val 46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2714C28-E947-40F3-9839-9744DC5C3D51}"/>
              </a:ext>
            </a:extLst>
          </p:cNvPr>
          <p:cNvSpPr txBox="1"/>
          <p:nvPr/>
        </p:nvSpPr>
        <p:spPr>
          <a:xfrm>
            <a:off x="6225042" y="2255953"/>
            <a:ext cx="1764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</a:p>
          <a:p>
            <a:pPr algn="ctr" defTabSz="685800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</a:t>
            </a:r>
          </a:p>
          <a:p>
            <a:pPr lvl="0" algn="ctr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Analysis Report</a:t>
            </a:r>
          </a:p>
        </p:txBody>
      </p:sp>
      <p:pic>
        <p:nvPicPr>
          <p:cNvPr id="104" name="Graphic 118" descr="Users">
            <a:extLst>
              <a:ext uri="{FF2B5EF4-FFF2-40B4-BE49-F238E27FC236}">
                <a16:creationId xmlns:a16="http://schemas.microsoft.com/office/drawing/2014/main" id="{2D3A606E-55E4-4159-B024-A9763CF855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59019" y="1580504"/>
            <a:ext cx="730995" cy="730995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EF15AA90-3916-4C4B-94A2-CD75845898A4}"/>
              </a:ext>
            </a:extLst>
          </p:cNvPr>
          <p:cNvSpPr txBox="1"/>
          <p:nvPr/>
        </p:nvSpPr>
        <p:spPr>
          <a:xfrm>
            <a:off x="8072894" y="1681681"/>
            <a:ext cx="94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Supervisor</a:t>
            </a:r>
            <a:endParaRPr lang="th-TH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defRPr/>
            </a:pP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 Manager</a:t>
            </a:r>
          </a:p>
        </p:txBody>
      </p:sp>
      <p:sp>
        <p:nvSpPr>
          <p:cNvPr id="106" name="Arrow: Right 120">
            <a:extLst>
              <a:ext uri="{FF2B5EF4-FFF2-40B4-BE49-F238E27FC236}">
                <a16:creationId xmlns:a16="http://schemas.microsoft.com/office/drawing/2014/main" id="{0D5FD0F9-7F87-4EBE-A18A-A09579DDFDEA}"/>
              </a:ext>
            </a:extLst>
          </p:cNvPr>
          <p:cNvSpPr/>
          <p:nvPr/>
        </p:nvSpPr>
        <p:spPr>
          <a:xfrm rot="16200000">
            <a:off x="4347299" y="4000943"/>
            <a:ext cx="380302" cy="584081"/>
          </a:xfrm>
          <a:prstGeom prst="rightArrow">
            <a:avLst>
              <a:gd name="adj1" fmla="val 50000"/>
              <a:gd name="adj2" fmla="val 4608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7" name="Arrow: Right 121">
            <a:extLst>
              <a:ext uri="{FF2B5EF4-FFF2-40B4-BE49-F238E27FC236}">
                <a16:creationId xmlns:a16="http://schemas.microsoft.com/office/drawing/2014/main" id="{39569638-1C68-4D68-BFA8-F017B328BCA8}"/>
              </a:ext>
            </a:extLst>
          </p:cNvPr>
          <p:cNvSpPr/>
          <p:nvPr/>
        </p:nvSpPr>
        <p:spPr>
          <a:xfrm rot="5400000">
            <a:off x="4304445" y="2825496"/>
            <a:ext cx="380302" cy="584081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8" name="Arrow: Right 122">
            <a:extLst>
              <a:ext uri="{FF2B5EF4-FFF2-40B4-BE49-F238E27FC236}">
                <a16:creationId xmlns:a16="http://schemas.microsoft.com/office/drawing/2014/main" id="{775E86B6-C411-4881-8F21-801A6BD0C1AC}"/>
              </a:ext>
            </a:extLst>
          </p:cNvPr>
          <p:cNvSpPr/>
          <p:nvPr/>
        </p:nvSpPr>
        <p:spPr>
          <a:xfrm rot="21361943">
            <a:off x="2905416" y="3024834"/>
            <a:ext cx="460226" cy="584081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9" name="Arrow: Right 123">
            <a:extLst>
              <a:ext uri="{FF2B5EF4-FFF2-40B4-BE49-F238E27FC236}">
                <a16:creationId xmlns:a16="http://schemas.microsoft.com/office/drawing/2014/main" id="{987F21DA-AED7-4F80-9607-A90567EF4ED0}"/>
              </a:ext>
            </a:extLst>
          </p:cNvPr>
          <p:cNvSpPr/>
          <p:nvPr/>
        </p:nvSpPr>
        <p:spPr>
          <a:xfrm>
            <a:off x="5850789" y="3281162"/>
            <a:ext cx="514041" cy="584081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ระบบบริหารจัดการยานพาหนะ</a:t>
            </a: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ระบบใหม่</a:t>
            </a: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42554" y="6027131"/>
            <a:ext cx="2869648" cy="9866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7295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52" y="924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</a:t>
            </a: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(Interface)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867" y="1128687"/>
            <a:ext cx="8880253" cy="1426388"/>
          </a:xfrm>
          <a:prstGeom prst="rect">
            <a:avLst/>
          </a:prstGeom>
          <a:noFill/>
          <a:ln w="3175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6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 bwMode="auto">
          <a:xfrm>
            <a:off x="308062" y="1172075"/>
            <a:ext cx="1169891" cy="11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81A3D-647B-4ADE-840C-A7DC786D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7" y="1939803"/>
            <a:ext cx="838089" cy="3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 bwMode="auto">
          <a:xfrm>
            <a:off x="2144494" y="1298916"/>
            <a:ext cx="112172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 bwMode="auto">
          <a:xfrm>
            <a:off x="3818239" y="1333180"/>
            <a:ext cx="112172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681A3D-647B-4ADE-840C-A7DC786D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39" y="1927970"/>
            <a:ext cx="838089" cy="3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10"/>
          <p:cNvSpPr txBox="1"/>
          <p:nvPr/>
        </p:nvSpPr>
        <p:spPr>
          <a:xfrm>
            <a:off x="2780806" y="1375910"/>
            <a:ext cx="1406419" cy="5256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15000"/>
              </a:lnSpc>
              <a:spcAft>
                <a:spcPts val="0"/>
              </a:spcAft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defRPr>
            </a:lvl1pPr>
          </a:lstStyle>
          <a:p>
            <a:r>
              <a:rPr lang="en-US" sz="2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SAP_PM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681A3D-647B-4ADE-840C-A7DC786D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75" y="1952619"/>
            <a:ext cx="838089" cy="3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 bwMode="auto">
          <a:xfrm>
            <a:off x="5973489" y="1275710"/>
            <a:ext cx="1122969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681A3D-647B-4ADE-840C-A7DC786D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15" y="1952618"/>
            <a:ext cx="838089" cy="3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 bwMode="auto">
          <a:xfrm>
            <a:off x="7872094" y="1298916"/>
            <a:ext cx="112172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0"/>
          <p:cNvSpPr txBox="1"/>
          <p:nvPr/>
        </p:nvSpPr>
        <p:spPr>
          <a:xfrm>
            <a:off x="1053467" y="1375910"/>
            <a:ext cx="1406419" cy="5256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15000"/>
              </a:lnSpc>
              <a:spcAft>
                <a:spcPts val="0"/>
              </a:spcAft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defRPr>
            </a:lvl1pPr>
          </a:lstStyle>
          <a:p>
            <a:r>
              <a:rPr lang="en-US" sz="20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SAP_Asset</a:t>
            </a:r>
            <a:endParaRPr lang="th-TH" sz="2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th-TH" sz="2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2000" dirty="0"/>
              <a:t>   </a:t>
            </a:r>
            <a:r>
              <a:rPr lang="th-TH" sz="2000" dirty="0"/>
              <a:t>ข้อมูลทรัพย์สิน</a:t>
            </a:r>
            <a:endParaRPr lang="en-US" sz="2000" dirty="0"/>
          </a:p>
          <a:p>
            <a:endParaRPr lang="en-US" sz="2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487" y="2724542"/>
            <a:ext cx="1990846" cy="3978185"/>
          </a:xfrm>
          <a:prstGeom prst="rect">
            <a:avLst/>
          </a:prstGeom>
          <a:solidFill>
            <a:schemeClr val="accent3">
              <a:lumMod val="40000"/>
              <a:lumOff val="60000"/>
              <a:alpha val="61000"/>
            </a:schemeClr>
          </a:solidFill>
          <a:ln w="44450">
            <a:solidFill>
              <a:schemeClr val="accent3">
                <a:lumMod val="40000"/>
                <a:lumOff val="6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รหัสเลขที่อุปกรณ์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ประเภทยานพาหนะ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คำอธิบายประเภทยานพาหนะ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วันเดือนปีที่จดทะเบียนหรือค่าเช่าต่อเดือน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ยี่ห้อยานพาหนะ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รุ่นยานพาหนะ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เลขประจำตัวทางเทคนิค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เลขผู้ผลิต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โรงงานซ่อมบำรุง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โรงงานที่วางแผน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รหัสสินทรัพย์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รหัสสถานที่จอด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เลขข้างยานพาหนะ ฯลฯ</a:t>
            </a:r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9733" y="2729082"/>
            <a:ext cx="1781976" cy="3973646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 w="44450">
            <a:solidFill>
              <a:schemeClr val="accent4">
                <a:lumMod val="40000"/>
                <a:lumOff val="6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รหัสอุปกรณ์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แผนการซ่อมบำรุง 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บำรุงรักษา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ข้อความของแผนการซ่อมบำรุง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ศูนย์งาน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ประเภทกิจกรรมซ่อมบำรุง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เริ่มรอบ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สถานะของแผนบำรุงรักษา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วันที่นำเช้าข้อมูล</a:t>
            </a:r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22912" y="2714341"/>
            <a:ext cx="1641659" cy="3988387"/>
          </a:xfrm>
          <a:prstGeom prst="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44450">
            <a:solidFill>
              <a:schemeClr val="accent5">
                <a:lumMod val="40000"/>
                <a:lumOff val="6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ทะเบียนรถ	</a:t>
            </a:r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วันที่เติมน้ำมัน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กิโลเมตรสิ้นสุด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จำนวนลิตร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ราคารวมทั้งหมด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ประเภทการเติมน้ำมัน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สถานที่เติม	</a:t>
            </a:r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ประเภทน้ำมันที่เติม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ศูนย์ต้นทุนที่เบิกหรือ</a:t>
            </a:r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เติมน้ำมัน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คำอธิบายศูนย์ต้นทุนที่</a:t>
            </a:r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เบิกหรือเติมน้ำมัน</a:t>
            </a:r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23187" y="2697947"/>
            <a:ext cx="1485230" cy="4004783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44450">
            <a:solidFill>
              <a:schemeClr val="accent1">
                <a:lumMod val="40000"/>
                <a:lumOff val="6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ประเภทใบแจ้งซ่อม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เลขที่ใบแจ้งซ่อม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เลขที่แจ้ง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คำอธิบายแจ้งซ่อม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วันที่แจ้งซ่อม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วันที่ซ่อม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ราคาซ่อม	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สถานะของออบเจค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สถานะผู้แจ้งซ่อม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รหัสเลขที่อุปกรณ์</a:t>
            </a:r>
          </a:p>
          <a:p>
            <a:r>
              <a:rPr lang="en-US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7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วันที่นำเช้าข้อมูล</a:t>
            </a:r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7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1669" y="1503515"/>
            <a:ext cx="109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SAP_Order</a:t>
            </a:r>
            <a:endParaRPr lang="en-US" sz="2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0113" y="1305995"/>
            <a:ext cx="1103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SAP_IM, </a:t>
            </a:r>
          </a:p>
          <a:p>
            <a:pPr algn="ctr"/>
            <a:r>
              <a:rPr lang="en-US" sz="18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Fleed</a:t>
            </a:r>
            <a:r>
              <a:rPr lang="en-US" sz="1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CARD</a:t>
            </a:r>
          </a:p>
          <a:p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ค่าน้ำมัน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61112" y="2698784"/>
            <a:ext cx="1570631" cy="4003943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44450">
            <a:solidFill>
              <a:schemeClr val="accent2">
                <a:lumMod val="40000"/>
                <a:lumOff val="6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Elbow Connector 35"/>
          <p:cNvCxnSpPr>
            <a:endCxn id="29" idx="0"/>
          </p:cNvCxnSpPr>
          <p:nvPr/>
        </p:nvCxnSpPr>
        <p:spPr>
          <a:xfrm>
            <a:off x="4339436" y="2382598"/>
            <a:ext cx="704306" cy="331743"/>
          </a:xfrm>
          <a:prstGeom prst="bentConnector2">
            <a:avLst/>
          </a:prstGeom>
          <a:ln w="635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Extending GIS without Extending Your Day">
            <a:extLst>
              <a:ext uri="{FF2B5EF4-FFF2-40B4-BE49-F238E27FC236}">
                <a16:creationId xmlns:a16="http://schemas.microsoft.com/office/drawing/2014/main" id="{D32154B5-ABF1-45EC-B8CD-0DE8DCE2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30" y="2999487"/>
            <a:ext cx="1205942" cy="9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422922" y="4184800"/>
            <a:ext cx="1608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 Map Service </a:t>
            </a:r>
          </a:p>
        </p:txBody>
      </p:sp>
      <p:pic>
        <p:nvPicPr>
          <p:cNvPr id="44" name="Picture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33" y="1865229"/>
            <a:ext cx="727834" cy="64119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892087" y="1119560"/>
            <a:ext cx="1418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MAP_MEAGIS</a:t>
            </a:r>
          </a:p>
          <a:p>
            <a:endParaRPr lang="en-US" dirty="0"/>
          </a:p>
        </p:txBody>
      </p:sp>
      <p:cxnSp>
        <p:nvCxnSpPr>
          <p:cNvPr id="53" name="Elbow Connector 52"/>
          <p:cNvCxnSpPr>
            <a:endCxn id="28" idx="0"/>
          </p:cNvCxnSpPr>
          <p:nvPr/>
        </p:nvCxnSpPr>
        <p:spPr>
          <a:xfrm>
            <a:off x="2664060" y="2338648"/>
            <a:ext cx="596661" cy="390434"/>
          </a:xfrm>
          <a:prstGeom prst="bentConnector2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endCxn id="2" idx="0"/>
          </p:cNvCxnSpPr>
          <p:nvPr/>
        </p:nvCxnSpPr>
        <p:spPr>
          <a:xfrm rot="16200000" flipH="1">
            <a:off x="390457" y="1826089"/>
            <a:ext cx="959364" cy="837541"/>
          </a:xfrm>
          <a:prstGeom prst="bentConnector3">
            <a:avLst>
              <a:gd name="adj1" fmla="val 63424"/>
            </a:avLst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539706" y="2300717"/>
            <a:ext cx="1" cy="325794"/>
          </a:xfrm>
          <a:prstGeom prst="straightConnector1">
            <a:avLst/>
          </a:prstGeom>
          <a:ln w="635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432957" y="2334512"/>
            <a:ext cx="0" cy="316186"/>
          </a:xfrm>
          <a:prstGeom prst="straightConnector1">
            <a:avLst/>
          </a:prstGeom>
          <a:ln w="635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94109" y="2603541"/>
            <a:ext cx="8941995" cy="4212235"/>
          </a:xfrm>
          <a:prstGeom prst="rect">
            <a:avLst/>
          </a:prstGeom>
          <a:noFill/>
          <a:ln w="3175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2382819" y="1097232"/>
            <a:ext cx="280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การวางแผนการบำรุงรักษาฯลฯ</a:t>
            </a:r>
            <a:endParaRPr lang="en-US" sz="1800" b="1" dirty="0"/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6871878" y="1235571"/>
            <a:ext cx="8099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ค่าใช้จ่าย</a:t>
            </a:r>
            <a:endParaRPr kumimoji="0" lang="th-TH" sz="1800" b="1" i="0" u="none" strike="noStrike" cap="none" normalizeH="0" baseline="0" dirty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153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C5A4-0E5E-439A-AC60-94102053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431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th-TH" sz="4000" dirty="0">
                <a:latin typeface="SarabunPSK"/>
                <a:cs typeface="TH Sarabun New" panose="020B0604020202020204" charset="-34"/>
              </a:rPr>
              <a:t>ประโยชน์ของระบบบริหารจัดการยานพาหนะ</a:t>
            </a:r>
            <a:endParaRPr lang="en-US" sz="4000" dirty="0">
              <a:latin typeface="SarabunPSK"/>
              <a:cs typeface="TH Sarabun New" panose="020B060402020202020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ADA4-7A83-4561-B2FD-D121CD5C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3F72A5-8ADA-44E7-A31E-74E6A375F6D1}"/>
              </a:ext>
            </a:extLst>
          </p:cNvPr>
          <p:cNvSpPr/>
          <p:nvPr/>
        </p:nvSpPr>
        <p:spPr>
          <a:xfrm>
            <a:off x="405880" y="1124744"/>
            <a:ext cx="8352928" cy="5147751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9" name="TextBox 2">
            <a:extLst>
              <a:ext uri="{FF2B5EF4-FFF2-40B4-BE49-F238E27FC236}">
                <a16:creationId xmlns:a16="http://schemas.microsoft.com/office/drawing/2014/main" id="{A9EC1CE1-1ADF-4805-A1C4-9EE425E9B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949103"/>
              </p:ext>
            </p:extLst>
          </p:nvPr>
        </p:nvGraphicFramePr>
        <p:xfrm>
          <a:off x="437941" y="1196752"/>
          <a:ext cx="8166072" cy="514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5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5B5409-C1C9-4CE4-9E31-A00354BCED53}"/>
              </a:ext>
            </a:extLst>
          </p:cNvPr>
          <p:cNvSpPr txBox="1"/>
          <p:nvPr/>
        </p:nvSpPr>
        <p:spPr>
          <a:xfrm>
            <a:off x="-162272" y="116632"/>
            <a:ext cx="946854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7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ข้อสังเกตและข้อเสนอแนะของคณะกรรมการฯที่ประชุมในวันที่ ๑๗ ก</a:t>
            </a:r>
            <a:r>
              <a:rPr lang="en-US" sz="37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37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</a:t>
            </a:r>
            <a:r>
              <a:rPr lang="en-US" sz="37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US" sz="37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34389"/>
              </p:ext>
            </p:extLst>
          </p:nvPr>
        </p:nvGraphicFramePr>
        <p:xfrm>
          <a:off x="98104" y="1988840"/>
          <a:ext cx="8933260" cy="400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3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3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4781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โครงการมีราคาสูงเกินไป</a:t>
                      </a:r>
                      <a:r>
                        <a:rPr lang="th-TH" sz="3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ให้มีการจัดทำ </a:t>
                      </a:r>
                      <a:r>
                        <a:rPr lang="en-US" sz="3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Cost Benefit </a:t>
                      </a:r>
                      <a:r>
                        <a:rPr lang="th-TH" sz="3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และในการทดแทนสามารถทำอะไรได้บ้าง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6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ค่าพัฒนาระบบงานในแบบบัญชีราคากลางงานพัฒนา</a:t>
                      </a:r>
                      <a:r>
                        <a:rPr lang="th-TH" sz="3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ระบบประเภทโปรแกรมประยุกต์ไม่สัมพันธ์กับแผนดำเนินงาน ให้ปรับแก้ไขค่าใช้จ่ายให้มีความสัมพันธ์กับแผนดำเนินงาน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1052736"/>
            <a:ext cx="8208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คณะกรรมการมีข้อสังเกตและข้อเสนอแนะสรุปได้ ดังนี้</a:t>
            </a:r>
            <a:endParaRPr lang="en-US" sz="3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134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5B5409-C1C9-4CE4-9E31-A00354BCED53}"/>
              </a:ext>
            </a:extLst>
          </p:cNvPr>
          <p:cNvSpPr txBox="1"/>
          <p:nvPr/>
        </p:nvSpPr>
        <p:spPr>
          <a:xfrm>
            <a:off x="5191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ความคุ้มค่า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494" y="980728"/>
            <a:ext cx="8918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ตอบข้อที่ </a:t>
            </a:r>
            <a:r>
              <a:rPr lang="th-TH" sz="32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r>
              <a:rPr lang="en-US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โครงการมีราคาสูงเกินไป ให้มีการจัดทำ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Cost Benefit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และในการ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ทดแทนสามารถทำอะไรได้บ้าง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4" y="1995632"/>
            <a:ext cx="6705600" cy="477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4094" y="1844824"/>
            <a:ext cx="23270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อายุการใช้งานโครงการ   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 ปี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ความคุ้มค่า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สมมุติฐานจากที่มาของข้อมูล ดังนี้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 ๑๘ ประเภท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–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๑๕๓ คัน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lvl="0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30562"/>
      </p:ext>
    </p:extLst>
  </p:cSld>
  <p:clrMapOvr>
    <a:masterClrMapping/>
  </p:clrMapOvr>
</p:sld>
</file>

<file path=ppt/theme/theme1.xml><?xml version="1.0" encoding="utf-8"?>
<a:theme xmlns:a="http://schemas.openxmlformats.org/drawingml/2006/main" name="MEA_BRAND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A Brand">
      <a:majorFont>
        <a:latin typeface="DB Ozone X Bold"/>
        <a:ea typeface=""/>
        <a:cs typeface="DB Ozone X Bold"/>
      </a:majorFont>
      <a:minorFont>
        <a:latin typeface="DB Ozone X Light"/>
        <a:ea typeface=""/>
        <a:cs typeface="DB Ozone X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0"/>
          </a:schemeClr>
        </a:solidFill>
        <a:ln w="444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MEA_BRAND_01</Template>
  <TotalTime>30233</TotalTime>
  <Words>1916</Words>
  <Application>Microsoft Office PowerPoint</Application>
  <PresentationFormat>On-screen Show (4:3)</PresentationFormat>
  <Paragraphs>277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DB Ozone X Bold</vt:lpstr>
      <vt:lpstr>DB Ozone X Light</vt:lpstr>
      <vt:lpstr>SarabunPSK</vt:lpstr>
      <vt:lpstr>TH Sarabun New</vt:lpstr>
      <vt:lpstr>TH SarabunPSK</vt:lpstr>
      <vt:lpstr>Wingdings</vt:lpstr>
      <vt:lpstr>MEA_BRAND_01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ประโยชน์ของระบบบริหารจัดการยานพาหนะ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ความคุ้มค่าโครงการ - ที่เป็นตัวเงิน</vt:lpstr>
      <vt:lpstr>ความคุ้มค่าโครงการ – ที่ไม่เป็นตัวเงิน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MEA</dc:creator>
  <cp:lastModifiedBy>ธณัฐวรรณ นิยมสิทธิ์</cp:lastModifiedBy>
  <cp:revision>1433</cp:revision>
  <cp:lastPrinted>2022-03-17T13:50:16Z</cp:lastPrinted>
  <dcterms:created xsi:type="dcterms:W3CDTF">2013-04-09T06:25:55Z</dcterms:created>
  <dcterms:modified xsi:type="dcterms:W3CDTF">2022-03-29T10:21:21Z</dcterms:modified>
</cp:coreProperties>
</file>