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59" r:id="rId4"/>
    <p:sldId id="261" r:id="rId5"/>
    <p:sldId id="263" r:id="rId6"/>
  </p:sldIdLst>
  <p:sldSz cx="9144000" cy="5143500" type="screen16x9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ส่วนที่ไม่มีชื่อ)" id="{0271B94A-5C13-4439-90B1-DB5BBF673570}">
          <p14:sldIdLst>
            <p14:sldId id="257"/>
            <p14:sldId id="259"/>
            <p14:sldId id="261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100" d="100"/>
          <a:sy n="100" d="100"/>
        </p:scale>
        <p:origin x="-432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A09A-6D7F-45AA-A561-CF654146BD6D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1F25-E34F-486D-AEAA-9BFDA42529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42384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0278-4580-4AE7-81F8-FE64A26235A7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8B965-FAF8-40D9-A294-163DAAE67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85838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712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792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83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18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18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23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4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38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7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1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091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83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12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2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236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345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97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95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059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70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236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F5D1-0225-439D-984F-ACEE95CFB0D5}" type="datetimeFigureOut">
              <a:rPr lang="th-TH" smtClean="0"/>
              <a:t>22/03/65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D830-40BA-4A36-91BF-AA6DB12D4C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03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F5D1-0225-439D-984F-ACEE95CFB0D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D830-40BA-4A36-91BF-AA6DB12D4C8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D:\ส้มโอ\กล้องห้องพิพิธภัณฑ์\เครื่อง Pre\2923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879" y="3120811"/>
            <a:ext cx="648072" cy="4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ม้วนกระดาษแนวนอน 19"/>
          <p:cNvSpPr/>
          <p:nvPr/>
        </p:nvSpPr>
        <p:spPr>
          <a:xfrm>
            <a:off x="1187624" y="0"/>
            <a:ext cx="6532003" cy="98757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7504" y="1347613"/>
            <a:ext cx="2232248" cy="36247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ม้วนกระดาษแนวนอน 14"/>
          <p:cNvSpPr/>
          <p:nvPr/>
        </p:nvSpPr>
        <p:spPr>
          <a:xfrm>
            <a:off x="636443" y="987574"/>
            <a:ext cx="1199253" cy="307777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1347370" y="117560"/>
            <a:ext cx="637225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500" b="1" dirty="0" smtClean="0"/>
              <a:t>โครงการจัดหาครุภัณฑ์ระบบการเตรียมข้อมูลบัตรประจำตัวประชาชน </a:t>
            </a:r>
            <a:r>
              <a:rPr lang="th-TH" sz="15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1500" b="1" dirty="0" smtClean="0">
                <a:latin typeface="Cordia New" pitchFamily="34" charset="-34"/>
                <a:cs typeface="Cordia New" pitchFamily="34" charset="-34"/>
              </a:rPr>
              <a:t>Pre-Personalization</a:t>
            </a:r>
            <a:r>
              <a:rPr lang="th-TH" sz="1500" b="1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1500" b="1" dirty="0" smtClean="0">
                <a:latin typeface="Cordia New" pitchFamily="34" charset="-34"/>
                <a:cs typeface="Cordia New" pitchFamily="34" charset="-34"/>
              </a:rPr>
              <a:t>ทดแทนระบบเดิม</a:t>
            </a:r>
          </a:p>
          <a:p>
            <a:pPr algn="ctr"/>
            <a:r>
              <a:rPr lang="th-TH" sz="1500" b="1" dirty="0" smtClean="0">
                <a:latin typeface="Cordia New" pitchFamily="34" charset="-34"/>
                <a:cs typeface="Cordia New" pitchFamily="34" charset="-34"/>
              </a:rPr>
              <a:t>จำนวน 2 ระบบ ภายในวงเงิน 31.4752 ล้านบาท ปีงบประมาณ พ.ศ. 2566</a:t>
            </a:r>
          </a:p>
          <a:p>
            <a:pPr algn="ctr"/>
            <a:r>
              <a:rPr lang="th-TH" sz="1500" b="1" dirty="0"/>
              <a:t>ส่วนบัตร</a:t>
            </a:r>
            <a:r>
              <a:rPr lang="th-TH" sz="1500" b="1" dirty="0">
                <a:latin typeface="Cordia New" pitchFamily="34" charset="-34"/>
                <a:cs typeface="Cordia New" pitchFamily="34" charset="-34"/>
              </a:rPr>
              <a:t>ประจำตัว</a:t>
            </a:r>
            <a:r>
              <a:rPr lang="th-TH" sz="1500" b="1" dirty="0"/>
              <a:t>ประชาชน สำนักบริหารการทะเบียน กรมการ</a:t>
            </a:r>
            <a:r>
              <a:rPr lang="th-TH" sz="1500" b="1" dirty="0" smtClean="0"/>
              <a:t>ปกครอง</a:t>
            </a:r>
            <a:endParaRPr lang="th-TH" sz="1500" b="1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79512" y="1347614"/>
            <a:ext cx="2088232" cy="3528393"/>
          </a:xfrm>
          <a:prstGeom prst="roundRect">
            <a:avLst/>
          </a:prstGeom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ครุภัณฑ์ที่มีอยู่ 4 ระบบ</a:t>
            </a:r>
          </a:p>
          <a:p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                                      </a:t>
            </a:r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ยี่ห้อ </a:t>
            </a:r>
            <a:r>
              <a:rPr lang="en-US" sz="1200" b="1" dirty="0" err="1" smtClean="0">
                <a:latin typeface="TH SarabunPSK" pitchFamily="34" charset="-34"/>
                <a:cs typeface="TH SarabunPSK" pitchFamily="34" charset="-34"/>
              </a:rPr>
              <a:t>Muhlbauer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รุ่น </a:t>
            </a:r>
            <a:r>
              <a:rPr lang="en-US" sz="1200" b="1" dirty="0" err="1" smtClean="0">
                <a:latin typeface="TH SarabunPSK" pitchFamily="34" charset="-34"/>
                <a:cs typeface="TH SarabunPSK" pitchFamily="34" charset="-34"/>
              </a:rPr>
              <a:t>Scp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 5600</a:t>
            </a:r>
          </a:p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เครื่องที่ 1 ปี 2548  อายุ  17  ปี</a:t>
            </a: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เครื่องที่ 2 ปี 2550  อายุ  15  ปี</a:t>
            </a: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(อายุใช้งานตามมาตรฐาน 8 ปี)</a:t>
            </a:r>
          </a:p>
          <a:p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ยี่ห้อ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DATACARD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รุ่น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MX8100</a:t>
            </a: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เครื่องที่ 3 ปี 2558  อายุ 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ปี</a:t>
            </a:r>
          </a:p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เครื่อง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2564  อายุ 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ปี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483808" y="987574"/>
            <a:ext cx="720000" cy="252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108000" tIns="0" numCol="1" rtlCol="0" anchor="t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OUTPUT</a:t>
            </a:r>
            <a:endParaRPr lang="th-TH" sz="1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sz="14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614" y="987574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/>
              <a:t>สถานการณ์ปัจจุบัน</a:t>
            </a:r>
            <a:endParaRPr lang="th-TH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1218114"/>
            <a:ext cx="2808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   การจัดเตรียมข้อมูลบัตร (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Pre-Personalization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algn="thaiDi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คือ การใส่ระบบควบคุมข้อมูลและความปลอดภัยลงใน</a:t>
            </a:r>
          </a:p>
          <a:p>
            <a:pPr algn="thaiDi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หน่วยความจำ (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IC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Chip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) และกำหนดรหัส</a:t>
            </a:r>
            <a:r>
              <a:rPr lang="th-TH" sz="1200" b="1" kern="900" spc="-40" dirty="0" smtClean="0">
                <a:latin typeface="TH SarabunPSK" pitchFamily="34" charset="-34"/>
                <a:cs typeface="TH SarabunPSK" pitchFamily="34" charset="-34"/>
              </a:rPr>
              <a:t>ให้กับบัตร</a:t>
            </a:r>
            <a:r>
              <a:rPr lang="th-TH" sz="1200" b="1" kern="900" spc="-40" dirty="0" err="1" smtClean="0">
                <a:latin typeface="TH SarabunPSK" pitchFamily="34" charset="-34"/>
                <a:cs typeface="TH SarabunPSK" pitchFamily="34" charset="-34"/>
              </a:rPr>
              <a:t>สมาร์ท</a:t>
            </a:r>
            <a:endParaRPr lang="th-TH" sz="1200" b="1" kern="900" spc="-4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1200" b="1" kern="900" spc="-4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kern="900" spc="-40" dirty="0" smtClean="0">
                <a:latin typeface="TH SarabunPSK" pitchFamily="34" charset="-34"/>
                <a:cs typeface="TH SarabunPSK" pitchFamily="34" charset="-34"/>
              </a:rPr>
              <a:t>     การ์ดแต่ละใบ พร้อมเชื่อมโยงบัตร</a:t>
            </a:r>
            <a:r>
              <a:rPr lang="th-TH" sz="1200" b="1" kern="900" spc="-40" dirty="0" err="1" smtClean="0">
                <a:latin typeface="TH SarabunPSK" pitchFamily="34" charset="-34"/>
                <a:cs typeface="TH SarabunPSK" pitchFamily="34" charset="-34"/>
              </a:rPr>
              <a:t>สมาร์ท</a:t>
            </a:r>
            <a:r>
              <a:rPr lang="th-TH" sz="1200" b="1" kern="900" spc="-40" dirty="0" smtClean="0">
                <a:latin typeface="TH SarabunPSK" pitchFamily="34" charset="-34"/>
                <a:cs typeface="TH SarabunPSK" pitchFamily="34" charset="-34"/>
              </a:rPr>
              <a:t>การ์ด </a:t>
            </a:r>
            <a:r>
              <a:rPr lang="th-TH" sz="1200" b="1" spc="-10" dirty="0" smtClean="0">
                <a:latin typeface="TH SarabunPSK" pitchFamily="34" charset="-34"/>
                <a:cs typeface="TH SarabunPSK" pitchFamily="34" charset="-34"/>
              </a:rPr>
              <a:t>แต่ละใบเข้ากับ</a:t>
            </a:r>
          </a:p>
          <a:p>
            <a:pPr algn="thaiDist"/>
            <a:r>
              <a:rPr lang="th-TH" sz="1200" b="1" spc="-1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10" dirty="0" smtClean="0">
                <a:latin typeface="TH SarabunPSK" pitchFamily="34" charset="-34"/>
                <a:cs typeface="TH SarabunPSK" pitchFamily="34" charset="-34"/>
              </a:rPr>
              <a:t>    ระบบโปรแกรมควบคุมบัตร (</a:t>
            </a:r>
            <a:r>
              <a:rPr lang="en-US" sz="1200" b="1" spc="-10" dirty="0" smtClean="0">
                <a:latin typeface="TH SarabunPSK" pitchFamily="34" charset="-34"/>
                <a:cs typeface="TH SarabunPSK" pitchFamily="34" charset="-34"/>
              </a:rPr>
              <a:t>Card Control</a:t>
            </a:r>
            <a:r>
              <a:rPr lang="th-TH" sz="1200" b="1" spc="-1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ของ</a:t>
            </a:r>
          </a:p>
          <a:p>
            <a:pPr algn="thaiDist"/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      กรมการปกครอง </a:t>
            </a:r>
            <a:r>
              <a:rPr lang="th-TH" sz="1200" b="1" spc="-5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ดังนั้นหากไม่มีการดำเนินการดังกล่าวจะนำ</a:t>
            </a:r>
          </a:p>
          <a:p>
            <a:pPr algn="thaiDist"/>
            <a:r>
              <a:rPr lang="th-TH" sz="1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บัตร</a:t>
            </a:r>
            <a:r>
              <a:rPr lang="th-TH" sz="12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สมาร์ท</a:t>
            </a:r>
            <a:r>
              <a:rPr lang="th-TH" sz="1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การ์ดไปใช้ในการออกบัตรให้กับประชาชนทั้งใน</a:t>
            </a:r>
          </a:p>
          <a:p>
            <a:pPr algn="thaiDist"/>
            <a:r>
              <a:rPr lang="th-TH" sz="1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และต่างประเทศไม่ได้</a:t>
            </a:r>
            <a:endParaRPr lang="th-TH" sz="1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5330" y="2796608"/>
            <a:ext cx="2800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สถิติ การจัดเตรียมข้อมูลบัตร (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Pre-Personalization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รายปีงบประมาณ</a:t>
            </a: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2558  จำนวน       </a:t>
            </a:r>
            <a:r>
              <a:rPr lang="th-TH" sz="12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9,892,789 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บัตร</a:t>
            </a:r>
          </a:p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2559  จำนวน      </a:t>
            </a:r>
            <a:r>
              <a:rPr lang="th-TH" sz="12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10,538,495 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บัตร</a:t>
            </a: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2560  จำนวน      11,326,101   บัตร</a:t>
            </a:r>
          </a:p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2561  จำนวน      10,516,932   บัตร</a:t>
            </a:r>
          </a:p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2562  จำนวน      10,779,541   บัตร</a:t>
            </a: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2563  จำนวน      10,779,541   บัตร</a:t>
            </a:r>
          </a:p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2564  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จำนวน      10,779,541 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บัตร</a:t>
            </a: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2565  จำนวน       4,311,817    บัตร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5580112" y="987574"/>
            <a:ext cx="828000" cy="252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108000" tIns="0" numCol="1" rtlCol="0" anchor="t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OUTCOME</a:t>
            </a:r>
            <a:endParaRPr lang="th-TH" sz="1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0133" y="1275606"/>
            <a:ext cx="3348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      กรมการปกครอง สามารถจัดสรรวัสดุบัตร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สมาร์ท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การ์ดที่ผ่าน</a:t>
            </a:r>
          </a:p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1200" b="1" spc="-20" dirty="0" smtClean="0">
                <a:latin typeface="TH SarabunPSK" pitchFamily="34" charset="-34"/>
                <a:cs typeface="TH SarabunPSK" pitchFamily="34" charset="-34"/>
              </a:rPr>
              <a:t>การจัดเตรียมข้อมูลบัตร (</a:t>
            </a:r>
            <a:r>
              <a:rPr lang="en-US" sz="1200" b="1" spc="-20" dirty="0" smtClean="0">
                <a:latin typeface="TH SarabunPSK" pitchFamily="34" charset="-34"/>
                <a:cs typeface="TH SarabunPSK" pitchFamily="34" charset="-34"/>
              </a:rPr>
              <a:t>Pre-Personalization</a:t>
            </a:r>
            <a:r>
              <a:rPr lang="th-TH" sz="1200" b="1" spc="-20" dirty="0" smtClean="0">
                <a:latin typeface="TH SarabunPSK" pitchFamily="34" charset="-34"/>
                <a:cs typeface="TH SarabunPSK" pitchFamily="34" charset="-34"/>
              </a:rPr>
              <a:t>) แล้วให้กับสถานที่</a:t>
            </a:r>
          </a:p>
          <a:p>
            <a:r>
              <a:rPr lang="th-TH" sz="1200" b="1" spc="-2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20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ยื่นคำขอมีบัตรภายในประเทศและต่างประเทศ รวมจำนวนกว่า 1,238 แห่ง</a:t>
            </a:r>
          </a:p>
          <a:p>
            <a:r>
              <a:rPr lang="th-TH" sz="1200" b="1" spc="-5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ออกบัตรให้กับประชาชนได้อย่างต่อเนื่อง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580112" y="2067694"/>
            <a:ext cx="828000" cy="28944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8000" tIns="0" numCol="1" rtlCol="0" anchor="t">
            <a:spAutoFit/>
          </a:bodyPr>
          <a:lstStyle/>
          <a:p>
            <a:pPr lvl="0" algn="ctr"/>
            <a:r>
              <a:rPr lang="en-US" sz="1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RISK MGT.</a:t>
            </a:r>
            <a:endParaRPr lang="th-TH" sz="1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60690" y="2355726"/>
            <a:ext cx="34833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     กรมการปกครองต้องทำการจัดเตรียมข้อมูลบัตรประมาณ</a:t>
            </a:r>
          </a:p>
          <a:p>
            <a:pPr algn="ju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1200" b="1" spc="20" dirty="0" smtClean="0">
                <a:latin typeface="TH SarabunPSK" pitchFamily="34" charset="-34"/>
                <a:cs typeface="TH SarabunPSK" pitchFamily="34" charset="-34"/>
              </a:rPr>
              <a:t>10.77 ล้านบัตร ต่อปี โดยมีเวลาดำเนินการประมาณ 8 เ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ดือน </a:t>
            </a:r>
          </a:p>
          <a:p>
            <a:pPr algn="ju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(หัก 4 เดือนช่วงรอส่งมอบวัสดุบัตรจากผู้ขาย) จึงต้องดำเนินการ</a:t>
            </a:r>
          </a:p>
          <a:p>
            <a:pPr algn="ju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1200" b="1" spc="20" dirty="0" smtClean="0">
                <a:latin typeface="TH SarabunPSK" pitchFamily="34" charset="-34"/>
                <a:cs typeface="TH SarabunPSK" pitchFamily="34" charset="-34"/>
              </a:rPr>
              <a:t>เฉลี่ยเดือนละ 1.35 ล้านบัตรหรือเฉลี่ยเครื่องละ 3 แสนกว่าบัตร</a:t>
            </a:r>
          </a:p>
          <a:p>
            <a:pPr algn="just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1200" b="1" spc="40" dirty="0" smtClean="0">
                <a:latin typeface="TH SarabunPSK" pitchFamily="34" charset="-34"/>
                <a:cs typeface="TH SarabunPSK" pitchFamily="34" charset="-34"/>
              </a:rPr>
              <a:t>ต่อเดือน หากเครื่องจัดเตรียมข้อมูลบัตรเกิดการชำรุดใช้การ</a:t>
            </a:r>
          </a:p>
          <a:p>
            <a:pPr algn="just"/>
            <a:r>
              <a:rPr lang="th-TH" sz="1200" b="1" spc="4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40" dirty="0" smtClean="0">
                <a:latin typeface="TH SarabunPSK" pitchFamily="34" charset="-34"/>
                <a:cs typeface="TH SarabunPSK" pitchFamily="34" charset="-34"/>
              </a:rPr>
              <a:t>         ไม่ได้จะกระทบต่อการส่งมอบวัสดุที่ใช้ในการออกบัตร ทำให้</a:t>
            </a:r>
          </a:p>
          <a:p>
            <a:pPr algn="just"/>
            <a:r>
              <a:rPr lang="th-TH" sz="1200" b="1" spc="4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40" dirty="0" smtClean="0">
                <a:latin typeface="TH SarabunPSK" pitchFamily="34" charset="-34"/>
                <a:cs typeface="TH SarabunPSK" pitchFamily="34" charset="-34"/>
              </a:rPr>
              <a:t>         ไม่มีบัตร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สมาร์ท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การ์ดเพียงพอให้บริการประชาชน</a:t>
            </a:r>
          </a:p>
          <a:p>
            <a:pPr algn="thaiDist"/>
            <a:r>
              <a:rPr lang="th-TH" sz="1200" b="1" spc="10" dirty="0" smtClean="0">
                <a:latin typeface="TH SarabunPSK" pitchFamily="34" charset="-34"/>
                <a:cs typeface="TH SarabunPSK" pitchFamily="34" charset="-34"/>
              </a:rPr>
              <a:t>                  กรมการปกครองได้ขอจัดหาเครื่องจัดเตรียมข้อมูลบัตรทดแทน</a:t>
            </a:r>
          </a:p>
          <a:p>
            <a:pPr algn="thaiDist"/>
            <a:r>
              <a:rPr lang="th-TH" sz="1200" b="1" spc="1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10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มาอย่างต่อเนื่อง และได้ทดแทนเมื่อปี 2558 จำนวน 1 เครื่อง ปี 2564 </a:t>
            </a:r>
          </a:p>
          <a:p>
            <a:pPr algn="thaiDist"/>
            <a:r>
              <a:rPr lang="th-TH" sz="1200" b="1" spc="-5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50" dirty="0" smtClean="0">
                <a:latin typeface="TH SarabunPSK" pitchFamily="34" charset="-34"/>
                <a:cs typeface="TH SarabunPSK" pitchFamily="34" charset="-34"/>
              </a:rPr>
              <a:t>              1 เครื่อง ทั้งนี้อีก 2 เครื่อง </a:t>
            </a:r>
            <a:r>
              <a:rPr lang="th-TH" sz="1200" b="1" spc="10" dirty="0" smtClean="0">
                <a:latin typeface="TH SarabunPSK" pitchFamily="34" charset="-34"/>
                <a:cs typeface="TH SarabunPSK" pitchFamily="34" charset="-34"/>
              </a:rPr>
              <a:t>ได้ใช้งานเกินอายุใช้งานมาตรฐานแล้ว</a:t>
            </a:r>
          </a:p>
          <a:p>
            <a:pPr algn="thaiDist"/>
            <a:r>
              <a:rPr lang="th-TH" sz="1200" b="1" spc="1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10" dirty="0" smtClean="0">
                <a:latin typeface="TH SarabunPSK" pitchFamily="34" charset="-34"/>
                <a:cs typeface="TH SarabunPSK" pitchFamily="34" charset="-34"/>
              </a:rPr>
              <a:t>           จึงจำเป็นต้องขอจัดหาทดแทน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ในปีงบประมาณ พ.ศ. 2566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ส้มโอ\กล้องห้องพิพิธภัณฑ์\เครื่อง Pre\IMG_74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2" y="1707655"/>
            <a:ext cx="1149848" cy="77736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ส้มโอ\กล้องห้องพิพิธภัณฑ์\เครื่อง Pre\IMG_74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75" y="1707655"/>
            <a:ext cx="690079" cy="77736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ส้มโอ\กล้องห้องพิพิธภัณฑ์\เครื่อง Pre\IMG_745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2" y="3363838"/>
            <a:ext cx="1026106" cy="72953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ส้มโอ\กล้องห้องพิพิธภัณฑ์\เครื่อง Pre\IMG_7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63838"/>
            <a:ext cx="973039" cy="71552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786" y="1299195"/>
            <a:ext cx="5540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062" y="2846313"/>
            <a:ext cx="512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22462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76056" y="4443958"/>
            <a:ext cx="376856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1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b="1" u="sng" dirty="0" smtClean="0">
                <a:latin typeface="TH SarabunPSK" pitchFamily="34" charset="-34"/>
                <a:cs typeface="TH SarabunPSK" pitchFamily="34" charset="-34"/>
              </a:rPr>
              <a:t>หมายเหตุ 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100" b="1" dirty="0" err="1" smtClean="0">
                <a:latin typeface="TH SarabunPSK" pitchFamily="34" charset="-34"/>
                <a:cs typeface="TH SarabunPSK" pitchFamily="34" charset="-34"/>
              </a:rPr>
              <a:t>Muhlbauer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รุ่น </a:t>
            </a:r>
            <a:r>
              <a:rPr lang="en-US" sz="1100" b="1" dirty="0" err="1" smtClean="0">
                <a:latin typeface="TH SarabunPSK" pitchFamily="34" charset="-34"/>
                <a:cs typeface="TH SarabunPSK" pitchFamily="34" charset="-34"/>
              </a:rPr>
              <a:t>Scp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5600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เครื่อง อัตราการ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Pre.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ชม.ละ 1,400 บัตร</a:t>
            </a:r>
            <a:endParaRPr lang="en-US" sz="11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               </a:t>
            </a:r>
            <a:r>
              <a:rPr lang="en-US" sz="1100" b="1" dirty="0" err="1" smtClean="0">
                <a:latin typeface="TH SarabunPSK" pitchFamily="34" charset="-34"/>
                <a:cs typeface="TH SarabunPSK" pitchFamily="34" charset="-34"/>
              </a:rPr>
              <a:t>Datacard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รุ่น 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MX8100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จำนวน 2 เครื่อง อัตราการ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Pre. 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ชม.ละ 2,700 บัตร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1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7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5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fficer\Pictures\เครื่องPre\IMG_74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03598"/>
            <a:ext cx="3744416" cy="274550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fficer\Pictures\เครื่องPre\IMG_74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719" y="1202307"/>
            <a:ext cx="3661574" cy="2746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816" y="195486"/>
            <a:ext cx="3501739" cy="584775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AngsanaUPC" pitchFamily="18" charset="-34"/>
                <a:cs typeface="AngsanaUPC" pitchFamily="18" charset="-34"/>
              </a:rPr>
              <a:t>ยี่ห้อ </a:t>
            </a:r>
            <a:r>
              <a:rPr lang="en-US" sz="3200" dirty="0" err="1">
                <a:latin typeface="AngsanaUPC" pitchFamily="18" charset="-34"/>
                <a:cs typeface="AngsanaUPC" pitchFamily="18" charset="-34"/>
              </a:rPr>
              <a:t>Muhlbauer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รุ่น </a:t>
            </a:r>
            <a:r>
              <a:rPr lang="en-US" sz="3200" dirty="0" err="1">
                <a:latin typeface="AngsanaUPC" pitchFamily="18" charset="-34"/>
                <a:cs typeface="AngsanaUPC" pitchFamily="18" charset="-34"/>
              </a:rPr>
              <a:t>Scp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 5600</a:t>
            </a:r>
          </a:p>
        </p:txBody>
      </p:sp>
      <p:sp>
        <p:nvSpPr>
          <p:cNvPr id="5" name="Title 1"/>
          <p:cNvSpPr txBox="1">
            <a:spLocks noChangeArrowheads="1"/>
          </p:cNvSpPr>
          <p:nvPr/>
        </p:nvSpPr>
        <p:spPr bwMode="auto">
          <a:xfrm>
            <a:off x="5301431" y="4371153"/>
            <a:ext cx="2808312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alt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กรมการปกครอง  กระทรวงมหาดไทย</a:t>
            </a: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Department of Provincial Administration</a:t>
            </a:r>
            <a:endParaRPr lang="th-TH" alt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371950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fficer\Pictures\เครื่องPre\IMG_74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47468"/>
            <a:ext cx="3614400" cy="2711412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outerShdw blurRad="50800" dist="50800" dir="54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fficer\Pictures\เครื่องPre\IMG_74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31590"/>
            <a:ext cx="3816000" cy="2711412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50800" dist="50800" dir="54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267494"/>
            <a:ext cx="331236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ยี่ห้อ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DATACARD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รุ่น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MX8100</a:t>
            </a:r>
          </a:p>
        </p:txBody>
      </p:sp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371950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 noChangeArrowheads="1"/>
          </p:cNvSpPr>
          <p:nvPr/>
        </p:nvSpPr>
        <p:spPr bwMode="auto">
          <a:xfrm>
            <a:off x="5292080" y="4299943"/>
            <a:ext cx="2808312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alt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กรมการปกครอง  กระทรวงมหาดไทย</a:t>
            </a: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Department of Provincial Administration</a:t>
            </a:r>
            <a:endParaRPr lang="th-TH" alt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16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48000">
              <a:srgbClr val="85C2FF"/>
            </a:gs>
            <a:gs pos="48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587974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 noChangeArrowheads="1"/>
          </p:cNvSpPr>
          <p:nvPr/>
        </p:nvSpPr>
        <p:spPr bwMode="auto">
          <a:xfrm>
            <a:off x="5364088" y="4515966"/>
            <a:ext cx="2808312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altLang="th-TH" sz="1400" kern="1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กรมการปกครอง  กระทรวงมหาดไทย</a:t>
            </a: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h-TH" sz="1400" kern="1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Department of Provincial Administration</a:t>
            </a:r>
            <a:endParaRPr lang="th-TH" altLang="th-TH" sz="1400" kern="1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9859"/>
              </p:ext>
            </p:extLst>
          </p:nvPr>
        </p:nvGraphicFramePr>
        <p:xfrm>
          <a:off x="179514" y="123478"/>
          <a:ext cx="8784977" cy="4293588"/>
        </p:xfrm>
        <a:graphic>
          <a:graphicData uri="http://schemas.openxmlformats.org/drawingml/2006/table">
            <a:tbl>
              <a:tblPr firstRow="1" firstCol="1" bandRow="1"/>
              <a:tblGrid>
                <a:gridCol w="1048167"/>
                <a:gridCol w="185909"/>
                <a:gridCol w="914865"/>
                <a:gridCol w="2589784"/>
                <a:gridCol w="762204"/>
                <a:gridCol w="1225554"/>
                <a:gridCol w="1225554"/>
                <a:gridCol w="185909"/>
                <a:gridCol w="371819"/>
                <a:gridCol w="200761"/>
                <a:gridCol w="744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ระบบการเตรียมข้อมูลบัตรประจำตัวประชาชน (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Pre- Personalization) 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ในปัจจุบัน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8973" marR="189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8973" marR="189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940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รายการ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สถานที่ติดตั้ง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ปี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รหัสครุภัณฑ์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Seria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number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หมายเหตุ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557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เครื่องเตรียมข้อมูลบัตรประจำตัวประชาชน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: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ยี่ห้อ </a:t>
                      </a:r>
                      <a:r>
                        <a:rPr lang="en-US" sz="1300" b="1" dirty="0" err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Muhlauer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r>
                        <a:rPr lang="th-TH" sz="13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รุ่น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SCP 5600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ชั้น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อาคารกรมการปกครอง (คลองเก้า)  อำเภอลำลูกกา จังหวัดปทุมธานี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2548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P1/2549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 - 2102 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จัดหาเพื่อทดแทนเครื่อง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M - 2102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5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เครื่องเตรียมข้อมูลบัตรประจำตัวประชาชน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: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ยี่ห้อ </a:t>
                      </a:r>
                      <a:r>
                        <a:rPr lang="en-US" sz="1300" b="1" dirty="0" err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Muhlauer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13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รุ่น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SCP 5600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</a:t>
                      </a:r>
                      <a:endParaRPr lang="en-US" sz="13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ชั้น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อาคารกรมการปกครอง (คลองเก้า)  อำเภอลำลูกกา จังหวัดปทุมธานี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2550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P1/2550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 - 3310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จัดหาเพื่อทดแทนเครื่อง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M - 3310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63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เครื่องเตรียมข้อมูลบัตรประจำตัวประชาชน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: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ยี่ห้อ </a:t>
                      </a:r>
                      <a:r>
                        <a:rPr lang="en-US" sz="1300" b="1" dirty="0" err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Datacard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r>
                        <a:rPr lang="th-TH" sz="13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รุ่น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MX8100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</a:t>
                      </a:r>
                      <a:endParaRPr lang="en-US" sz="13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ชั้น </a:t>
                      </a: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อาคารกรมการปกครอง (คลองเก้า)  อำเภอลำลูกกา จังหวัดปทุมธานี</a:t>
                      </a: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</a:t>
                      </a:r>
                      <a:endParaRPr lang="en-US" sz="13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2558</a:t>
                      </a:r>
                      <a:endParaRPr lang="en-US" sz="13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P1/2558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MXX 810132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63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เครื่องเตรียมข้อมูลบัตรประจำตัวประชาชน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: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ยี่ห้อ </a:t>
                      </a:r>
                      <a:r>
                        <a:rPr lang="en-US" sz="1300" b="1" dirty="0" err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Datacard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r>
                        <a:rPr lang="th-TH" sz="13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รุ่น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MX8100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</a:t>
                      </a:r>
                      <a:endParaRPr lang="en-US" sz="13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ชั้น 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 </a:t>
                      </a:r>
                      <a:r>
                        <a:rPr lang="th-TH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อาคารกรมการปกครอง (คลองเก้า)  อำเภอลำลูกกา จังหวัดปทุมธานี</a:t>
                      </a: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2564</a:t>
                      </a:r>
                      <a:endParaRPr lang="en-US" sz="13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P1/2564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 - 1780</a:t>
                      </a: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18973" marR="18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1187624" y="55552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8676456" y="55552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670</Words>
  <Application>Microsoft Office PowerPoint</Application>
  <PresentationFormat>นำเสนอทางหน้าจอ (16:9)</PresentationFormat>
  <Paragraphs>109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ชุดรูปแบบของ Office</vt:lpstr>
      <vt:lpstr>1_ชุดรูปแบบของ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Officer</dc:creator>
  <cp:lastModifiedBy>Officer</cp:lastModifiedBy>
  <cp:revision>125</cp:revision>
  <cp:lastPrinted>2022-03-22T04:36:53Z</cp:lastPrinted>
  <dcterms:created xsi:type="dcterms:W3CDTF">2020-07-17T08:33:10Z</dcterms:created>
  <dcterms:modified xsi:type="dcterms:W3CDTF">2022-03-22T05:05:26Z</dcterms:modified>
</cp:coreProperties>
</file>