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</p:sldMasterIdLst>
  <p:notesMasterIdLst>
    <p:notesMasterId r:id="rId25"/>
  </p:notesMasterIdLst>
  <p:sldIdLst>
    <p:sldId id="257" r:id="rId6"/>
    <p:sldId id="278" r:id="rId7"/>
    <p:sldId id="378" r:id="rId8"/>
    <p:sldId id="2876" r:id="rId9"/>
    <p:sldId id="2885" r:id="rId10"/>
    <p:sldId id="387" r:id="rId11"/>
    <p:sldId id="2872" r:id="rId12"/>
    <p:sldId id="388" r:id="rId13"/>
    <p:sldId id="358" r:id="rId14"/>
    <p:sldId id="389" r:id="rId15"/>
    <p:sldId id="380" r:id="rId16"/>
    <p:sldId id="381" r:id="rId17"/>
    <p:sldId id="382" r:id="rId18"/>
    <p:sldId id="383" r:id="rId19"/>
    <p:sldId id="2880" r:id="rId20"/>
    <p:sldId id="2882" r:id="rId21"/>
    <p:sldId id="2883" r:id="rId22"/>
    <p:sldId id="273" r:id="rId23"/>
    <p:sldId id="2879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B Ozone X" panose="02000506090000020004" pitchFamily="2" charset="-34"/>
        <a:ea typeface="+mn-ea"/>
        <a:cs typeface="DB Ozone X" panose="02000506090000020004" pitchFamily="2" charset="-3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7030A0"/>
    <a:srgbClr val="C55A11"/>
    <a:srgbClr val="548235"/>
    <a:srgbClr val="ED7D31"/>
    <a:srgbClr val="E5E5FF"/>
    <a:srgbClr val="990000"/>
    <a:srgbClr val="9999FF"/>
    <a:srgbClr val="CC99FF"/>
    <a:srgbClr val="CD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59D12-27B7-4D5C-AAA8-23AB6FE28428}" v="967" dt="2022-03-12T11:19:58.339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 autoAdjust="0"/>
    <p:restoredTop sz="92818" autoAdjust="0"/>
  </p:normalViewPr>
  <p:slideViewPr>
    <p:cSldViewPr snapToGrid="0">
      <p:cViewPr varScale="1">
        <p:scale>
          <a:sx n="45" d="100"/>
          <a:sy n="45" d="100"/>
        </p:scale>
        <p:origin x="10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EA9E-65A1-4686-B3E8-0474670416C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00B21-BE9E-4EC9-9946-64689F0E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2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0B21-BE9E-4EC9-9946-64689F0E7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8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0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4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28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9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1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00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7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- ศูนย์ </a:t>
            </a:r>
            <a:r>
              <a:rPr lang="en-US" dirty="0"/>
              <a:t>SOC </a:t>
            </a:r>
            <a:r>
              <a:rPr lang="th-TH" dirty="0"/>
              <a:t>ของ </a:t>
            </a:r>
            <a:r>
              <a:rPr lang="en-US" dirty="0"/>
              <a:t>Bank </a:t>
            </a:r>
            <a:r>
              <a:rPr lang="th-TH" dirty="0"/>
              <a:t>ชาติ และ กฟภ. ยังใช้ </a:t>
            </a:r>
            <a:r>
              <a:rPr lang="en-US" dirty="0"/>
              <a:t>SIEM </a:t>
            </a:r>
            <a:r>
              <a:rPr lang="th-TH" dirty="0"/>
              <a:t>อยู่ โดย </a:t>
            </a:r>
            <a:r>
              <a:rPr lang="en-US" dirty="0"/>
              <a:t>Bank </a:t>
            </a:r>
            <a:r>
              <a:rPr lang="th-TH" dirty="0"/>
              <a:t>ชาติพึ่งจัดซื้อไปปีที่แล้วเมื่อ </a:t>
            </a:r>
            <a:r>
              <a:rPr lang="en-US" dirty="0"/>
              <a:t>1/4/2564</a:t>
            </a:r>
            <a:endParaRPr lang="th-TH" dirty="0"/>
          </a:p>
          <a:p>
            <a:r>
              <a:rPr lang="th-TH" dirty="0"/>
              <a:t>- ในอนาคตจะมีการทดแทนจาก </a:t>
            </a:r>
            <a:r>
              <a:rPr lang="en-US" dirty="0"/>
              <a:t>EDR -&gt; </a:t>
            </a:r>
            <a:r>
              <a:rPr lang="th-TH" dirty="0"/>
              <a:t>เป็น </a:t>
            </a:r>
            <a:r>
              <a:rPr lang="en-US" dirty="0"/>
              <a:t>XDR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1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490AE-C6FA-4E39-8227-B300A4F0CB2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5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8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h-T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0B21-BE9E-4EC9-9946-64689F0E7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7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0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93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898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E7805-20D5-4F2B-98B6-02CD7CB9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EA38B8-4264-4BC7-B388-1E721375657D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7301-69B6-4E14-B96E-9FBAA6F5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FEE40-8844-4830-AB61-6A77937D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F7D635-B0D4-4702-8AE3-7D9C88699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302493"/>
            <a:ext cx="10515600" cy="28744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08F83-70BE-48C0-AE91-4C662A38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A728E5-C436-43E6-9160-AABF82FC561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AA05-CAC1-4A61-A551-6D477C1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E9F34-5506-483D-B4B2-10089AF4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9C03B2-63C8-4A9D-B8A9-FBF0308E4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9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651247"/>
            <a:ext cx="2628900" cy="45257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51247"/>
            <a:ext cx="7734300" cy="45257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0CB9-E617-4C7E-8616-B3545403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1911AF-BFCC-4355-8907-696FA82DF995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C9B8F-C85E-4BAD-AA45-B8BB0A33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42728-19D6-41EA-A8C7-BDA19F8F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1FDB8F-55FB-4745-BD3B-DDA7E4DD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905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1819" y="346646"/>
            <a:ext cx="10972800" cy="49006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243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30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C84-A5F3-49D1-B39E-83A2CE23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1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30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2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2493"/>
            <a:ext cx="10515600" cy="2874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D178D-ED91-4CA5-8E07-215F78A5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A0F24F-3FCC-46D9-B1F5-AED49746FC6B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B5526-354C-4162-A9D3-B43E2D85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6B43A-BBD6-44A7-9808-EEDC3969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079133-BA9A-4D9F-9D40-8D1DC7391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8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D0E28-8AEA-4255-BDE7-F854C4A6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20FF92-F6F1-4ABF-A3AB-57749AED7015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368E4-A3BF-41BE-8F21-3B0FADFB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59367-D7C6-4124-BB16-20CE44F2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F6E52B-A502-4254-BAA6-E4128A0B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60449"/>
            <a:ext cx="5181600" cy="30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60449"/>
            <a:ext cx="5181600" cy="30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CEB-AE43-42A5-BCF1-EF55CABE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0A50AF-52F4-41BD-BFC9-BE93DFFCBE0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17F53-A1BC-4E1B-B7E5-8F2FD25A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E8174-0DFD-47B5-843C-94837815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C6E16B-C554-40B3-910A-48F944D8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1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50295"/>
            <a:ext cx="10515600" cy="823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5997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69647"/>
            <a:ext cx="5157787" cy="2820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5997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69647"/>
            <a:ext cx="5183188" cy="2820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EAFC1-2F10-47B8-8BBA-131E0EBA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BA2817-610F-4775-AB32-BC58C4575BAC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36CF3-FD92-450F-A218-1DA93513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F31D7-EF5D-4FF9-B3AB-F4489269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2E8A22-24D3-4572-87EC-2C76F35AA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29D5E-406B-49CA-BE89-8DA980CD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E44CDA-3AE9-4FC4-B142-2515C1CFF234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CB86B-A077-47A3-9526-F27571D0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6E75A-305D-46C5-9C68-A00BFA80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096F8A-407B-4B47-8F95-1B0DF1B37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5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B9F36-5850-4D97-B399-5065B4BF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EA5437-E22B-4605-8A51-A6007B93B130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6A3FE-6773-41D1-8052-8292C5CC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9197-06B9-40B2-94B2-384FAFDD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95D975-3A06-4472-B1B1-D70E681E5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4027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275"/>
            <a:ext cx="6172200" cy="4320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60450"/>
            <a:ext cx="3932237" cy="2708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439A0-E842-42DE-977D-B463CCDB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90E08-86CD-4FF3-A5C6-836A8D3EBB0F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608DB-BA94-4202-98CE-054A5F20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7707C-34F0-4435-8558-D5E206F6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11BF37-1DE4-4ECC-AB88-860F95034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9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33490"/>
            <a:ext cx="3932237" cy="13316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33490"/>
            <a:ext cx="6172200" cy="4227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65142"/>
            <a:ext cx="3932237" cy="2903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38FF4-D54B-407F-A843-D9F2E00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D4964E-C95E-4728-B6A3-FA564F346B27}" type="datetimeFigureOut">
              <a:rPr lang="en-US"/>
              <a:pPr>
                <a:defRPr/>
              </a:pPr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9C7EC-2FDF-450A-AAFD-A6C5A9DC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4E86F-1ACA-4439-B056-66661850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D8F51-B632-4E6E-B4EA-B3148DC82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038799-BCAE-41BA-B762-8C02FFA6B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33713" y="2765425"/>
            <a:ext cx="61245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DB Ozone X" panose="02000506090000020004" pitchFamily="2" charset="-34"/>
          <a:ea typeface="+mj-ea"/>
          <a:cs typeface="DB Ozone X" panose="02000506090000020004" pitchFamily="2" charset="-34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DB Ozone X" panose="02000506090000020004" pitchFamily="2" charset="-34"/>
          <a:cs typeface="DB Ozone X" panose="02000506090000020004" pitchFamily="2" charset="-3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968625"/>
            <a:ext cx="912283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ชื่อเรื่อง </a:t>
            </a:r>
            <a:r>
              <a:rPr lang="en-US"/>
              <a:t>: Click edit Title text</a:t>
            </a:r>
            <a:endParaRPr lang="th-TH"/>
          </a:p>
        </p:txBody>
      </p:sp>
      <p:pic>
        <p:nvPicPr>
          <p:cNvPr id="1027" name="Picture 6" descr="MEA_Brand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15889"/>
            <a:ext cx="3456516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84786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45559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B Ozone X Bold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b="1" kern="1200">
          <a:solidFill>
            <a:srgbClr val="BBBCBC"/>
          </a:solidFill>
          <a:latin typeface="+mn-lt"/>
          <a:ea typeface="DB Ozone X Light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B Ozone X Ligh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B Ozone X Ligh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Visio_Drawing_E949B6C6.vsdx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6F370F04-09E4-4B45-A28A-BD206A34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40AD8D-AF09-42DB-BB12-8CC3723F5A2C}"/>
              </a:ext>
            </a:extLst>
          </p:cNvPr>
          <p:cNvSpPr/>
          <p:nvPr/>
        </p:nvSpPr>
        <p:spPr>
          <a:xfrm>
            <a:off x="0" y="5657671"/>
            <a:ext cx="11931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งบ</a:t>
            </a: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ลงทุนผูกพันยกมาใน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ปี ๒๕๖๕</a:t>
            </a:r>
            <a:endParaRPr lang="th-TH" sz="2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วงเงินรวม (ราคากลางในเอก</a:t>
            </a: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าร มท.) ๑๒๖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๒๖๐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๐๐๐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cs typeface="TH SarabunIT๙" panose="020B0500040200020003" pitchFamily="34" charset="-34"/>
              </a:rPr>
              <a:t>๐๐ บาท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วงเงินส่วนที่เป็นอุปกรณ์คอมฯ ๑๐๒</a:t>
            </a:r>
            <a:r>
              <a:rPr lang="en-US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๙๓๔</a:t>
            </a:r>
            <a:r>
              <a:rPr lang="en-US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๐๐๐</a:t>
            </a:r>
            <a:r>
              <a:rPr lang="en-US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๐๐</a:t>
            </a:r>
            <a:r>
              <a:rPr lang="en-US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บาท  วงเงินส่วนที่เป็นอุปกรณ์อื่น ๆ ๒๓</a:t>
            </a:r>
            <a:r>
              <a:rPr lang="en-US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๓๒๖</a:t>
            </a:r>
            <a:r>
              <a:rPr lang="en-US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๐๐๐</a:t>
            </a:r>
            <a:r>
              <a:rPr lang="en-US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๐๐ บาท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91DD44-B4C5-4F19-81DA-353CB964B946}"/>
              </a:ext>
            </a:extLst>
          </p:cNvPr>
          <p:cNvSpPr/>
          <p:nvPr/>
        </p:nvSpPr>
        <p:spPr>
          <a:xfrm>
            <a:off x="1688734" y="1407705"/>
            <a:ext cx="8743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th-TH" sz="3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ประชุม</a:t>
            </a:r>
            <a:r>
              <a:rPr lang="th-TH" sz="32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3200" b="1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กรรมการบริหาร</a:t>
            </a:r>
            <a:r>
              <a:rPr lang="th-TH" sz="32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และจัดหาระบบคอมพิวเตอร์ การไฟฟ้านครหลวง</a:t>
            </a:r>
            <a:endParaRPr lang="th-TH" sz="32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945FB-183B-4481-ADED-9FA6C421D397}"/>
              </a:ext>
            </a:extLst>
          </p:cNvPr>
          <p:cNvSpPr txBox="1"/>
          <p:nvPr/>
        </p:nvSpPr>
        <p:spPr>
          <a:xfrm>
            <a:off x="665666" y="2278274"/>
            <a:ext cx="108606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การจ้างจัดทำระบบพัฒนาศูนย์ปฏิบัติการเฝ้าระวังความปลอดภัย</a:t>
            </a:r>
          </a:p>
          <a:p>
            <a:pPr algn="ctr"/>
            <a:r>
              <a:rPr lang="th-TH" sz="4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ระบบเทคโนโลยีสารสนเทศอัจฉริยะ </a:t>
            </a:r>
          </a:p>
          <a:p>
            <a:pPr algn="ctr"/>
            <a:r>
              <a:rPr lang="th-TH" sz="4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Intelligence SOC)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615C4-FC11-4AF7-B835-435CA11ED5A4}"/>
              </a:ext>
            </a:extLst>
          </p:cNvPr>
          <p:cNvSpPr/>
          <p:nvPr/>
        </p:nvSpPr>
        <p:spPr>
          <a:xfrm>
            <a:off x="1431072" y="4685887"/>
            <a:ext cx="9329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หน่วยงาน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การไฟฟ้านครหลวง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ฝ่ายมั่นคงปลอดภัยไซเบอร์และธรรมาภิบาลข้อมูล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0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9809A-86C2-40A3-8252-09EA5EE016D0}"/>
              </a:ext>
            </a:extLst>
          </p:cNvPr>
          <p:cNvSpPr txBox="1"/>
          <p:nvPr/>
        </p:nvSpPr>
        <p:spPr>
          <a:xfrm>
            <a:off x="6629400" y="248404"/>
            <a:ext cx="5321035" cy="581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/>
              <a:t>รายการอุปกรณ์คอมพิวเตอร์ ที่ขออนุมัติ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AE82EB-FDD1-4A7A-8EC7-7681DE50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62620"/>
              </p:ext>
            </p:extLst>
          </p:nvPr>
        </p:nvGraphicFramePr>
        <p:xfrm>
          <a:off x="806923" y="1544650"/>
          <a:ext cx="10359789" cy="509987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92155">
                  <a:extLst>
                    <a:ext uri="{9D8B030D-6E8A-4147-A177-3AD203B41FA5}">
                      <a16:colId xmlns:a16="http://schemas.microsoft.com/office/drawing/2014/main" val="2230950105"/>
                    </a:ext>
                  </a:extLst>
                </a:gridCol>
                <a:gridCol w="8397484">
                  <a:extLst>
                    <a:ext uri="{9D8B030D-6E8A-4147-A177-3AD203B41FA5}">
                      <a16:colId xmlns:a16="http://schemas.microsoft.com/office/drawing/2014/main" val="1468010618"/>
                    </a:ext>
                  </a:extLst>
                </a:gridCol>
                <a:gridCol w="1170150">
                  <a:extLst>
                    <a:ext uri="{9D8B030D-6E8A-4147-A177-3AD203B41FA5}">
                      <a16:colId xmlns:a16="http://schemas.microsoft.com/office/drawing/2014/main" val="420405689"/>
                    </a:ext>
                  </a:extLst>
                </a:gridCol>
              </a:tblGrid>
              <a:tr h="46246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รายการพัสดุที่จัดซื้อ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75" marR="675" marT="67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76343"/>
                  </a:ext>
                </a:extLst>
              </a:tr>
              <a:tr h="5796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๑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ระบบจัดเก็บรวบรวมและวิเคราะห์ข้อมูลความปลอดภัยทางเครือข่ายคอมพิวเตอร์ (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SIEM)</a:t>
                      </a:r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๑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ระบบ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570571899"/>
                  </a:ext>
                </a:extLst>
              </a:tr>
              <a:tr h="5796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๒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ระบบตอบสนองต่อเหตุการณ์แบบอัตโนมัติ (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SOAR)</a:t>
                      </a: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๑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ระบบ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313091629"/>
                  </a:ext>
                </a:extLst>
              </a:tr>
              <a:tr h="5796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๓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ระบบบริการข้อมูล 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Threat Intelligence (TI)</a:t>
                      </a: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๑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ระบบ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626787704"/>
                  </a:ext>
                </a:extLst>
              </a:tr>
              <a:tr h="5796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๔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ระบบรับแจ้งภัยคุกคามด้านความมั่นคงปลอดภัยสารสนเทศ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๑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ระบบ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3726259207"/>
                  </a:ext>
                </a:extLst>
              </a:tr>
              <a:tr h="5796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๕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งานบริหารจัดการศูนย์ปฏิบัติการเฝ้าระวังความมั่นคงปลอดภัยระบบเทคโนโลยีสารสนเทศ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๑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งาน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3522735331"/>
                  </a:ext>
                </a:extLst>
              </a:tr>
              <a:tr h="5796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๖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ค่าติดตั้ง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๑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งาน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3276142928"/>
                  </a:ext>
                </a:extLst>
              </a:tr>
              <a:tr h="5796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๗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ค่าอบรม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๑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งาน</a:t>
                      </a:r>
                      <a:endParaRPr lang="en-US" sz="2400" b="0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4008484018"/>
                  </a:ext>
                </a:extLst>
              </a:tr>
              <a:tr h="579677">
                <a:tc>
                  <a:txBody>
                    <a:bodyPr/>
                    <a:lstStyle/>
                    <a:p>
                      <a:pPr algn="ctr" fontAlgn="ctr"/>
                      <a:endParaRPr lang="en-US" sz="2400" b="1" u="none" strike="noStrike" kern="120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**</a:t>
                      </a:r>
                      <a:r>
                        <a:rPr lang="th-TH" sz="2400" b="0" i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รายการที่ ๕</a:t>
                      </a:r>
                      <a:r>
                        <a:rPr lang="en-US" sz="2400" b="0" i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i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๖</a:t>
                      </a:r>
                      <a:r>
                        <a:rPr lang="en-US" sz="2400" b="0" i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i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 ๗</a:t>
                      </a:r>
                      <a:r>
                        <a:rPr lang="en-US" sz="2400" b="0" i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0" i="1" u="none" strike="noStrike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เป็นรายการที่ไม่ใช่คอมพิวเตอร์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 marL="675" marR="675" marT="675" marB="0" anchor="ctr"/>
                </a:tc>
                <a:extLst>
                  <a:ext uri="{0D108BD9-81ED-4DB2-BD59-A6C34878D82A}">
                    <a16:rowId xmlns:a16="http://schemas.microsoft.com/office/drawing/2014/main" val="200998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18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" y="0"/>
            <a:ext cx="3543300" cy="998701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11</a:t>
            </a:r>
            <a:endParaRPr lang="th-T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B51BC-0EF4-440F-AE51-C86347D01BD5}"/>
              </a:ext>
            </a:extLst>
          </p:cNvPr>
          <p:cNvSpPr/>
          <p:nvPr/>
        </p:nvSpPr>
        <p:spPr>
          <a:xfrm>
            <a:off x="7119154" y="159065"/>
            <a:ext cx="4728884" cy="6756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th-TH"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แผนการดำเนินงานตลอดโครงการ</a:t>
            </a:r>
            <a:endParaRPr lang="en-US" sz="3600" b="1">
              <a:solidFill>
                <a:schemeClr val="bg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BD85A-C04E-439C-841B-2CFD1AA28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85" y="1455202"/>
            <a:ext cx="10105601" cy="33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0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rPr>
              <a:t>12</a:t>
            </a: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35BEF-7A9D-4B2A-801E-21C2028E8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43" y="1547812"/>
            <a:ext cx="10508776" cy="43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rPr>
              <a:t>13</a:t>
            </a: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273105-1186-4FAA-AF73-D1C9B7EF8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6625"/>
            <a:ext cx="12192000" cy="408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rPr>
              <a:t>14</a:t>
            </a: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2A216-8C1A-4418-927F-3C8A36B00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4" y="2542127"/>
            <a:ext cx="12257073" cy="14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" y="0"/>
            <a:ext cx="3543300" cy="998701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11</a:t>
            </a:r>
            <a:endParaRPr lang="th-T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B51BC-0EF4-440F-AE51-C86347D01BD5}"/>
              </a:ext>
            </a:extLst>
          </p:cNvPr>
          <p:cNvSpPr/>
          <p:nvPr/>
        </p:nvSpPr>
        <p:spPr>
          <a:xfrm>
            <a:off x="3674991" y="130201"/>
            <a:ext cx="8364609" cy="9987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th-TH"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งานบริหารจัดการศูนย์ปฏิบัติการเฝ้าระวังความมั่นคงปลอดภัยระบบเทคโนโลยีสารสนเทศ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ECCCC-E51B-4505-B6DF-3A9B542FCA58}"/>
              </a:ext>
            </a:extLst>
          </p:cNvPr>
          <p:cNvSpPr txBox="1"/>
          <p:nvPr/>
        </p:nvSpPr>
        <p:spPr>
          <a:xfrm>
            <a:off x="133350" y="1176553"/>
            <a:ext cx="114945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จัดทำแนวทางการพัฒนา กระบวนการ และคู่มือปฏิบัติ ศูนย์ปฏิบัติการเฝ้าระวังความมั่นคงปลอดภัยระบบเทคโนโลยีสารสนเทศของ กฟน.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B50D7-F4EA-4197-BE1C-8A624423D04B}"/>
              </a:ext>
            </a:extLst>
          </p:cNvPr>
          <p:cNvSpPr txBox="1"/>
          <p:nvPr/>
        </p:nvSpPr>
        <p:spPr>
          <a:xfrm>
            <a:off x="133350" y="2165872"/>
            <a:ext cx="574251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u="sng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แนวทางการพัฒนาศูนย์ฯ</a:t>
            </a:r>
          </a:p>
          <a:p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- กำหนด พันธกิจ ขีดความสามารถ (</a:t>
            </a:r>
            <a:r>
              <a:rPr lang="en-US" sz="2400">
                <a:latin typeface="TH SarabunPSK" panose="020B0500040200020003" pitchFamily="34" charset="-34"/>
                <a:cs typeface="TH SarabunPSK" panose="020B0500040200020003" pitchFamily="34" charset="-34"/>
              </a:rPr>
              <a:t>Mission, Values, Goals) </a:t>
            </a:r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- กำหนดแนวทางการดำเนินการและความรับผิดชอบ (</a:t>
            </a:r>
            <a:r>
              <a:rPr lang="en-US" sz="2400">
                <a:latin typeface="TH SarabunPSK" panose="020B0500040200020003" pitchFamily="34" charset="-34"/>
                <a:cs typeface="TH SarabunPSK" panose="020B0500040200020003" pitchFamily="34" charset="-34"/>
              </a:rPr>
              <a:t>Governance </a:t>
            </a:r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>
                <a:latin typeface="TH SarabunPSK" panose="020B0500040200020003" pitchFamily="34" charset="-34"/>
                <a:cs typeface="TH SarabunPSK" panose="020B0500040200020003" pitchFamily="34" charset="-34"/>
              </a:rPr>
              <a:t>Operating Model)</a:t>
            </a:r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- กำหนดบทบาทหน้าที่ความรับผิดชอบของแต่ละตำแหน่งงาน </a:t>
            </a:r>
          </a:p>
          <a:p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>
                <a:latin typeface="TH SarabunPSK" panose="020B0500040200020003" pitchFamily="34" charset="-34"/>
                <a:cs typeface="TH SarabunPSK" panose="020B0500040200020003" pitchFamily="34" charset="-34"/>
              </a:rPr>
              <a:t>Job Descriptions) </a:t>
            </a:r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พร้อมขีดความสามารถที่ต้องการในตำแหน่งงาน</a:t>
            </a:r>
          </a:p>
          <a:p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- กำหนดการวัดประสิทธิภาพ/ประสิทธิผลดำเนินการ (</a:t>
            </a:r>
            <a:r>
              <a:rPr lang="en-US" sz="2400">
                <a:latin typeface="TH SarabunPSK" panose="020B0500040200020003" pitchFamily="34" charset="-34"/>
                <a:cs typeface="TH SarabunPSK" panose="020B0500040200020003" pitchFamily="34" charset="-34"/>
              </a:rPr>
              <a:t>KPI </a:t>
            </a:r>
            <a:r>
              <a:rPr lang="th-TH" sz="240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>
                <a:latin typeface="TH SarabunPSK" panose="020B0500040200020003" pitchFamily="34" charset="-34"/>
                <a:cs typeface="TH SarabunPSK" panose="020B0500040200020003" pitchFamily="34" charset="-34"/>
              </a:rPr>
              <a:t>SLA)</a:t>
            </a:r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5A5BA-F0B8-4B1C-A16D-230EBB5B2FCB}"/>
              </a:ext>
            </a:extLst>
          </p:cNvPr>
          <p:cNvSpPr txBox="1"/>
          <p:nvPr/>
        </p:nvSpPr>
        <p:spPr>
          <a:xfrm>
            <a:off x="186797" y="5107300"/>
            <a:ext cx="568907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0" i="0" u="sng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กระบวนการรองรับเหตุการณ์ภัยคุกคามทางไซเบอร์ (</a:t>
            </a:r>
            <a:r>
              <a:rPr lang="en-US" sz="2400" b="0" i="0" u="sng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Playbook)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๗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 ครอบคลุมขั้นตอน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Detection and Analysis ,Containment, Eradication and Recovery , Post-incident Activity </a:t>
            </a:r>
            <a:endParaRPr lang="th-TH" sz="2400" b="0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F3829A-ED5E-425F-AED1-938C6EA4ED8B}"/>
              </a:ext>
            </a:extLst>
          </p:cNvPr>
          <p:cNvSpPr txBox="1"/>
          <p:nvPr/>
        </p:nvSpPr>
        <p:spPr>
          <a:xfrm>
            <a:off x="6009217" y="2201032"/>
            <a:ext cx="6182783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คู่มือการปฏิบัติภายในศูนย์ฯ (</a:t>
            </a:r>
            <a:r>
              <a:rPr lang="en-US" sz="2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Working Manual) </a:t>
            </a:r>
            <a:endParaRPr lang="th-TH" sz="24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จัดทำแบบฟอร์มแบบการรายงาน แบบการบันทึกเหตุการณ์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กระบวนการบริหารความเปลี่ยนแปลง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Change Management)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กระบวนการรับ-ส่งงานระหว่างผลัดของเจ้าหน้าที่ (</a:t>
            </a:r>
            <a:r>
              <a:rPr lang="en-US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Shift or Duty Handover)</a:t>
            </a:r>
          </a:p>
          <a:p>
            <a:r>
              <a:rPr lang="en-US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กระบวนการส่งผ่านการปฏิบัติระหว่างเจ้าหน้าที่เฝ้าระวังฯ </a:t>
            </a:r>
            <a:r>
              <a:rPr lang="en-US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Tier </a:t>
            </a:r>
            <a:r>
              <a:rPr lang="th-TH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</a:t>
            </a:r>
            <a:r>
              <a:rPr lang="en-US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Tier </a:t>
            </a:r>
            <a:r>
              <a:rPr lang="th-TH" sz="2400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endParaRPr lang="en-US" sz="2400" spc="-7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กระบวนการจัดทำรายงาน แบบรายวัน รายสัปดาห์ รายเดือน และเร่งด่วน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กระบวนการซักซ้อมทำงานรองรับภัยคุกคามที่สามารถรองรับได้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Known Threat Incident Response Drill)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กระบวนการตรวจสอบการทำงานและแก้ปัญหาเบื้องต้นของอุปกรณ์ในห้องปฏิบัติการฯ</a:t>
            </a:r>
          </a:p>
        </p:txBody>
      </p:sp>
    </p:spTree>
    <p:extLst>
      <p:ext uri="{BB962C8B-B14F-4D97-AF65-F5344CB8AC3E}">
        <p14:creationId xmlns:p14="http://schemas.microsoft.com/office/powerpoint/2010/main" val="192741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rPr>
              <a:t>14</a:t>
            </a: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E04D8-702C-4CAE-8F77-A1818D169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43" y="936625"/>
            <a:ext cx="12201443" cy="28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rPr>
              <a:t>14</a:t>
            </a: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900BF2-BAB3-40A0-9F84-B43128621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0" y="1085481"/>
            <a:ext cx="11995762" cy="30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B89AA-7C41-4772-B952-3132FFEF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748" y="3187376"/>
            <a:ext cx="69625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algn="ctr" eaLnBrk="1" hangingPunct="1"/>
            <a:r>
              <a:rPr lang="th-TH" sz="5400" b="1">
                <a:solidFill>
                  <a:srgbClr val="002060"/>
                </a:solidFill>
                <a:latin typeface="TH SarabunPSK" pitchFamily="34" charset="-34"/>
                <a:ea typeface="Nithan"/>
                <a:cs typeface="TH SarabunPSK" pitchFamily="34" charset="-34"/>
              </a:rPr>
              <a:t>จึงเรียนมาเพื่อโปรดพิจารณา</a:t>
            </a:r>
            <a:endParaRPr lang="en-US" sz="5400" b="1">
              <a:solidFill>
                <a:srgbClr val="002060"/>
              </a:solidFill>
              <a:latin typeface="TH SarabunPSK" pitchFamily="34" charset="-34"/>
              <a:ea typeface="Nithan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657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" y="0"/>
            <a:ext cx="3543300" cy="998701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11</a:t>
            </a:r>
            <a:endParaRPr lang="th-T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B51BC-0EF4-440F-AE51-C86347D01BD5}"/>
              </a:ext>
            </a:extLst>
          </p:cNvPr>
          <p:cNvSpPr/>
          <p:nvPr/>
        </p:nvSpPr>
        <p:spPr>
          <a:xfrm>
            <a:off x="9105900" y="138088"/>
            <a:ext cx="2962272" cy="6756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XDR vs SIEM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D8DA8-CFC5-496F-B7AB-8F0B2E501C81}"/>
              </a:ext>
            </a:extLst>
          </p:cNvPr>
          <p:cNvSpPr txBox="1"/>
          <p:nvPr/>
        </p:nvSpPr>
        <p:spPr>
          <a:xfrm>
            <a:off x="152400" y="6386500"/>
            <a:ext cx="746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https://www.exabeam.com/information-security/the-differences-between-siem-and-open-xdr/</a:t>
            </a:r>
            <a:endParaRPr lang="th-TH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FBAEA5F-8D9A-4618-B517-72FE4B92C3FB}"/>
              </a:ext>
            </a:extLst>
          </p:cNvPr>
          <p:cNvGraphicFramePr>
            <a:graphicFrameLocks noGrp="1"/>
          </p:cNvGraphicFramePr>
          <p:nvPr/>
        </p:nvGraphicFramePr>
        <p:xfrm>
          <a:off x="1" y="951830"/>
          <a:ext cx="8115299" cy="5288874"/>
        </p:xfrm>
        <a:graphic>
          <a:graphicData uri="http://schemas.openxmlformats.org/drawingml/2006/table">
            <a:tbl>
              <a:tblPr/>
              <a:tblGrid>
                <a:gridCol w="1559168">
                  <a:extLst>
                    <a:ext uri="{9D8B030D-6E8A-4147-A177-3AD203B41FA5}">
                      <a16:colId xmlns:a16="http://schemas.microsoft.com/office/drawing/2014/main" val="3809420061"/>
                    </a:ext>
                  </a:extLst>
                </a:gridCol>
                <a:gridCol w="3081381">
                  <a:extLst>
                    <a:ext uri="{9D8B030D-6E8A-4147-A177-3AD203B41FA5}">
                      <a16:colId xmlns:a16="http://schemas.microsoft.com/office/drawing/2014/main" val="2072251450"/>
                    </a:ext>
                  </a:extLst>
                </a:gridCol>
                <a:gridCol w="3474750">
                  <a:extLst>
                    <a:ext uri="{9D8B030D-6E8A-4147-A177-3AD203B41FA5}">
                      <a16:colId xmlns:a16="http://schemas.microsoft.com/office/drawing/2014/main" val="274512737"/>
                    </a:ext>
                  </a:extLst>
                </a:gridCol>
              </a:tblGrid>
              <a:tr h="343227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SIEM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XDR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90308"/>
                  </a:ext>
                </a:extLst>
              </a:tr>
              <a:tr h="1078713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Domain coverage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Multi domain coverage: </a:t>
                      </a:r>
                      <a:b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Threat detection, investigation, and response (TDIR) </a:t>
                      </a:r>
                      <a:b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Compliance </a:t>
                      </a:r>
                      <a:b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Centralized storage </a:t>
                      </a:r>
                      <a:b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Reporting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Single domain coverage: TDIR </a:t>
                      </a:r>
                    </a:p>
                  </a:txBody>
                  <a:tcPr marL="42660" marR="42660" marT="21330" marB="2133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75968"/>
                  </a:ext>
                </a:extLst>
              </a:tr>
              <a:tr h="490324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Design approach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Designed for customization and “just in case” situations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Designed to be focused on efficient TDIR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50234"/>
                  </a:ext>
                </a:extLst>
              </a:tr>
              <a:tr h="637421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location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Typically assumes that the data needs to be centralized in the SIEM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Typically assumes that data could be stored anywhere and/or doesn’t need to be stored for the long term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654437"/>
                  </a:ext>
                </a:extLst>
              </a:tr>
              <a:tr h="343227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Delivery model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Can be on-prem, cloud-delivered or both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Cloud-delivered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60337"/>
                  </a:ext>
                </a:extLst>
              </a:tr>
              <a:tr h="490324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Detection approach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Typically focuses on correlation-based analytics and UEBA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Typically offers machine learning-based advanced analytics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04512"/>
                  </a:ext>
                </a:extLst>
              </a:tr>
              <a:tr h="784519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Automation approach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Typically offers very flexible orchestration, automation, and playbooks for TDIR and non-TDIR use cases.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Typically offers prepackaged, use case–specific TDIR with prescriptive orchestration, automation, and playbooks </a:t>
                      </a:r>
                    </a:p>
                  </a:txBody>
                  <a:tcPr marL="42660" marR="42660" marT="21330" marB="2133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747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5BCCC53-A6D2-4785-A64D-1E6D323CB162}"/>
              </a:ext>
            </a:extLst>
          </p:cNvPr>
          <p:cNvSpPr txBox="1"/>
          <p:nvPr/>
        </p:nvSpPr>
        <p:spPr>
          <a:xfrm>
            <a:off x="8341054" y="1093115"/>
            <a:ext cx="37271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XDR </a:t>
            </a:r>
          </a:p>
          <a:p>
            <a:r>
              <a:rPr lang="en-US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ไม่มีความสามารถของ </a:t>
            </a:r>
            <a:r>
              <a:rPr lang="en-US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Log Management </a:t>
            </a:r>
            <a:r>
              <a:rPr lang="th-TH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และการทำ </a:t>
            </a:r>
            <a:r>
              <a:rPr lang="en-US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Report</a:t>
            </a:r>
          </a:p>
          <a:p>
            <a:r>
              <a:rPr lang="th-TH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ไม่ยืดหยุ่นสำหรับการ </a:t>
            </a:r>
            <a:r>
              <a:rPr lang="en-US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Automation Response </a:t>
            </a:r>
          </a:p>
          <a:p>
            <a:r>
              <a:rPr lang="th-TH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ไม่ยืดหยุ่นสำหรับการทำ </a:t>
            </a:r>
            <a:r>
              <a:rPr lang="en-US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Use case </a:t>
            </a:r>
            <a:r>
              <a:rPr lang="th-TH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ให้เข้ากับ กฟน.</a:t>
            </a:r>
            <a:endParaRPr lang="en-US" sz="2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600" b="1">
                <a:latin typeface="TH SarabunPSK" panose="020B0500040200020003" pitchFamily="34" charset="-34"/>
                <a:cs typeface="TH SarabunPSK" panose="020B0500040200020003" pitchFamily="34" charset="-34"/>
              </a:rPr>
              <a:t>- Cloud base</a:t>
            </a:r>
          </a:p>
          <a:p>
            <a:endParaRPr lang="th-TH" sz="2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838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9409" y="110916"/>
            <a:ext cx="3102591" cy="62931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th-TH" sz="40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endParaRPr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Ozone X Light"/>
                <a:ea typeface="+mn-ea"/>
                <a:cs typeface="DB Ozone X Light"/>
              </a:rPr>
              <a:t>1</a:t>
            </a: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Ozone X Light"/>
              <a:ea typeface="+mn-ea"/>
              <a:cs typeface="DB Ozone X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57E16-B409-4754-A3A8-7DF8B079AF4A}"/>
              </a:ext>
            </a:extLst>
          </p:cNvPr>
          <p:cNvSpPr/>
          <p:nvPr/>
        </p:nvSpPr>
        <p:spPr>
          <a:xfrm>
            <a:off x="369278" y="922557"/>
            <a:ext cx="115794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วัตถุประสงค์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23888" lvl="2" indent="-263525" defTabSz="809625">
              <a:buFont typeface="+mj-lt"/>
              <a:buAutoNum type="arabicPeriod"/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เพื่อเป็นศูนย์ปฏิบัติการในการเฝ้าระวัง ป้องกัน ตรวจสอบ แจ้งเตือน และตอบสนองต่อภัยคุกคามทางไซเบอร์ในระบบเครือข่ายและระบบสารสนเทศ แบบ ๒๔/๗ ได้อย่างมีประสิทธิภาพและทันท่วงที </a:t>
            </a:r>
          </a:p>
          <a:p>
            <a:pPr marL="623888" lvl="2" indent="-263525" defTabSz="809625">
              <a:buFont typeface="+mj-lt"/>
              <a:buAutoNum type="arabicPeriod"/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เพื่อตอบสนอง พระราชบัญญัติการรักษาความมั่นคงปลอดภัยไซเบอร์ พ.ศ. ๒๕๖๒ หมวด ๓ การรักษาความมั่นคงปลอดภัยไซเบอร์ ส่วนที่ ๑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นโยบายและแผน มาตรา ๔๔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(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แผนการรับมือภัยคุกคามทางไซเบอร์) และส่วนที่ ๔ การรับมือกับภัยคุกคามทางไซเบอร์ มาตรา ๕๘ โดยการจัดทำ กระบวนการ แผนการรับมือภัยคุกคาม ขั้นตอนการปฏิบัติ เพื่อบริหารจัดการศูนย์ปฏิบัติการเฝ้าระวังความมั่นคงปลอดภัยระบบเทคโนโลยีสารสนเทศ (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Security Operation Center : SOC)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ได้อย่างมีประสิทธิภาพ</a:t>
            </a:r>
          </a:p>
          <a:p>
            <a:pPr marL="623888" lvl="2" indent="-263525" defTabSz="809625">
              <a:buFont typeface="+mj-lt"/>
              <a:buAutoNum type="arabicPeriod"/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เมื่อมีเหตุการณ์ด้านความมั่นคงปลอดภัย (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Security Incident)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เกิดขึ้น เช่น ระบบถูกบุกรุกโจมตี หรือพบการละเมิดข้อมูลสำคัญ ๆ ขององค์กร พร้อมตอบสนองต่อเหตุการณ์อย่างรวดเร็วและสามารถหยุดการโจมตี รวมทั้งเก็บข้อมูลเพื่อตรวจหาช่องทางที่บุกรุกเข้ามาได้อย่างแม่นยำ</a:t>
            </a:r>
          </a:p>
          <a:p>
            <a:r>
              <a:rPr lang="th-TH" sz="1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เป้าหมาย</a:t>
            </a:r>
            <a:endParaRPr lang="en-US" sz="28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defTabSz="360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เพิ่มประสิทธิภาพในการเฝ้าระวัง ตรวจสอบและวิเคราะห์ข้อมูล แจ้งเตือน และตอบสนองต่อภัยคุกคามทางไซเบอร์ในระบบเครือข่ายและระบบสารสนเทศ ทั้งจากภายในและภายนอกองค์กรได้อย่างทันท่วงทีด้วยเทคโนโลยีที่ทันสมัย ซึ่งมีศูนย์ปฏิบัติการเฝ้าระวังความปลอดภัยระบบเทคโนโลยีสารสนเทศ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Security Operation Center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เป็นผู้ดูแลและตรวจสอบจากอุปกรณ์ที่จัดทำในโครงการ รวมถึงเป็นการปฏิบัติตามที่กฎหมายกำหนด เพื่อให้มีการรับมือกับภัยคุกคามทางไซเบอร์ที่เหมาะสม ลดผลกระทบและความเสียหายที่อาจเกิดขึ้นกับองค์กร 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175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846" y="121802"/>
            <a:ext cx="9254154" cy="74633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th-TH" sz="32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ขอบเขตการดำเนินงาน</a:t>
            </a:r>
            <a:r>
              <a:rPr lang="en-US" sz="32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วิธีการดำเนินงาน</a:t>
            </a:r>
            <a:r>
              <a:rPr lang="en-US" sz="32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ผู้รับผิดชอบ ผู้ใช้งาน และผู้บำรุงรักษา</a:t>
            </a:r>
            <a:endParaRPr lang="en-US" sz="4000" b="1" u="sng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326" y="1293024"/>
            <a:ext cx="1151784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ขอบเขตการดำเนินงาน</a:t>
            </a:r>
            <a:endParaRPr lang="en-US" sz="3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จ้างจัดทำระบบพัฒนาศูนย์ปฏิบัติการเฝ้าระวังความปลอดภัยระบบเทคโนโลยีสารสนเทศอัจฉริยะ (</a:t>
            </a:r>
            <a:r>
              <a:rPr lang="en-US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Intelligence SOC)</a:t>
            </a:r>
            <a:r>
              <a:rPr lang="th-TH" sz="2600" b="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จำนวน ๑</a:t>
            </a:r>
            <a:r>
              <a:rPr lang="en-US" sz="2600" b="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600" b="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 พร้อมติดตั้ง</a:t>
            </a:r>
            <a:r>
              <a:rPr lang="en-US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ระยะเวลาดำเนินงาน ๑</a:t>
            </a:r>
            <a:r>
              <a:rPr lang="en-US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lang="th-TH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๐๙๕</a:t>
            </a:r>
            <a:r>
              <a:rPr lang="en-US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 รับประกัน ๓</a:t>
            </a:r>
            <a:r>
              <a:rPr lang="en-US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</a:t>
            </a:r>
            <a:endParaRPr lang="en-US" sz="2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วิธีการดำเนินงาน</a:t>
            </a:r>
            <a:endParaRPr lang="en-US" sz="3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31825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จัดซื้อโดยวิธีประกาศเชิญชวนทั่วไป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631825"/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ผู้ใช้งาน และผู้บำรุงรักษา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วิศวกรคอมพิวเตอร์, วิศวกรสื่อสาร, นักประมวลผลข้อมูล กฟน. ฝ่ายมั่นคงปลอดภัยไซเบอร์และ</a:t>
            </a:r>
            <a:b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  ธรรมาภิบาลข้อมูล</a:t>
            </a:r>
            <a:endParaRPr lang="th-TH" sz="26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ฝ่ายมั่นคงปลอดภัยไซเบอร์และธรรมาภิบาลข้อมูล</a:t>
            </a:r>
            <a:endParaRPr lang="th-TH" sz="26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ผู้บำรุงรักษา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ฝ่ายมั่นคงปลอดภัยไซเบอร์และธรรมาภิบาลข้อมูล</a:t>
            </a:r>
            <a:endParaRPr lang="th-TH" sz="26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19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9409" y="110916"/>
            <a:ext cx="3102591" cy="62931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th-TH" sz="3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ประโยชน์ของโครงการ</a:t>
            </a:r>
            <a:endParaRPr lang="en-US" sz="3600" b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661" y="1007958"/>
            <a:ext cx="1147974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ประโยชน์ของโครงการ</a:t>
            </a:r>
            <a:endParaRPr lang="en-US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363" lvl="2" defTabSz="809625"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ทราบเหตุการณ์ผิดปกติด้านความมั่นคงปลอดภัยทางไซเบอร์ของระบบเครือข่ายและระบบสารสนเทศที่เกิดขึ้นได้อย่าง</a:t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รวดเร็ว แม่นยำ และตอบสนองต่อเหตุการณ์ได้อย่างทันท่วงที เพื่อลดผลกระทบและความเสียหายที่อาจเกิดขึ้นกับองค์กร ให้อยู่</a:t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ในระดับที่ไม่รุนแรง</a:t>
            </a:r>
          </a:p>
          <a:p>
            <a:pPr marL="360363" lvl="2" defTabSz="809625"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ตอบสนอง พระราชบัญญัติการรักษาความมั่นคงปลอดภัยไซเบอร์ พ.ศ. ๒๕๖๒ หมวด ๓ การรักษาความมั่นคงปลอดภัยไซเบอร์ </a:t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ส่วนที่ ๑ นโยบายและแผน มาตรา ๔๔ (แผนรับมือภัยคุกคามทางไซเบอร์) และ ส่วนที่ ๔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การรับมือกับภัยคุกคามทางไซเบอร์   </a:t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มาตรา ๕๘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โดยการจัดทำกระบวนการ แผนการรับมือภัยคุกคาม ขั้นตอนการปฏิบัติสำหรับศูนย์ปฏิบัติการเฝ้าระวังความมั่นคง</a:t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ปลอดภัยระบบเทคโนโลยีสารสนเทศ เพื่อบริหารจัดการศูนย์ปฏิบัติการเฝ้าระวังความมั่นคงปลอดภัยระบบเทคโนโลยีสารสนเทศ</a:t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(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Security Operation Center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SOC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ได้อย่างมีประสิทธิภาพ</a:t>
            </a:r>
          </a:p>
          <a:p>
            <a:pPr marL="360363" lvl="2" defTabSz="809625">
              <a:tabLst>
                <a:tab pos="623888" algn="l"/>
                <a:tab pos="720725" algn="l"/>
              </a:tabLst>
            </a:pPr>
            <a:r>
              <a:rPr lang="th-TH" sz="2400" kern="1200" dirty="0">
                <a:solidFill>
                  <a:schemeClr val="dk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400" kern="1200" dirty="0">
                <a:solidFill>
                  <a:schemeClr val="dk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ลดความเสี่ยงจากการถูกโจมตีความมั่นคงปลอดภัยของระบบเทคโนโลยีสารสนเทศของการไฟฟ้านครหลวง อันเป็นผลให้เกิด</a:t>
            </a:r>
            <a:br>
              <a:rPr lang="th-TH" sz="2400" kern="1200" dirty="0">
                <a:solidFill>
                  <a:schemeClr val="dk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kern="1200" dirty="0">
                <a:solidFill>
                  <a:schemeClr val="dk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ความเสียหายกับระบบงานต่างๆ ที่สำคัญ และส่งผลกระทบกับผู้ใช้ไฟฟ้า เช่น ไฟฟ้าดับเป็นบริเวณกว้าง, ข้อมูลผู้ใช้ไฟฟ้ารั่วไหล</a:t>
            </a:r>
            <a:br>
              <a:rPr lang="th-TH" sz="2400" kern="1200" dirty="0">
                <a:solidFill>
                  <a:schemeClr val="dk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kern="1200" dirty="0">
                <a:solidFill>
                  <a:schemeClr val="dk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ไม่สามารถให้บริการผู้ใช้ไฟฟ้าได้ เป็นต้น</a:t>
            </a:r>
          </a:p>
          <a:p>
            <a:pPr marL="360363" lvl="2" defTabSz="809625">
              <a:tabLst>
                <a:tab pos="623888" algn="l"/>
                <a:tab pos="720725" algn="l"/>
              </a:tabLst>
            </a:pP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</a:t>
            </a:r>
            <a:r>
              <a:rPr lang="en-US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สร้างความเชื่อมั่นให้ผู้ใช้ไฟฟ้า ว่าระบบของการไฟฟ้านครหลวง มีความมั่นคงปลอดภัย มีเทคโนโลยีสารสนเทศที่ได้มาตรฐาน</a:t>
            </a:r>
            <a:b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และน่าเชื่อถือ</a:t>
            </a:r>
          </a:p>
          <a:p>
            <a:pPr lvl="2"/>
            <a:endParaRPr lang="en-US" sz="2400" b="1" kern="1200" dirty="0">
              <a:solidFill>
                <a:schemeClr val="dk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0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264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B36BB2-0BB7-47AF-9CDC-6F6755B51EEA}"/>
              </a:ext>
            </a:extLst>
          </p:cNvPr>
          <p:cNvSpPr/>
          <p:nvPr/>
        </p:nvSpPr>
        <p:spPr>
          <a:xfrm>
            <a:off x="2899209" y="798852"/>
            <a:ext cx="3863541" cy="32108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ชื่อเรื่อง 1">
            <a:extLst>
              <a:ext uri="{FF2B5EF4-FFF2-40B4-BE49-F238E27FC236}">
                <a16:creationId xmlns:a16="http://schemas.microsoft.com/office/drawing/2014/main" id="{F4D3C0F1-8249-48D9-B0A0-E930AFE2833D}"/>
              </a:ext>
            </a:extLst>
          </p:cNvPr>
          <p:cNvSpPr txBox="1">
            <a:spLocks/>
          </p:cNvSpPr>
          <p:nvPr/>
        </p:nvSpPr>
        <p:spPr>
          <a:xfrm>
            <a:off x="3521122" y="97613"/>
            <a:ext cx="8670878" cy="643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pPr algn="l"/>
            <a:r>
              <a:rPr lang="th-TH" sz="2700" dirty="0"/>
              <a:t>เปรียบเทียบการจัดซื้อปี ๒๕๖๓</a:t>
            </a:r>
            <a:r>
              <a:rPr lang="en-US" sz="2700" dirty="0"/>
              <a:t> (</a:t>
            </a:r>
            <a:r>
              <a:rPr lang="th-TH" sz="2700" dirty="0"/>
              <a:t>วงเงิน ๖๕</a:t>
            </a:r>
            <a:r>
              <a:rPr lang="en-US" sz="2700" dirty="0"/>
              <a:t> </a:t>
            </a:r>
            <a:r>
              <a:rPr lang="th-TH" sz="2700" dirty="0"/>
              <a:t>ล้านบาท</a:t>
            </a:r>
            <a:r>
              <a:rPr lang="en-US" sz="2700" dirty="0"/>
              <a:t>) </a:t>
            </a:r>
            <a:r>
              <a:rPr lang="th-TH" sz="2700" dirty="0"/>
              <a:t>และ ๒๕๖๕</a:t>
            </a:r>
            <a:r>
              <a:rPr lang="en-US" sz="2700" dirty="0"/>
              <a:t> (</a:t>
            </a:r>
            <a:r>
              <a:rPr lang="th-TH" sz="2700" dirty="0"/>
              <a:t>วงเงิน ๑๒๐</a:t>
            </a:r>
            <a:r>
              <a:rPr lang="en-US" sz="2700" dirty="0"/>
              <a:t> </a:t>
            </a:r>
            <a:r>
              <a:rPr lang="th-TH" sz="2700" dirty="0"/>
              <a:t>ล้านบาท</a:t>
            </a:r>
            <a:r>
              <a:rPr lang="en-US" sz="2700" dirty="0"/>
              <a:t>)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14B03658-B6DB-440A-B8C5-9CC72247F7BA}"/>
              </a:ext>
            </a:extLst>
          </p:cNvPr>
          <p:cNvSpPr/>
          <p:nvPr/>
        </p:nvSpPr>
        <p:spPr>
          <a:xfrm>
            <a:off x="2899208" y="798852"/>
            <a:ext cx="1947044" cy="28429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AC67142-AF97-421B-A5D0-1E94F673A4AF}"/>
              </a:ext>
            </a:extLst>
          </p:cNvPr>
          <p:cNvSpPr txBox="1"/>
          <p:nvPr/>
        </p:nvSpPr>
        <p:spPr>
          <a:xfrm>
            <a:off x="3464524" y="629466"/>
            <a:ext cx="101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 u="sng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z="280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๒๕๖๓</a:t>
            </a:r>
            <a:endParaRPr lang="en-US" sz="2800" u="none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1FC500-4984-46F3-88DA-5B59B2D400BC}"/>
              </a:ext>
            </a:extLst>
          </p:cNvPr>
          <p:cNvSpPr txBox="1"/>
          <p:nvPr/>
        </p:nvSpPr>
        <p:spPr>
          <a:xfrm>
            <a:off x="5298872" y="720557"/>
            <a:ext cx="101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 u="sng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z="280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๒๕๖๕</a:t>
            </a:r>
            <a:endParaRPr lang="en-US" sz="2800" u="none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C243B-075A-4463-9305-B1B7318EC0A2}"/>
              </a:ext>
            </a:extLst>
          </p:cNvPr>
          <p:cNvGrpSpPr/>
          <p:nvPr/>
        </p:nvGrpSpPr>
        <p:grpSpPr>
          <a:xfrm>
            <a:off x="7594051" y="1089031"/>
            <a:ext cx="4367275" cy="5452692"/>
            <a:chOff x="8051656" y="1097758"/>
            <a:chExt cx="4367275" cy="545269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9933B6C-288C-4D0E-8C5C-21F78703397E}"/>
                </a:ext>
              </a:extLst>
            </p:cNvPr>
            <p:cNvGrpSpPr/>
            <p:nvPr/>
          </p:nvGrpSpPr>
          <p:grpSpPr>
            <a:xfrm>
              <a:off x="8051656" y="1097758"/>
              <a:ext cx="4367275" cy="5452692"/>
              <a:chOff x="7149082" y="1130154"/>
              <a:chExt cx="4710528" cy="6052894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FD51CF8-5BAB-426D-BA98-359B61E28F3A}"/>
                  </a:ext>
                </a:extLst>
              </p:cNvPr>
              <p:cNvSpPr/>
              <p:nvPr/>
            </p:nvSpPr>
            <p:spPr>
              <a:xfrm>
                <a:off x="7755890" y="2936823"/>
                <a:ext cx="4074770" cy="485573"/>
              </a:xfrm>
              <a:prstGeom prst="roundRect">
                <a:avLst/>
              </a:prstGeom>
              <a:solidFill>
                <a:srgbClr val="FBE5D6"/>
              </a:solidFill>
              <a:ln>
                <a:solidFill>
                  <a:srgbClr val="FBE5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ระบบตอบสนองต่อเหตุการณ์แบบอัตโนมัติ</a:t>
                </a:r>
                <a:r>
                  <a:rPr lang="en-US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(SOAR)</a:t>
                </a:r>
                <a:endPara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755FC271-3C23-4230-8B6D-CEFCA4B12D23}"/>
                  </a:ext>
                </a:extLst>
              </p:cNvPr>
              <p:cNvSpPr/>
              <p:nvPr/>
            </p:nvSpPr>
            <p:spPr>
              <a:xfrm>
                <a:off x="8265639" y="6511355"/>
                <a:ext cx="3593948" cy="671693"/>
              </a:xfrm>
              <a:prstGeom prst="roundRect">
                <a:avLst/>
              </a:prstGeom>
              <a:solidFill>
                <a:srgbClr val="FBE5D6"/>
              </a:solidFill>
              <a:ln>
                <a:solidFill>
                  <a:srgbClr val="FBE5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งานเฝ้าระวังภัยคุกคามแบบเรียลไทม์</a:t>
                </a:r>
                <a:r>
                  <a:rPr lang="en-US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๗</a:t>
                </a:r>
                <a:r>
                  <a:rPr lang="en-US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x</a:t>
                </a:r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๒๔</a:t>
                </a:r>
                <a:r>
                  <a:rPr lang="en-US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ชม.)</a:t>
                </a: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001A8076-C729-4A5D-A25A-5BD17F886BC5}"/>
                  </a:ext>
                </a:extLst>
              </p:cNvPr>
              <p:cNvSpPr/>
              <p:nvPr/>
            </p:nvSpPr>
            <p:spPr>
              <a:xfrm>
                <a:off x="7756431" y="4920219"/>
                <a:ext cx="4103162" cy="75730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งานบริหารจัดการศูนย์ปฏิบัติการเฝ้าระวังความมั่นคงปลอดภัยระบบเทคโนโลยีสารสนเทศ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E091FA9D-A472-4B28-A438-405C1C6E4C00}"/>
                  </a:ext>
                </a:extLst>
              </p:cNvPr>
              <p:cNvSpPr/>
              <p:nvPr/>
            </p:nvSpPr>
            <p:spPr>
              <a:xfrm>
                <a:off x="7784840" y="4221470"/>
                <a:ext cx="4045819" cy="61397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ระบบแจ้งภัยคุกคามด้านความมั่นคงปลอดภัยสารสนเทศ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D7503E95-AF8E-4371-8E26-4A9C721AA8D7}"/>
                  </a:ext>
                </a:extLst>
              </p:cNvPr>
              <p:cNvSpPr/>
              <p:nvPr/>
            </p:nvSpPr>
            <p:spPr>
              <a:xfrm>
                <a:off x="7756432" y="3600818"/>
                <a:ext cx="4103178" cy="48557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ระบบบริการข้อมูล </a:t>
                </a:r>
                <a:r>
                  <a:rPr lang="en-US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Threat Intelligence(TI)</a:t>
                </a:r>
                <a:endPara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48F4C6E-C614-4E2F-A069-CC69686287B7}"/>
                  </a:ext>
                </a:extLst>
              </p:cNvPr>
              <p:cNvSpPr/>
              <p:nvPr/>
            </p:nvSpPr>
            <p:spPr>
              <a:xfrm>
                <a:off x="7784840" y="1986663"/>
                <a:ext cx="4074770" cy="72336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ระบบจัดเก็บรวบรวมและวิเคราะห์ข้อมูลความปลอดภัยทางเครือข่ายคอมพิวเตอร์ (</a:t>
                </a:r>
                <a:r>
                  <a:rPr lang="en-US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SIEM)</a:t>
                </a:r>
                <a:endPara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D31076D-5668-42DD-B327-CE86B9F14BB8}"/>
                  </a:ext>
                </a:extLst>
              </p:cNvPr>
              <p:cNvSpPr/>
              <p:nvPr/>
            </p:nvSpPr>
            <p:spPr>
              <a:xfrm>
                <a:off x="7149082" y="1130154"/>
                <a:ext cx="4710504" cy="70425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th-TH" sz="2000" b="1" dirty="0">
                    <a:solidFill>
                      <a:schemeClr val="bg1"/>
                    </a:solidFill>
                    <a:latin typeface="TH SarabunPSK" panose="020B0500040200020003" pitchFamily="34" charset="-34"/>
                    <a:ea typeface="+mj-ea"/>
                    <a:cs typeface="TH SarabunPSK" panose="020B0500040200020003" pitchFamily="34" charset="-34"/>
                  </a:rPr>
                  <a:t>ระบบพัฒนาศูนย์ปฏิบัติการเฝ้าระวังความปลอดภัยระบบเทคโนโลยีสารสนเทศอัจฉริยะ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07701F9-CCF0-42C3-83CE-72A1FBD02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0613" y="1837489"/>
                <a:ext cx="11264" cy="3572159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03579E6E-E57B-42C2-B80E-D1FF5FFD70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8547" y="4665866"/>
                <a:ext cx="489575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17EE78F7-AB45-497C-BE64-603EB90CD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1875" y="3891780"/>
                <a:ext cx="502964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F67361DB-1A19-4AD4-B3A1-C043D90A7C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81875" y="3222771"/>
                <a:ext cx="502964" cy="14938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FECA2588-C954-47FF-AFE2-179EFFC5E843}"/>
                  </a:ext>
                </a:extLst>
              </p:cNvPr>
              <p:cNvCxnSpPr>
                <a:cxnSpLocks/>
                <a:endCxn id="92" idx="1"/>
              </p:cNvCxnSpPr>
              <p:nvPr/>
            </p:nvCxnSpPr>
            <p:spPr>
              <a:xfrm>
                <a:off x="7281874" y="2348348"/>
                <a:ext cx="502966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435511F0-3095-4E21-9A51-539317AE0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5264" y="5409648"/>
                <a:ext cx="489575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8D7D4CA2-3FFF-4231-A9A3-876476D94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2373" y="6007217"/>
                <a:ext cx="303266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4EFE782-0653-4C7A-8497-C208080A71B7}"/>
                </a:ext>
              </a:extLst>
            </p:cNvPr>
            <p:cNvCxnSpPr>
              <a:cxnSpLocks/>
            </p:cNvCxnSpPr>
            <p:nvPr/>
          </p:nvCxnSpPr>
          <p:spPr>
            <a:xfrm>
              <a:off x="8805683" y="5187922"/>
              <a:ext cx="0" cy="105998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19127AA-AA36-4510-89F8-8B5B53684C5B}"/>
              </a:ext>
            </a:extLst>
          </p:cNvPr>
          <p:cNvCxnSpPr>
            <a:cxnSpLocks/>
          </p:cNvCxnSpPr>
          <p:nvPr/>
        </p:nvCxnSpPr>
        <p:spPr>
          <a:xfrm>
            <a:off x="8348078" y="6235266"/>
            <a:ext cx="28116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0B096D1-9D39-442C-8438-21CC5CA46393}"/>
              </a:ext>
            </a:extLst>
          </p:cNvPr>
          <p:cNvSpPr/>
          <p:nvPr/>
        </p:nvSpPr>
        <p:spPr>
          <a:xfrm>
            <a:off x="8602426" y="5257702"/>
            <a:ext cx="3332059" cy="605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งานจัดทำแนวทางการพัฒนา กระบวนการ รับมือภัยคุกคามและคู่มือปฏิบัติ 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3E1D163-0998-4B39-94C5-0B92BCFE2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982167"/>
            <a:ext cx="7839229" cy="59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1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0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  <a:endParaRPr lang="th-TH"/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04761EDF-8C4C-4B10-B622-C74635D54B3F}"/>
              </a:ext>
            </a:extLst>
          </p:cNvPr>
          <p:cNvSpPr txBox="1">
            <a:spLocks/>
          </p:cNvSpPr>
          <p:nvPr/>
        </p:nvSpPr>
        <p:spPr>
          <a:xfrm>
            <a:off x="8968361" y="163440"/>
            <a:ext cx="2918839" cy="5922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pPr algn="ctr"/>
            <a:r>
              <a:rPr lang="th-TH"/>
              <a:t>ระบบงานเดิม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B5918-54FE-418A-999E-114A08040E75}"/>
              </a:ext>
            </a:extLst>
          </p:cNvPr>
          <p:cNvSpPr txBox="1"/>
          <p:nvPr/>
        </p:nvSpPr>
        <p:spPr>
          <a:xfrm>
            <a:off x="4784197" y="990600"/>
            <a:ext cx="715318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๒๕๕๗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กฟน.จัดซื้ออุปกรณ์จัดเก็บข้อมูล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และระบบวิเคราะห์ภัยคุกคามด้านความมั่นคงปลอดภัยสารสนเทศ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Centralized Log &amp; SIEM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โดย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ระบบวิเคราะห์ข้อมูลความปลอดภัยทางเครือข่ายคอมพิวเตอร์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(SIEM)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เป็นระบบ</a:t>
            </a:r>
            <a:r>
              <a:rPr lang="th-TH" sz="2400" b="1" kern="1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ที่ใช้ในการวิเคราะห์ข้อมูลภัยคุกคาม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มีการนำข้อมูลทางด้านความปลอดภัยจากอุปกรณ์</a:t>
            </a:r>
            <a:r>
              <a:rPr lang="th-TH" sz="2400" b="1" kern="1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ต่างๆ เช่น อุปกรณ์ </a:t>
            </a:r>
            <a:r>
              <a:rPr lang="en-US" sz="2400" b="1" kern="1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Security, Network, </a:t>
            </a:r>
            <a:r>
              <a:rPr lang="th-TH" sz="2400" b="1" kern="1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เครื่องแม่ข่ายที่สำคัญ ฯลฯ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มาประมวลผลร่วมกับข้อมูลในระบบเครือข่าย เพื่อตรวจหาการโจมตีต่างๆ ที่อาจหลุดรอดมาจากอุปกรณ์รักษาความปลอดภัย เพื่อทำการยับยั้งเหตุการณ์เหล่านั้นให้ได้ทันท่วงที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ปัจจุบันระบบฯ มีความสามารถไม่เพียงพอในการตรวจจับ วิเคราะห์ข้อมูล แจ้งเตือน และตอบสนองต่อภัยคุกคามใหม่ๆ หรือ ซับซ้อน เนื่องจาก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พื้นที่ในการจับเก็บข้อมูล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Log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ไม่เพียงพอกับปริมาณ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Log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ที่เพิ่มขึ้นในปัจจุบัน ทำให้ไม่สามารถเพิ่มอุปกรณ์เพื่อช่วยในการวิเคราะห์ภัยคุกคามได้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ระบบเดิมไม่สามารถจัดเก็บและประมวลผลกับปริมาณ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Log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ที่เพิ่มขึ้น</a:t>
            </a:r>
            <a:b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ในปัจจุบัน</a:t>
            </a:r>
            <a:endParaRPr lang="en-US" sz="2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เวลาในการค้นหา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Log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ใช้เวลานาน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ค้นหาย้อนหลังได้ไม่เกิน ๑๕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ไม่สามารถหาความเชื่อมโยงของภัยคุกคามที่ซับซ้อนได้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ไม่สามารถ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Update Version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 เนื่องจากหมดอายุการใช้งาน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ไม่สามารถตอบสนองต่อเหตุการณ์ภัยคุกคามได้แบบอัตโนมัติ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7E3EC-4427-441A-91D6-636A08774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784197" cy="57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6EBBED4-59CA-411E-85D1-0F5CBD88500B}"/>
              </a:ext>
            </a:extLst>
          </p:cNvPr>
          <p:cNvSpPr/>
          <p:nvPr/>
        </p:nvSpPr>
        <p:spPr>
          <a:xfrm>
            <a:off x="1724297" y="275590"/>
            <a:ext cx="10343875" cy="1465212"/>
          </a:xfrm>
          <a:prstGeom prst="homePlate">
            <a:avLst>
              <a:gd name="adj" fmla="val 48078"/>
            </a:avLst>
          </a:prstGeom>
          <a:solidFill>
            <a:srgbClr val="E6E7E9"/>
          </a:solidFill>
          <a:ln>
            <a:noFill/>
          </a:ln>
          <a:effectLst>
            <a:outerShdw blurRad="203200" dist="114300" dir="40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606550"/>
            <a:r>
              <a:rPr lang="th-TH" sz="4600">
                <a:solidFill>
                  <a:schemeClr val="tx1">
                    <a:lumMod val="75000"/>
                    <a:lumOff val="25000"/>
                  </a:schemeClr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สภาพภัยคุกคามไซเบอร์ที่ กฟน. เผชิญในปัจจุบัน</a:t>
            </a:r>
            <a:endParaRPr lang="en-US" sz="4600">
              <a:solidFill>
                <a:schemeClr val="tx1">
                  <a:lumMod val="75000"/>
                  <a:lumOff val="25000"/>
                </a:schemeClr>
              </a:solidFill>
              <a:latin typeface="DB Ozone X Medium" panose="02000506090000020004" pitchFamily="2" charset="-34"/>
              <a:cs typeface="DB Ozone X Medium" panose="02000506090000020004" pitchFamily="2" charset="-34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B0564EC-48DB-4D39-B188-F10D17E51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08" y="400965"/>
            <a:ext cx="657492" cy="65749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647DC9BD-0529-422B-8B46-FD4F146B7815}"/>
              </a:ext>
            </a:extLst>
          </p:cNvPr>
          <p:cNvSpPr/>
          <p:nvPr/>
        </p:nvSpPr>
        <p:spPr>
          <a:xfrm rot="5400000">
            <a:off x="1750896" y="1070008"/>
            <a:ext cx="144947" cy="188018"/>
          </a:xfrm>
          <a:prstGeom prst="rtTriangle">
            <a:avLst/>
          </a:prstGeom>
          <a:solidFill>
            <a:srgbClr val="BD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B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73E4D5-477A-435B-AF46-47B42A006E5B}"/>
              </a:ext>
            </a:extLst>
          </p:cNvPr>
          <p:cNvSpPr txBox="1">
            <a:spLocks/>
          </p:cNvSpPr>
          <p:nvPr/>
        </p:nvSpPr>
        <p:spPr>
          <a:xfrm>
            <a:off x="3458032" y="1053567"/>
            <a:ext cx="8404784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2438430" rtl="0" eaLnBrk="1" latinLnBrk="0" hangingPunct="1">
              <a:spcBef>
                <a:spcPct val="0"/>
              </a:spcBef>
              <a:buNone/>
              <a:defRPr sz="11733" b="1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l"/>
            <a:r>
              <a:rPr lang="th-TH" altLang="th-TH" sz="4400" b="0" dirty="0">
                <a:solidFill>
                  <a:schemeClr val="accent6">
                    <a:lumMod val="75000"/>
                  </a:schemeClr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จำนวนเหตุการณ์ภัยคุกคามไซเบอร์ ปี</a:t>
            </a:r>
            <a:r>
              <a:rPr lang="en-US" altLang="th-TH" sz="4400" b="0" dirty="0">
                <a:solidFill>
                  <a:schemeClr val="accent6">
                    <a:lumMod val="75000"/>
                  </a:schemeClr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 </a:t>
            </a:r>
            <a:r>
              <a:rPr lang="th-TH" altLang="th-TH" sz="4400" b="0" dirty="0">
                <a:solidFill>
                  <a:schemeClr val="accent6">
                    <a:lumMod val="75000"/>
                  </a:schemeClr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๒๕๖๔</a:t>
            </a:r>
            <a:endParaRPr lang="en-US" sz="4400" b="0" dirty="0">
              <a:solidFill>
                <a:schemeClr val="accent6">
                  <a:lumMod val="75000"/>
                </a:schemeClr>
              </a:solidFill>
              <a:latin typeface="DB Ozone X Medium" panose="02000506090000020004" pitchFamily="2" charset="-34"/>
              <a:cs typeface="DB Ozone X Medium" panose="02000506090000020004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6B7EB9-0618-4DC9-9D32-763C9F45F635}"/>
              </a:ext>
            </a:extLst>
          </p:cNvPr>
          <p:cNvGrpSpPr/>
          <p:nvPr/>
        </p:nvGrpSpPr>
        <p:grpSpPr>
          <a:xfrm>
            <a:off x="167277" y="1891716"/>
            <a:ext cx="2238015" cy="4041841"/>
            <a:chOff x="540740" y="995937"/>
            <a:chExt cx="3557344" cy="64245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41890A-C4D7-408B-B239-0B52D49ABF60}"/>
                </a:ext>
              </a:extLst>
            </p:cNvPr>
            <p:cNvGrpSpPr/>
            <p:nvPr/>
          </p:nvGrpSpPr>
          <p:grpSpPr>
            <a:xfrm>
              <a:off x="834190" y="2463650"/>
              <a:ext cx="2813348" cy="2757220"/>
              <a:chOff x="1812754" y="3830019"/>
              <a:chExt cx="5626694" cy="5514440"/>
            </a:xfrm>
          </p:grpSpPr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3618B7A1-7AC1-436C-B04B-0ED31CA192C8}"/>
                  </a:ext>
                </a:extLst>
              </p:cNvPr>
              <p:cNvSpPr/>
              <p:nvPr/>
            </p:nvSpPr>
            <p:spPr>
              <a:xfrm rot="2700000" flipV="1">
                <a:off x="1933071" y="3830019"/>
                <a:ext cx="5486400" cy="5486400"/>
              </a:xfrm>
              <a:prstGeom prst="arc">
                <a:avLst>
                  <a:gd name="adj1" fmla="val 12980095"/>
                  <a:gd name="adj2" fmla="val 262144"/>
                </a:avLst>
              </a:prstGeom>
              <a:ln w="38100">
                <a:solidFill>
                  <a:srgbClr val="F47D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37F33AE-DDBB-4FA1-950E-D26220355199}"/>
                  </a:ext>
                </a:extLst>
              </p:cNvPr>
              <p:cNvGrpSpPr/>
              <p:nvPr/>
            </p:nvGrpSpPr>
            <p:grpSpPr>
              <a:xfrm>
                <a:off x="1812754" y="3858059"/>
                <a:ext cx="5626694" cy="5486400"/>
                <a:chOff x="1812754" y="3858059"/>
                <a:chExt cx="5626694" cy="5486400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5FE7E6A8-219B-42C6-BBD5-3971E15A6BDC}"/>
                    </a:ext>
                  </a:extLst>
                </p:cNvPr>
                <p:cNvSpPr/>
                <p:nvPr/>
              </p:nvSpPr>
              <p:spPr>
                <a:xfrm>
                  <a:off x="1908359" y="3858059"/>
                  <a:ext cx="5486400" cy="5486400"/>
                </a:xfrm>
                <a:prstGeom prst="arc">
                  <a:avLst>
                    <a:gd name="adj1" fmla="val 12683895"/>
                    <a:gd name="adj2" fmla="val 1022440"/>
                  </a:avLst>
                </a:prstGeom>
                <a:ln w="38100">
                  <a:solidFill>
                    <a:srgbClr val="F47D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ED1248A-236F-4ADE-BF41-8C1C59BC815D}"/>
                    </a:ext>
                  </a:extLst>
                </p:cNvPr>
                <p:cNvSpPr/>
                <p:nvPr/>
              </p:nvSpPr>
              <p:spPr>
                <a:xfrm>
                  <a:off x="2294019" y="4190965"/>
                  <a:ext cx="4764507" cy="4764506"/>
                </a:xfrm>
                <a:prstGeom prst="ellipse">
                  <a:avLst/>
                </a:prstGeom>
                <a:solidFill>
                  <a:srgbClr val="F47D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A783E9E5-37F8-4602-9574-102C0847DF8A}"/>
                    </a:ext>
                  </a:extLst>
                </p:cNvPr>
                <p:cNvSpPr/>
                <p:nvPr/>
              </p:nvSpPr>
              <p:spPr>
                <a:xfrm>
                  <a:off x="1812754" y="5702968"/>
                  <a:ext cx="481264" cy="481264"/>
                </a:xfrm>
                <a:prstGeom prst="ellipse">
                  <a:avLst/>
                </a:prstGeom>
                <a:ln w="38100">
                  <a:solidFill>
                    <a:srgbClr val="F47D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A1607A9-470F-44C4-914E-4FE0C275815B}"/>
                    </a:ext>
                  </a:extLst>
                </p:cNvPr>
                <p:cNvSpPr/>
                <p:nvPr/>
              </p:nvSpPr>
              <p:spPr>
                <a:xfrm>
                  <a:off x="6958184" y="7396667"/>
                  <a:ext cx="481264" cy="481264"/>
                </a:xfrm>
                <a:prstGeom prst="ellipse">
                  <a:avLst/>
                </a:prstGeom>
                <a:ln w="38100">
                  <a:solidFill>
                    <a:srgbClr val="F47D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43226C-BFDC-49C3-B34E-03B511BDF060}"/>
                </a:ext>
              </a:extLst>
            </p:cNvPr>
            <p:cNvSpPr txBox="1"/>
            <p:nvPr/>
          </p:nvSpPr>
          <p:spPr>
            <a:xfrm>
              <a:off x="540740" y="995937"/>
              <a:ext cx="3557344" cy="929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F47D29"/>
                  </a:solidFill>
                  <a:latin typeface="DB Ozone X Bold" panose="02000506090000020004" pitchFamily="2" charset="-34"/>
                  <a:cs typeface="DB Ozone X Bold" panose="02000506090000020004" pitchFamily="2" charset="-34"/>
                </a:rPr>
                <a:t>Insider Threats</a:t>
              </a:r>
              <a:endParaRPr lang="th-TH" sz="3200">
                <a:solidFill>
                  <a:srgbClr val="F47D29"/>
                </a:solidFill>
                <a:latin typeface="DB Ozone X Bold" panose="02000506090000020004" pitchFamily="2" charset="-34"/>
                <a:cs typeface="DB Ozone X Bold" panose="02000506090000020004" pitchFamily="2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01F911-038B-4FC5-9D19-D0D04C2C2921}"/>
                </a:ext>
              </a:extLst>
            </p:cNvPr>
            <p:cNvSpPr txBox="1"/>
            <p:nvPr/>
          </p:nvSpPr>
          <p:spPr>
            <a:xfrm>
              <a:off x="1904820" y="3031317"/>
              <a:ext cx="632384" cy="112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๗</a:t>
              </a:r>
              <a:endParaRPr lang="en-US" sz="4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9876C6-FB37-4EFE-9781-2C9EDD72979D}"/>
                </a:ext>
              </a:extLst>
            </p:cNvPr>
            <p:cNvSpPr txBox="1"/>
            <p:nvPr/>
          </p:nvSpPr>
          <p:spPr>
            <a:xfrm>
              <a:off x="1273201" y="4118840"/>
              <a:ext cx="1898405" cy="733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400">
                  <a:solidFill>
                    <a:schemeClr val="bg1"/>
                  </a:solidFill>
                  <a:latin typeface="DB Ozone X Medium" panose="02000506090000020004" pitchFamily="2" charset="-34"/>
                  <a:cs typeface="DB Ozone X Medium" panose="02000506090000020004" pitchFamily="2" charset="-34"/>
                </a:rPr>
                <a:t>เหตุการณ์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CEC599-D8F5-4EEA-A92F-4F62C776C566}"/>
                </a:ext>
              </a:extLst>
            </p:cNvPr>
            <p:cNvSpPr txBox="1"/>
            <p:nvPr/>
          </p:nvSpPr>
          <p:spPr>
            <a:xfrm>
              <a:off x="705629" y="5738905"/>
              <a:ext cx="3238753" cy="1681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th-TH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ตรวจสอบจากระบบ </a:t>
              </a:r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Endpoint Detection and Response (EDR)</a:t>
              </a:r>
              <a:endParaRPr lang="th-TH" sz="240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B42D23-AF16-4CE8-ADA2-117E74E4635A}"/>
              </a:ext>
            </a:extLst>
          </p:cNvPr>
          <p:cNvGrpSpPr/>
          <p:nvPr/>
        </p:nvGrpSpPr>
        <p:grpSpPr>
          <a:xfrm>
            <a:off x="2272067" y="2049867"/>
            <a:ext cx="2923655" cy="4074044"/>
            <a:chOff x="7843862" y="1574159"/>
            <a:chExt cx="3933207" cy="548082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A6B5DF-7674-4848-A86F-61820A53025C}"/>
                </a:ext>
              </a:extLst>
            </p:cNvPr>
            <p:cNvGrpSpPr/>
            <p:nvPr/>
          </p:nvGrpSpPr>
          <p:grpSpPr>
            <a:xfrm>
              <a:off x="8056349" y="2287119"/>
              <a:ext cx="3121617" cy="2895438"/>
              <a:chOff x="1812754" y="3830019"/>
              <a:chExt cx="5626694" cy="5514440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0C25860B-6AC3-4850-B855-546DB89B274C}"/>
                  </a:ext>
                </a:extLst>
              </p:cNvPr>
              <p:cNvSpPr/>
              <p:nvPr/>
            </p:nvSpPr>
            <p:spPr>
              <a:xfrm rot="2700000" flipV="1">
                <a:off x="1933071" y="3830019"/>
                <a:ext cx="5486400" cy="5486400"/>
              </a:xfrm>
              <a:prstGeom prst="arc">
                <a:avLst>
                  <a:gd name="adj1" fmla="val 12980095"/>
                  <a:gd name="adj2" fmla="val 262144"/>
                </a:avLst>
              </a:prstGeom>
              <a:ln w="38100">
                <a:solidFill>
                  <a:srgbClr val="BDBE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B694E35-0E88-4F20-BE68-5BE852A759D0}"/>
                  </a:ext>
                </a:extLst>
              </p:cNvPr>
              <p:cNvGrpSpPr/>
              <p:nvPr/>
            </p:nvGrpSpPr>
            <p:grpSpPr>
              <a:xfrm>
                <a:off x="1812754" y="3858058"/>
                <a:ext cx="5626694" cy="5486401"/>
                <a:chOff x="1812754" y="3858058"/>
                <a:chExt cx="5626694" cy="5486401"/>
              </a:xfrm>
            </p:grpSpPr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7DBE1340-CB75-4B53-A771-FF4602E98280}"/>
                    </a:ext>
                  </a:extLst>
                </p:cNvPr>
                <p:cNvSpPr/>
                <p:nvPr/>
              </p:nvSpPr>
              <p:spPr>
                <a:xfrm>
                  <a:off x="1908358" y="3858058"/>
                  <a:ext cx="5486401" cy="5486401"/>
                </a:xfrm>
                <a:prstGeom prst="arc">
                  <a:avLst>
                    <a:gd name="adj1" fmla="val 12683895"/>
                    <a:gd name="adj2" fmla="val 1022440"/>
                  </a:avLst>
                </a:prstGeom>
                <a:ln w="38100">
                  <a:solidFill>
                    <a:srgbClr val="BDBE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36906A7-52DA-4211-B88F-4E3A29BEAF50}"/>
                    </a:ext>
                  </a:extLst>
                </p:cNvPr>
                <p:cNvSpPr/>
                <p:nvPr/>
              </p:nvSpPr>
              <p:spPr>
                <a:xfrm>
                  <a:off x="2294018" y="4190965"/>
                  <a:ext cx="4764505" cy="4764505"/>
                </a:xfrm>
                <a:prstGeom prst="ellipse">
                  <a:avLst/>
                </a:prstGeom>
                <a:solidFill>
                  <a:srgbClr val="B6B7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1D7A41F-530C-4E11-8181-CC4105CB5BB4}"/>
                    </a:ext>
                  </a:extLst>
                </p:cNvPr>
                <p:cNvSpPr/>
                <p:nvPr/>
              </p:nvSpPr>
              <p:spPr>
                <a:xfrm>
                  <a:off x="1812754" y="5702968"/>
                  <a:ext cx="481264" cy="481264"/>
                </a:xfrm>
                <a:prstGeom prst="ellipse">
                  <a:avLst/>
                </a:prstGeom>
                <a:ln w="38100">
                  <a:solidFill>
                    <a:srgbClr val="BDBE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1EB2FDF-6D45-41A6-8076-36D944A99DD1}"/>
                    </a:ext>
                  </a:extLst>
                </p:cNvPr>
                <p:cNvSpPr/>
                <p:nvPr/>
              </p:nvSpPr>
              <p:spPr>
                <a:xfrm>
                  <a:off x="6958184" y="7396667"/>
                  <a:ext cx="481264" cy="481264"/>
                </a:xfrm>
                <a:prstGeom prst="ellipse">
                  <a:avLst/>
                </a:prstGeom>
                <a:ln w="38100">
                  <a:solidFill>
                    <a:srgbClr val="BDBE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686840-AC58-4DD6-A66B-3C60DD2131D5}"/>
                </a:ext>
              </a:extLst>
            </p:cNvPr>
            <p:cNvSpPr txBox="1"/>
            <p:nvPr/>
          </p:nvSpPr>
          <p:spPr>
            <a:xfrm>
              <a:off x="8231752" y="1574159"/>
              <a:ext cx="2999196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err="1">
                  <a:solidFill>
                    <a:schemeClr val="bg1">
                      <a:lumMod val="50000"/>
                    </a:schemeClr>
                  </a:solidFill>
                  <a:latin typeface="DB Ozone X Bold" panose="02000506090000020004" pitchFamily="2" charset="-34"/>
                  <a:cs typeface="DB Ozone X Bold" panose="02000506090000020004" pitchFamily="2" charset="-34"/>
                </a:rPr>
                <a:t>ThaiCERT</a:t>
              </a:r>
              <a:endParaRPr lang="th-TH" sz="3200">
                <a:solidFill>
                  <a:schemeClr val="bg1">
                    <a:lumMod val="50000"/>
                  </a:schemeClr>
                </a:solidFill>
                <a:latin typeface="DB Ozone X Bold" panose="02000506090000020004" pitchFamily="2" charset="-34"/>
                <a:cs typeface="DB Ozone X Bold" panose="02000506090000020004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1375C3-C159-42EA-B123-75F8FFDBF277}"/>
                </a:ext>
              </a:extLst>
            </p:cNvPr>
            <p:cNvSpPr txBox="1"/>
            <p:nvPr/>
          </p:nvSpPr>
          <p:spPr>
            <a:xfrm>
              <a:off x="8751871" y="4117061"/>
              <a:ext cx="18984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400">
                  <a:solidFill>
                    <a:schemeClr val="bg1"/>
                  </a:solidFill>
                  <a:latin typeface="DB Ozone X Medium" panose="02000506090000020004" pitchFamily="2" charset="-34"/>
                  <a:cs typeface="DB Ozone X Medium" panose="02000506090000020004" pitchFamily="2" charset="-34"/>
                </a:rPr>
                <a:t>เหตุการณ์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FBF12E-DE58-42C3-A60D-17FCDD58D733}"/>
                </a:ext>
              </a:extLst>
            </p:cNvPr>
            <p:cNvSpPr txBox="1"/>
            <p:nvPr/>
          </p:nvSpPr>
          <p:spPr>
            <a:xfrm>
              <a:off x="8213010" y="3089765"/>
              <a:ext cx="2891546" cy="95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๗๐๕</a:t>
              </a:r>
              <a:r>
                <a:rPr lang="en-US" sz="4000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,</a:t>
              </a:r>
              <a:r>
                <a:rPr lang="th-TH" sz="4000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๒๔๗</a:t>
              </a:r>
              <a:endParaRPr lang="en-US" sz="4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3DAEED-3140-4E6F-9F68-DA29A6431FDC}"/>
                </a:ext>
              </a:extLst>
            </p:cNvPr>
            <p:cNvSpPr txBox="1"/>
            <p:nvPr/>
          </p:nvSpPr>
          <p:spPr>
            <a:xfrm>
              <a:off x="7843862" y="5186313"/>
              <a:ext cx="3933207" cy="1868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lnSpc>
                  <a:spcPts val="2500"/>
                </a:lnSpc>
                <a:defRPr sz="270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defRPr>
              </a:lvl1pPr>
            </a:lstStyle>
            <a:p>
              <a:r>
                <a:rPr lang="th-TH"/>
                <a:t>ตรวจสอบจากศูนย์ประสาน</a:t>
              </a:r>
              <a:r>
                <a:rPr lang="en-US"/>
                <a:t>  </a:t>
              </a:r>
              <a:r>
                <a:rPr lang="th-TH"/>
                <a:t>     การรักษาความมั่นคงปลอดภัยระบบคอมพิวเตอร์ประเทศไทย (</a:t>
              </a:r>
              <a:r>
                <a:rPr lang="en-US" err="1"/>
                <a:t>ThaiCERT</a:t>
              </a:r>
              <a:r>
                <a:rPr lang="en-US"/>
                <a:t>)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7046A3-A25A-4B6C-84C9-79A43FC91C08}"/>
              </a:ext>
            </a:extLst>
          </p:cNvPr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  <a:endParaRPr lang="th-TH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D908D9-35F4-484A-A3A1-F535540DF30D}"/>
              </a:ext>
            </a:extLst>
          </p:cNvPr>
          <p:cNvSpPr txBox="1"/>
          <p:nvPr/>
        </p:nvSpPr>
        <p:spPr>
          <a:xfrm>
            <a:off x="5374350" y="1902957"/>
            <a:ext cx="64814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 u="sng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sz="2400" b="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ปัจจุบันเมื่อเกิดเหตุการณ์ภัยคุกคามทางไซเบอร์ กฟน. ต้องหาความสัมพันธ์ของเหตุการณ์เองแบบ </a:t>
            </a:r>
            <a:r>
              <a:rPr lang="en-US" sz="2400" b="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Manual </a:t>
            </a:r>
            <a:r>
              <a:rPr lang="th-TH" sz="2400" b="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ทำให้ยากต่อการวิเคราะห์ข้อมูล และใช้ระยะเวลาในการตรวจสอบและแก้ไขปัญหาเป็นเวลานาน หากเกิดเหตุการณ์ร้ายแรง มีความเสี่ยงสูงที่จะรับมือกับเหตุการณ์ได้ไม่ทันท่วงที ซึ่งจะส่งผลกระทบต่อการให้บริการประชาชนผู้ใช้ไฟฟ้า รวมถึงบริการเว็บไซต์และแอปพลิเคชันต่างๆ ของ กฟน.</a:t>
            </a:r>
          </a:p>
          <a:p>
            <a:r>
              <a:rPr lang="th-TH" sz="2400" b="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ดังนั้นระบบพัฒนาศูนย์ปฏิบัติการเฝ้าระวังความปลอดภัยระบบเทคโนโลยีสารสนเทศอัจฉริยะ เป็นระบบที่มีความสำคัญอย่างยิ่งในการสนับสนุนภารกิจและกระบวนการทางธุรกิจต่าง ๆ ของ กฟน. ทั้งในด้านการตรวจจับและป้องกันภัยคุกคามที่ซับซ้อน, ภัยคุกคามใหม่ที่เกิดขึ้นจากภายในและภายนอก กฟน. แบบ ๒๔</a:t>
            </a:r>
            <a:r>
              <a:rPr lang="en-US" sz="2400" b="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x</a:t>
            </a:r>
            <a:r>
              <a:rPr lang="th-TH" sz="2400" b="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๗</a:t>
            </a:r>
            <a:r>
              <a:rPr lang="en-US" sz="2400" b="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0" u="none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โดยสามารถให้บริการได้อย่างมีประสิทธิภาพ ปลอดภัย และดำเนินธุรกิจต่อเนื่องไม่หยุดชะงัก </a:t>
            </a:r>
            <a:endParaRPr lang="en-US" sz="2400" b="0" u="none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863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0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</a:t>
            </a:r>
            <a:endParaRPr lang="th-TH"/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6AAF1EDC-F783-462A-B6B7-5130488DBCF2}"/>
              </a:ext>
            </a:extLst>
          </p:cNvPr>
          <p:cNvSpPr txBox="1">
            <a:spLocks/>
          </p:cNvSpPr>
          <p:nvPr/>
        </p:nvSpPr>
        <p:spPr>
          <a:xfrm>
            <a:off x="9183742" y="174632"/>
            <a:ext cx="2664296" cy="5573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/>
              <a:t>ระบบที่จะจัดซื้อ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3FDA6-1FF3-4AD3-9459-87E7FAF93B4C}"/>
              </a:ext>
            </a:extLst>
          </p:cNvPr>
          <p:cNvSpPr txBox="1"/>
          <p:nvPr/>
        </p:nvSpPr>
        <p:spPr>
          <a:xfrm>
            <a:off x="7255204" y="1013827"/>
            <a:ext cx="48139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ระบบพัฒนาศูนย์ปฏิบัติการเฝ้าระวังความปลอดภัยระบบเทคโนโลยีสารสนเทศอัจฉริยะ (</a:t>
            </a:r>
            <a:r>
              <a:rPr lang="en-US" sz="2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Intelligence SOC) </a:t>
            </a:r>
            <a:r>
              <a:rPr lang="th-TH" sz="2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ประกอบด้วย</a:t>
            </a:r>
          </a:p>
          <a:p>
            <a:r>
              <a:rPr lang="th-TH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๑. ระบบจัดเก็บรวบรวมและวิเคราะห์ข้อมูลความปลอดภัยทางเครือข่ายคอมพิวเตอร์ (</a:t>
            </a:r>
            <a:r>
              <a:rPr lang="en-US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SIEM</a:t>
            </a:r>
            <a:r>
              <a:rPr lang="th-TH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r>
              <a:rPr lang="th-TH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๒. ระบบตอบสนองต่อเหตุการณ์แบบอัตโนมัติ (</a:t>
            </a:r>
            <a:r>
              <a:rPr lang="en-US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SOAR)</a:t>
            </a:r>
          </a:p>
          <a:p>
            <a:r>
              <a:rPr lang="th-TH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  <a:r>
              <a:rPr lang="en-US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th-TH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ระบบบริการข้อมูล </a:t>
            </a:r>
            <a:r>
              <a:rPr lang="en-US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Threat Intelligence </a:t>
            </a:r>
            <a:r>
              <a:rPr lang="th-TH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TI</a:t>
            </a:r>
            <a:r>
              <a:rPr lang="th-TH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  <a:p>
            <a:r>
              <a:rPr lang="th-TH" sz="2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๔. ระบบรับแจ้งภัยคุกคามด้านความมั่นคงปลอดภัยสารสนเทศ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7788A1F-6E8F-4E99-B3D5-E348CF2E4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3638B4-189A-4D5C-86A2-3EF81AA65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56378"/>
              </p:ext>
            </p:extLst>
          </p:nvPr>
        </p:nvGraphicFramePr>
        <p:xfrm>
          <a:off x="0" y="0"/>
          <a:ext cx="7254875" cy="683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r:id="rId5" imgW="10525136" imgH="9905965" progId="Visio.Drawing.15">
                  <p:embed/>
                </p:oleObj>
              </mc:Choice>
              <mc:Fallback>
                <p:oleObj r:id="rId5" imgW="10525136" imgH="9905965" progId="Visio.Drawing.15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83638B4-189A-4D5C-86A2-3EF81AA65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54875" cy="683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D35BA99-2D8A-40C7-A0AC-E87A36DCC7F7}"/>
              </a:ext>
            </a:extLst>
          </p:cNvPr>
          <p:cNvSpPr/>
          <p:nvPr/>
        </p:nvSpPr>
        <p:spPr>
          <a:xfrm>
            <a:off x="2682735" y="3999260"/>
            <a:ext cx="1257300" cy="1057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Dodecagon 4">
            <a:extLst>
              <a:ext uri="{FF2B5EF4-FFF2-40B4-BE49-F238E27FC236}">
                <a16:creationId xmlns:a16="http://schemas.microsoft.com/office/drawing/2014/main" id="{A729BAC8-0658-4DF7-9CE9-6A2D6D9358A3}"/>
              </a:ext>
            </a:extLst>
          </p:cNvPr>
          <p:cNvSpPr/>
          <p:nvPr/>
        </p:nvSpPr>
        <p:spPr>
          <a:xfrm>
            <a:off x="2848143" y="3999259"/>
            <a:ext cx="238122" cy="23812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3B99AB4D-C748-4136-BABD-5674E566951F}"/>
              </a:ext>
            </a:extLst>
          </p:cNvPr>
          <p:cNvSpPr/>
          <p:nvPr/>
        </p:nvSpPr>
        <p:spPr>
          <a:xfrm>
            <a:off x="2848143" y="4245416"/>
            <a:ext cx="238122" cy="23812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Dodecagon 14">
            <a:extLst>
              <a:ext uri="{FF2B5EF4-FFF2-40B4-BE49-F238E27FC236}">
                <a16:creationId xmlns:a16="http://schemas.microsoft.com/office/drawing/2014/main" id="{C439FFAF-DC4C-4C64-B2EF-8A36C030E90B}"/>
              </a:ext>
            </a:extLst>
          </p:cNvPr>
          <p:cNvSpPr/>
          <p:nvPr/>
        </p:nvSpPr>
        <p:spPr>
          <a:xfrm>
            <a:off x="2848143" y="4483538"/>
            <a:ext cx="238122" cy="23812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Dodecagon 15">
            <a:extLst>
              <a:ext uri="{FF2B5EF4-FFF2-40B4-BE49-F238E27FC236}">
                <a16:creationId xmlns:a16="http://schemas.microsoft.com/office/drawing/2014/main" id="{6A66DA6E-79E2-446A-81A3-12CC364FDBB2}"/>
              </a:ext>
            </a:extLst>
          </p:cNvPr>
          <p:cNvSpPr/>
          <p:nvPr/>
        </p:nvSpPr>
        <p:spPr>
          <a:xfrm>
            <a:off x="2848143" y="4699340"/>
            <a:ext cx="238122" cy="23812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646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4617" y="0"/>
            <a:ext cx="3631583" cy="990600"/>
            <a:chOff x="0" y="0"/>
            <a:chExt cx="3000364" cy="93610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8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627905" y="6358467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BB31A3-71D1-43E4-938E-86EBD363AFE2}"/>
              </a:ext>
            </a:extLst>
          </p:cNvPr>
          <p:cNvSpPr/>
          <p:nvPr/>
        </p:nvSpPr>
        <p:spPr>
          <a:xfrm>
            <a:off x="3503538" y="2259023"/>
            <a:ext cx="2839789" cy="1810618"/>
          </a:xfrm>
          <a:prstGeom prst="rect">
            <a:avLst/>
          </a:prstGeom>
          <a:solidFill>
            <a:srgbClr val="002C56"/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800" kern="0">
              <a:solidFill>
                <a:srgbClr val="FBB03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9E4D0-B689-47C2-912D-F7CD9FDE0F44}"/>
              </a:ext>
            </a:extLst>
          </p:cNvPr>
          <p:cNvSpPr/>
          <p:nvPr/>
        </p:nvSpPr>
        <p:spPr>
          <a:xfrm>
            <a:off x="310271" y="1915343"/>
            <a:ext cx="2532296" cy="2406753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Visibility Area and Detection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Firewall/IPS/Mail GW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APT/DDoS/WAF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DNS/DHCP/AD/Proxy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Router/Switch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Endpoint Protection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Critical Asset (IT/OT)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Vulnerability Assessment Report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565531-9540-4B42-B30B-4AB60E19D83C}"/>
              </a:ext>
            </a:extLst>
          </p:cNvPr>
          <p:cNvSpPr/>
          <p:nvPr/>
        </p:nvSpPr>
        <p:spPr>
          <a:xfrm>
            <a:off x="7065670" y="1272880"/>
            <a:ext cx="2487489" cy="340766"/>
          </a:xfrm>
          <a:prstGeom prst="rect">
            <a:avLst/>
          </a:prstGeom>
          <a:solidFill>
            <a:srgbClr val="548235"/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algn="ctr">
              <a:defRPr/>
            </a:pPr>
            <a:r>
              <a:rPr lang="en-US" sz="1600" kern="0">
                <a:solidFill>
                  <a:srgbClr val="FFFFFF"/>
                </a:solidFill>
                <a:latin typeface="Calibri" panose="020F0502020204030204"/>
              </a:rPr>
              <a:t>SOC Operation</a:t>
            </a:r>
            <a:r>
              <a:rPr lang="th-TH" sz="1600" kern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US" sz="1600" kern="0">
                <a:solidFill>
                  <a:srgbClr val="FFFFFF"/>
                </a:solidFill>
                <a:latin typeface="Calibri" panose="020F0502020204030204"/>
              </a:rPr>
              <a:t> Procedure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F22AD-CCB2-40F1-BAB7-88491771AE03}"/>
              </a:ext>
            </a:extLst>
          </p:cNvPr>
          <p:cNvSpPr/>
          <p:nvPr/>
        </p:nvSpPr>
        <p:spPr>
          <a:xfrm>
            <a:off x="6962429" y="2124471"/>
            <a:ext cx="2693972" cy="1385602"/>
          </a:xfrm>
          <a:prstGeom prst="rect">
            <a:avLst/>
          </a:prstGeom>
          <a:solidFill>
            <a:srgbClr val="007CC2"/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u="sng" kern="0">
                <a:solidFill>
                  <a:srgbClr val="FFFFFF"/>
                </a:solidFill>
                <a:latin typeface="Calibri" panose="020F0502020204030204"/>
              </a:rPr>
              <a:t>Dashboard/Report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FFFFFF"/>
                </a:solidFill>
                <a:latin typeface="Calibri" panose="020F0502020204030204"/>
              </a:rPr>
              <a:t>Monitor Use case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FFFFFF"/>
                </a:solidFill>
                <a:latin typeface="Calibri" panose="020F0502020204030204"/>
              </a:rPr>
              <a:t>Real-Time Alert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FFFFFF"/>
                </a:solidFill>
                <a:latin typeface="Calibri" panose="020F0502020204030204"/>
              </a:rPr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FFFFFF"/>
                </a:solidFill>
                <a:latin typeface="Calibri" panose="020F0502020204030204"/>
              </a:rPr>
              <a:t>Indicator of Compromise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408EE4-19A2-45CF-B572-164A3DE757F4}"/>
              </a:ext>
            </a:extLst>
          </p:cNvPr>
          <p:cNvSpPr/>
          <p:nvPr/>
        </p:nvSpPr>
        <p:spPr>
          <a:xfrm>
            <a:off x="3530328" y="1172171"/>
            <a:ext cx="2865789" cy="518245"/>
          </a:xfrm>
          <a:prstGeom prst="rect">
            <a:avLst/>
          </a:prstGeom>
          <a:solidFill>
            <a:srgbClr val="548235"/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>
                <a:solidFill>
                  <a:srgbClr val="FFFFFF"/>
                </a:solidFill>
                <a:latin typeface="Calibri" panose="020F0502020204030204"/>
              </a:rPr>
              <a:t>Threat Intelligent (TI)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E6DE3A-52D4-4784-A5AB-B4F5AF026399}"/>
              </a:ext>
            </a:extLst>
          </p:cNvPr>
          <p:cNvSpPr/>
          <p:nvPr/>
        </p:nvSpPr>
        <p:spPr>
          <a:xfrm>
            <a:off x="3754484" y="2575018"/>
            <a:ext cx="2420859" cy="1308311"/>
          </a:xfrm>
          <a:prstGeom prst="rect">
            <a:avLst/>
          </a:prstGeom>
          <a:solidFill>
            <a:srgbClr val="548235"/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800" kern="0">
                <a:solidFill>
                  <a:srgbClr val="FFFFFF"/>
                </a:solidFill>
                <a:latin typeface="Calibri" panose="020F0502020204030204"/>
              </a:rPr>
              <a:t>SIEM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F9878C-D9CB-49AA-90DB-EF7CC53313F0}"/>
              </a:ext>
            </a:extLst>
          </p:cNvPr>
          <p:cNvSpPr/>
          <p:nvPr/>
        </p:nvSpPr>
        <p:spPr>
          <a:xfrm>
            <a:off x="4560121" y="2970833"/>
            <a:ext cx="1334613" cy="50997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800" kern="0">
                <a:solidFill>
                  <a:srgbClr val="FFFFFF"/>
                </a:solidFill>
                <a:latin typeface="Calibri" panose="020F0502020204030204"/>
              </a:rPr>
              <a:t>UBA/UEBA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29EABC-EE5C-4C3E-978B-39A2A7F87248}"/>
              </a:ext>
            </a:extLst>
          </p:cNvPr>
          <p:cNvSpPr/>
          <p:nvPr/>
        </p:nvSpPr>
        <p:spPr>
          <a:xfrm>
            <a:off x="4039853" y="5417284"/>
            <a:ext cx="1811230" cy="467682"/>
          </a:xfrm>
          <a:prstGeom prst="rect">
            <a:avLst/>
          </a:prstGeom>
          <a:solidFill>
            <a:srgbClr val="548235"/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>
                <a:solidFill>
                  <a:srgbClr val="FFFFFF"/>
                </a:solidFill>
                <a:latin typeface="Calibri" panose="020F0502020204030204"/>
              </a:rPr>
              <a:t>Ticket </a:t>
            </a:r>
            <a:r>
              <a:rPr lang="en-US" sz="2400" kern="0" err="1">
                <a:solidFill>
                  <a:srgbClr val="FFFFFF"/>
                </a:solidFill>
                <a:latin typeface="Calibri" panose="020F0502020204030204"/>
              </a:rPr>
              <a:t>Mgmt</a:t>
            </a:r>
            <a:endParaRPr lang="en-US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Right Arrow 113">
            <a:extLst>
              <a:ext uri="{FF2B5EF4-FFF2-40B4-BE49-F238E27FC236}">
                <a16:creationId xmlns:a16="http://schemas.microsoft.com/office/drawing/2014/main" id="{1D7A034C-0CC3-442F-BAB7-116A19FF5E2C}"/>
              </a:ext>
            </a:extLst>
          </p:cNvPr>
          <p:cNvSpPr/>
          <p:nvPr/>
        </p:nvSpPr>
        <p:spPr>
          <a:xfrm>
            <a:off x="2909149" y="2968970"/>
            <a:ext cx="513522" cy="390724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/>
          <a:p>
            <a:pPr algn="ctr">
              <a:defRPr/>
            </a:pPr>
            <a:endParaRPr lang="th-TH" sz="1400" kern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4" name="Right Arrow 114">
            <a:extLst>
              <a:ext uri="{FF2B5EF4-FFF2-40B4-BE49-F238E27FC236}">
                <a16:creationId xmlns:a16="http://schemas.microsoft.com/office/drawing/2014/main" id="{A83B17E2-47B5-4E44-82A9-098D219D6D5A}"/>
              </a:ext>
            </a:extLst>
          </p:cNvPr>
          <p:cNvSpPr/>
          <p:nvPr/>
        </p:nvSpPr>
        <p:spPr>
          <a:xfrm>
            <a:off x="6396117" y="2873850"/>
            <a:ext cx="513522" cy="390724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/>
          <a:p>
            <a:pPr algn="ctr">
              <a:defRPr/>
            </a:pPr>
            <a:endParaRPr lang="th-TH" sz="1400" kern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6" name="Right Arrow 121">
            <a:extLst>
              <a:ext uri="{FF2B5EF4-FFF2-40B4-BE49-F238E27FC236}">
                <a16:creationId xmlns:a16="http://schemas.microsoft.com/office/drawing/2014/main" id="{1AF0D451-A7C9-4703-AB5A-DE51EAF2AF23}"/>
              </a:ext>
            </a:extLst>
          </p:cNvPr>
          <p:cNvSpPr/>
          <p:nvPr/>
        </p:nvSpPr>
        <p:spPr>
          <a:xfrm rot="5400000">
            <a:off x="4439947" y="1779357"/>
            <a:ext cx="513522" cy="390724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/>
          <a:p>
            <a:pPr algn="ctr">
              <a:defRPr/>
            </a:pPr>
            <a:endParaRPr lang="th-TH" sz="1400" kern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Right Arrow 122">
            <a:extLst>
              <a:ext uri="{FF2B5EF4-FFF2-40B4-BE49-F238E27FC236}">
                <a16:creationId xmlns:a16="http://schemas.microsoft.com/office/drawing/2014/main" id="{0DDD4218-AACA-486D-ABB8-AB19ABD8A08A}"/>
              </a:ext>
            </a:extLst>
          </p:cNvPr>
          <p:cNvSpPr/>
          <p:nvPr/>
        </p:nvSpPr>
        <p:spPr>
          <a:xfrm rot="16200000">
            <a:off x="4835517" y="1764777"/>
            <a:ext cx="513522" cy="390724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/>
          <a:p>
            <a:pPr algn="ctr">
              <a:defRPr/>
            </a:pPr>
            <a:endParaRPr lang="th-TH" sz="1400" kern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238B89-AD36-401F-8426-62A4CE02B0AC}"/>
              </a:ext>
            </a:extLst>
          </p:cNvPr>
          <p:cNvSpPr/>
          <p:nvPr/>
        </p:nvSpPr>
        <p:spPr>
          <a:xfrm>
            <a:off x="4702677" y="2235687"/>
            <a:ext cx="1668805" cy="4512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>
                <a:solidFill>
                  <a:srgbClr val="FFFFFF"/>
                </a:solidFill>
                <a:latin typeface="Calibri" panose="020F0502020204030204"/>
              </a:rPr>
              <a:t>Core Process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66BF8ED-1F3B-4DB9-B569-CE2253C8F01E}"/>
              </a:ext>
            </a:extLst>
          </p:cNvPr>
          <p:cNvSpPr/>
          <p:nvPr/>
        </p:nvSpPr>
        <p:spPr>
          <a:xfrm>
            <a:off x="3651464" y="2469678"/>
            <a:ext cx="439615" cy="40738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>
            <a:normAutofit fontScale="85000" lnSpcReduction="20000"/>
          </a:bodyPr>
          <a:lstStyle/>
          <a:p>
            <a:pPr algn="ctr">
              <a:defRPr/>
            </a:pPr>
            <a:r>
              <a:rPr lang="th-TH" sz="1800" b="1" kern="0" dirty="0">
                <a:solidFill>
                  <a:srgbClr val="000000"/>
                </a:solidFill>
                <a:latin typeface="Calibri" panose="020F0502020204030204"/>
                <a:ea typeface="Verdana" charset="0"/>
                <a:cs typeface="Verdana" charset="0"/>
              </a:rPr>
              <a:t>๑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C8E684-5177-41EB-AEC5-D99EA2182071}"/>
              </a:ext>
            </a:extLst>
          </p:cNvPr>
          <p:cNvSpPr/>
          <p:nvPr/>
        </p:nvSpPr>
        <p:spPr>
          <a:xfrm>
            <a:off x="6289282" y="1017654"/>
            <a:ext cx="439615" cy="40738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>
            <a:normAutofit fontScale="85000" lnSpcReduction="20000"/>
          </a:bodyPr>
          <a:lstStyle/>
          <a:p>
            <a:pPr algn="ctr">
              <a:defRPr/>
            </a:pPr>
            <a:r>
              <a:rPr lang="th-TH" b="1" kern="0" dirty="0">
                <a:solidFill>
                  <a:srgbClr val="000000"/>
                </a:solidFill>
                <a:latin typeface="Calibri" panose="020F0502020204030204"/>
                <a:ea typeface="Verdana" charset="0"/>
                <a:cs typeface="Verdana" charset="0"/>
              </a:rPr>
              <a:t>๓</a:t>
            </a:r>
            <a:endParaRPr lang="th-TH" sz="1800" b="1" kern="0" dirty="0">
              <a:solidFill>
                <a:srgbClr val="000000"/>
              </a:solidFill>
              <a:latin typeface="Calibri" panose="020F0502020204030204"/>
              <a:ea typeface="Verdana" charset="0"/>
              <a:cs typeface="Verdana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3FB0802-995A-4A4C-8D96-D01833C1815B}"/>
              </a:ext>
            </a:extLst>
          </p:cNvPr>
          <p:cNvSpPr/>
          <p:nvPr/>
        </p:nvSpPr>
        <p:spPr>
          <a:xfrm>
            <a:off x="5596805" y="5119887"/>
            <a:ext cx="439615" cy="40738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>
            <a:normAutofit fontScale="85000" lnSpcReduction="20000"/>
          </a:bodyPr>
          <a:lstStyle/>
          <a:p>
            <a:pPr algn="ctr">
              <a:defRPr/>
            </a:pPr>
            <a:r>
              <a:rPr lang="th-TH" b="1" kern="0" dirty="0">
                <a:solidFill>
                  <a:srgbClr val="000000"/>
                </a:solidFill>
                <a:latin typeface="Calibri" panose="020F0502020204030204"/>
                <a:ea typeface="Verdana" charset="0"/>
                <a:cs typeface="Verdana" charset="0"/>
              </a:rPr>
              <a:t>๔</a:t>
            </a:r>
            <a:endParaRPr lang="th-TH" sz="1800" b="1" kern="0" dirty="0">
              <a:solidFill>
                <a:srgbClr val="000000"/>
              </a:solidFill>
              <a:latin typeface="Calibri" panose="020F0502020204030204"/>
              <a:ea typeface="Verdana" charset="0"/>
              <a:cs typeface="Verdana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BE8E86-7BE0-40D5-93AA-F2CC0577695B}"/>
              </a:ext>
            </a:extLst>
          </p:cNvPr>
          <p:cNvSpPr/>
          <p:nvPr/>
        </p:nvSpPr>
        <p:spPr>
          <a:xfrm>
            <a:off x="7077467" y="1693924"/>
            <a:ext cx="2453540" cy="340766"/>
          </a:xfrm>
          <a:prstGeom prst="rect">
            <a:avLst/>
          </a:prstGeom>
          <a:solidFill>
            <a:srgbClr val="548235"/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rtlCol="0" anchor="ctr"/>
          <a:lstStyle/>
          <a:p>
            <a:pPr algn="ctr">
              <a:defRPr/>
            </a:pPr>
            <a:r>
              <a:rPr lang="en-US" sz="1600" kern="0">
                <a:solidFill>
                  <a:srgbClr val="FFFFFF"/>
                </a:solidFill>
                <a:latin typeface="Calibri" panose="020F0502020204030204"/>
              </a:rPr>
              <a:t>Incident Response Plan</a:t>
            </a:r>
          </a:p>
        </p:txBody>
      </p:sp>
      <p:sp>
        <p:nvSpPr>
          <p:cNvPr id="33" name="Right Arrow 44">
            <a:extLst>
              <a:ext uri="{FF2B5EF4-FFF2-40B4-BE49-F238E27FC236}">
                <a16:creationId xmlns:a16="http://schemas.microsoft.com/office/drawing/2014/main" id="{21126F26-C382-449B-AD52-3B215EA2FE07}"/>
              </a:ext>
            </a:extLst>
          </p:cNvPr>
          <p:cNvSpPr/>
          <p:nvPr/>
        </p:nvSpPr>
        <p:spPr>
          <a:xfrm rot="5400000">
            <a:off x="4640155" y="4933650"/>
            <a:ext cx="513522" cy="390724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/>
          <a:p>
            <a:pPr algn="ctr">
              <a:defRPr/>
            </a:pPr>
            <a:endParaRPr lang="th-TH" sz="1400" kern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FFAD79-29F5-4460-9F7A-E80A5C6FEEBC}"/>
              </a:ext>
            </a:extLst>
          </p:cNvPr>
          <p:cNvSpPr txBox="1"/>
          <p:nvPr/>
        </p:nvSpPr>
        <p:spPr>
          <a:xfrm>
            <a:off x="3069739" y="4169663"/>
            <a:ext cx="3785393" cy="6155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๑ ระบบจัดเก็บรวบรวมและวิเคราะห์ข้อมูลความปลอดภัยทางเครือข่ายคอมพิวเตอร์(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SIEM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C82118-60C8-4112-A790-CA8C085FC9EC}"/>
              </a:ext>
            </a:extLst>
          </p:cNvPr>
          <p:cNvSpPr txBox="1"/>
          <p:nvPr/>
        </p:nvSpPr>
        <p:spPr>
          <a:xfrm>
            <a:off x="3151277" y="548680"/>
            <a:ext cx="3588381" cy="4027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๒ ระบบบริการข้อมูล 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Threat Intelligence 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TI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55DD1-C353-472F-82E9-4D082231AB0C}"/>
              </a:ext>
            </a:extLst>
          </p:cNvPr>
          <p:cNvSpPr txBox="1"/>
          <p:nvPr/>
        </p:nvSpPr>
        <p:spPr>
          <a:xfrm>
            <a:off x="3262286" y="5983231"/>
            <a:ext cx="3322291" cy="6155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๔ ระบบรับแจ้งภัยคุกคามด้านความมั่นคงปลอดภัยสารสนเทศ</a:t>
            </a: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0FC403-7106-4EF0-84BD-568A2E3DDA70}"/>
              </a:ext>
            </a:extLst>
          </p:cNvPr>
          <p:cNvSpPr/>
          <p:nvPr/>
        </p:nvSpPr>
        <p:spPr>
          <a:xfrm>
            <a:off x="10437729" y="2453087"/>
            <a:ext cx="975912" cy="602100"/>
          </a:xfrm>
          <a:prstGeom prst="rect">
            <a:avLst/>
          </a:prstGeom>
          <a:solidFill>
            <a:srgbClr val="FE5000"/>
          </a:solidFill>
          <a:ln w="12700" cap="flat" cmpd="sng" algn="ctr">
            <a:solidFill>
              <a:srgbClr val="002C5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800" kern="0">
                <a:solidFill>
                  <a:srgbClr val="FFFFFF"/>
                </a:solidFill>
                <a:latin typeface="Calibri" panose="020F0502020204030204"/>
                <a:cs typeface="Arial" charset="0"/>
              </a:rPr>
              <a:t>SOAR</a:t>
            </a:r>
          </a:p>
        </p:txBody>
      </p:sp>
      <p:sp>
        <p:nvSpPr>
          <p:cNvPr id="39" name="Right Arrow 119">
            <a:extLst>
              <a:ext uri="{FF2B5EF4-FFF2-40B4-BE49-F238E27FC236}">
                <a16:creationId xmlns:a16="http://schemas.microsoft.com/office/drawing/2014/main" id="{5EFE3B5D-0958-4907-A6D6-9C57BF19C3E5}"/>
              </a:ext>
            </a:extLst>
          </p:cNvPr>
          <p:cNvSpPr/>
          <p:nvPr/>
        </p:nvSpPr>
        <p:spPr>
          <a:xfrm>
            <a:off x="9752103" y="2612084"/>
            <a:ext cx="513522" cy="390724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>
            <a:normAutofit fontScale="55000" lnSpcReduction="20000"/>
          </a:bodyPr>
          <a:lstStyle/>
          <a:p>
            <a:pPr algn="ctr">
              <a:defRPr/>
            </a:pPr>
            <a:endParaRPr lang="th-TH" sz="1400" kern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7CA5FF-241E-472C-AEA8-0894228AC02D}"/>
              </a:ext>
            </a:extLst>
          </p:cNvPr>
          <p:cNvSpPr txBox="1"/>
          <p:nvPr/>
        </p:nvSpPr>
        <p:spPr>
          <a:xfrm>
            <a:off x="9884142" y="3225821"/>
            <a:ext cx="2290718" cy="615553"/>
          </a:xfrm>
          <a:prstGeom prst="rect">
            <a:avLst/>
          </a:prstGeom>
          <a:solidFill>
            <a:srgbClr val="ED7D31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 ระบบตอบสนองต่อเหตุการณ์แบบอัตโนมัติ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(SOAR)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DE33258-3AF8-4A38-8C05-7EB431DDC55C}"/>
              </a:ext>
            </a:extLst>
          </p:cNvPr>
          <p:cNvSpPr/>
          <p:nvPr/>
        </p:nvSpPr>
        <p:spPr>
          <a:xfrm>
            <a:off x="11193833" y="2256836"/>
            <a:ext cx="439615" cy="40738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>
            <a:normAutofit fontScale="85000" lnSpcReduction="20000"/>
          </a:bodyPr>
          <a:lstStyle/>
          <a:p>
            <a:pPr algn="ctr">
              <a:defRPr/>
            </a:pPr>
            <a:r>
              <a:rPr lang="th-TH" sz="1800" b="1" kern="0" dirty="0">
                <a:solidFill>
                  <a:srgbClr val="000000"/>
                </a:solidFill>
                <a:latin typeface="Calibri" panose="020F0502020204030204"/>
                <a:ea typeface="Verdana" charset="0"/>
                <a:cs typeface="Verdana" charset="0"/>
              </a:rPr>
              <a:t>๒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BC41E6-DFAD-43AE-B097-5055E3C953B1}"/>
              </a:ext>
            </a:extLst>
          </p:cNvPr>
          <p:cNvSpPr txBox="1"/>
          <p:nvPr/>
        </p:nvSpPr>
        <p:spPr>
          <a:xfrm>
            <a:off x="9752103" y="1233288"/>
            <a:ext cx="2290718" cy="6155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๕</a:t>
            </a:r>
            <a:r>
              <a:rPr lang="en-US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งานบริหารจัดการ</a:t>
            </a:r>
          </a:p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ศูนย์ปฏิบัติการเฝ้าระวังฯ</a:t>
            </a: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53CA233-A2BB-463E-84A6-959D0B6ABB26}"/>
              </a:ext>
            </a:extLst>
          </p:cNvPr>
          <p:cNvSpPr/>
          <p:nvPr/>
        </p:nvSpPr>
        <p:spPr>
          <a:xfrm>
            <a:off x="6623087" y="1368821"/>
            <a:ext cx="609343" cy="564671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defRPr/>
            </a:pPr>
            <a:r>
              <a:rPr lang="th-TH" sz="1700" b="1" kern="0" dirty="0">
                <a:solidFill>
                  <a:srgbClr val="000000"/>
                </a:solidFill>
                <a:latin typeface="TH SarabunPSK" panose="020B0500040200020003" pitchFamily="34" charset="-34"/>
                <a:ea typeface="Verdana" charset="0"/>
                <a:cs typeface="TH SarabunPSK" panose="020B0500040200020003" pitchFamily="34" charset="-34"/>
              </a:rPr>
              <a:t>๕.๑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5C6443-B872-4F93-A8FF-40A772A8B2DE}"/>
              </a:ext>
            </a:extLst>
          </p:cNvPr>
          <p:cNvGrpSpPr/>
          <p:nvPr/>
        </p:nvGrpSpPr>
        <p:grpSpPr>
          <a:xfrm>
            <a:off x="7308263" y="3564990"/>
            <a:ext cx="4467749" cy="2524605"/>
            <a:chOff x="7308263" y="3564990"/>
            <a:chExt cx="4467749" cy="25246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322EAE9-3D8F-40E7-84CC-34F3BB907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8263" y="4133429"/>
              <a:ext cx="961822" cy="10036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10EF1B-C9BE-43BA-BC84-008FA955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90359" y="4099298"/>
              <a:ext cx="961822" cy="10036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BE6DE6-EDB4-4530-962F-B0E2538CB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rgbClr val="007CC2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792101" y="4037625"/>
              <a:ext cx="961822" cy="100364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6C0F1A-59EE-405A-A536-795C7835D873}"/>
                </a:ext>
              </a:extLst>
            </p:cNvPr>
            <p:cNvSpPr/>
            <p:nvPr/>
          </p:nvSpPr>
          <p:spPr>
            <a:xfrm>
              <a:off x="7529452" y="5054808"/>
              <a:ext cx="921813" cy="599467"/>
            </a:xfrm>
            <a:prstGeom prst="rect">
              <a:avLst/>
            </a:prstGeom>
            <a:noFill/>
            <a:ln w="12700" cap="flat" cmpd="sng" algn="ctr">
              <a:solidFill>
                <a:srgbClr val="002C5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Tier </a:t>
              </a:r>
              <a:r>
                <a:rPr lang="th-TH" sz="2400" kern="0" dirty="0">
                  <a:solidFill>
                    <a:srgbClr val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๑</a:t>
              </a:r>
              <a:endParaRPr lang="en-US" sz="2400" kern="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BE0CE8-C564-4EE8-9CF4-872C98D45DB5}"/>
                </a:ext>
              </a:extLst>
            </p:cNvPr>
            <p:cNvSpPr/>
            <p:nvPr/>
          </p:nvSpPr>
          <p:spPr>
            <a:xfrm>
              <a:off x="9818566" y="5059669"/>
              <a:ext cx="978723" cy="599467"/>
            </a:xfrm>
            <a:prstGeom prst="rect">
              <a:avLst/>
            </a:prstGeom>
            <a:noFill/>
            <a:ln w="12700" cap="flat" cmpd="sng" algn="ctr">
              <a:solidFill>
                <a:srgbClr val="002C5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Tier </a:t>
              </a:r>
              <a:r>
                <a:rPr lang="th-TH" sz="2400" kern="0" dirty="0">
                  <a:solidFill>
                    <a:srgbClr val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๒</a:t>
              </a:r>
              <a:endParaRPr lang="en-US" sz="2400" kern="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5" name="Right Arrow 119">
              <a:extLst>
                <a:ext uri="{FF2B5EF4-FFF2-40B4-BE49-F238E27FC236}">
                  <a16:creationId xmlns:a16="http://schemas.microsoft.com/office/drawing/2014/main" id="{5C4BA5A1-3481-4CAC-8DFF-26754A621C72}"/>
                </a:ext>
              </a:extLst>
            </p:cNvPr>
            <p:cNvSpPr/>
            <p:nvPr/>
          </p:nvSpPr>
          <p:spPr>
            <a:xfrm>
              <a:off x="9156694" y="4348251"/>
              <a:ext cx="513522" cy="390724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>
              <a:normAutofit fontScale="55000" lnSpcReduction="20000"/>
            </a:bodyPr>
            <a:lstStyle/>
            <a:p>
              <a:pPr algn="ctr">
                <a:defRPr/>
              </a:pPr>
              <a:endParaRPr lang="th-TH" sz="1400" ker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99DC41-CED7-4FE3-ABD8-435BCBE96779}"/>
                </a:ext>
              </a:extLst>
            </p:cNvPr>
            <p:cNvSpPr txBox="1"/>
            <p:nvPr/>
          </p:nvSpPr>
          <p:spPr>
            <a:xfrm>
              <a:off x="7909463" y="5781818"/>
              <a:ext cx="3413708" cy="307777"/>
            </a:xfrm>
            <a:prstGeom prst="rect">
              <a:avLst/>
            </a:prstGeom>
            <a:solidFill>
              <a:srgbClr val="ED7D31"/>
            </a:solidFill>
            <a:ln>
              <a:solidFill>
                <a:srgbClr val="00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๕.๑ งานเฝ้าระวังภัยคุกคาม</a:t>
              </a:r>
              <a:r>
                <a:rPr lang="en-US" sz="20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๗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x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๒๔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ชม.)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B7EDE07-DCA8-48E3-BC11-F9C871E32BDF}"/>
                </a:ext>
              </a:extLst>
            </p:cNvPr>
            <p:cNvSpPr/>
            <p:nvPr/>
          </p:nvSpPr>
          <p:spPr>
            <a:xfrm>
              <a:off x="8456776" y="5043631"/>
              <a:ext cx="921813" cy="599467"/>
            </a:xfrm>
            <a:prstGeom prst="rect">
              <a:avLst/>
            </a:prstGeom>
            <a:solidFill>
              <a:srgbClr val="FE5000"/>
            </a:solidFill>
            <a:ln w="12700" cap="flat" cmpd="sng" algn="ctr">
              <a:solidFill>
                <a:srgbClr val="002C5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th-TH" sz="2400" kern="0" dirty="0">
                  <a:solidFill>
                    <a:srgbClr val="FFFFFF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๗</a:t>
              </a:r>
              <a:r>
                <a:rPr lang="en-US" sz="2400" kern="0" dirty="0">
                  <a:solidFill>
                    <a:srgbClr val="FFFFFF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x</a:t>
              </a:r>
              <a:r>
                <a:rPr lang="th-TH" sz="2400" kern="0" dirty="0">
                  <a:solidFill>
                    <a:srgbClr val="FFFFFF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๒๔</a:t>
              </a:r>
              <a:endParaRPr lang="en-US" sz="2400" kern="0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A80B9D-10E4-43CE-972B-681C04713ACD}"/>
                </a:ext>
              </a:extLst>
            </p:cNvPr>
            <p:cNvSpPr/>
            <p:nvPr/>
          </p:nvSpPr>
          <p:spPr>
            <a:xfrm>
              <a:off x="10797289" y="5059670"/>
              <a:ext cx="978723" cy="599466"/>
            </a:xfrm>
            <a:prstGeom prst="rect">
              <a:avLst/>
            </a:prstGeom>
            <a:solidFill>
              <a:srgbClr val="FE5000"/>
            </a:solidFill>
            <a:ln w="12700" cap="flat" cmpd="sng" algn="ctr">
              <a:solidFill>
                <a:srgbClr val="002C5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th-TH" sz="2400" kern="0" dirty="0">
                  <a:solidFill>
                    <a:srgbClr val="FFFFFF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๒</a:t>
              </a:r>
              <a:r>
                <a:rPr lang="en-US" sz="2400" kern="0" dirty="0">
                  <a:solidFill>
                    <a:srgbClr val="FFFFFF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x</a:t>
              </a:r>
              <a:r>
                <a:rPr lang="th-TH" sz="2400" kern="0" dirty="0">
                  <a:solidFill>
                    <a:srgbClr val="FFFFFF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๘</a:t>
              </a:r>
              <a:endParaRPr lang="en-US" sz="2400" kern="0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4" name="Right Arrow 119">
              <a:extLst>
                <a:ext uri="{FF2B5EF4-FFF2-40B4-BE49-F238E27FC236}">
                  <a16:creationId xmlns:a16="http://schemas.microsoft.com/office/drawing/2014/main" id="{09791CD3-A333-400C-BD44-828781AB7B0A}"/>
                </a:ext>
              </a:extLst>
            </p:cNvPr>
            <p:cNvSpPr/>
            <p:nvPr/>
          </p:nvSpPr>
          <p:spPr>
            <a:xfrm rot="5400000">
              <a:off x="7878330" y="3626389"/>
              <a:ext cx="513522" cy="390724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>
              <a:normAutofit fontScale="55000" lnSpcReduction="20000"/>
            </a:bodyPr>
            <a:lstStyle/>
            <a:p>
              <a:pPr algn="ctr">
                <a:defRPr/>
              </a:pPr>
              <a:endParaRPr lang="th-TH" sz="1400" ker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4DAD137-2F65-4482-885F-F4464D26EB4B}"/>
                </a:ext>
              </a:extLst>
            </p:cNvPr>
            <p:cNvSpPr/>
            <p:nvPr/>
          </p:nvSpPr>
          <p:spPr>
            <a:xfrm>
              <a:off x="8645267" y="3826348"/>
              <a:ext cx="609343" cy="56467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r>
                <a:rPr lang="th-TH" sz="1700" b="1" kern="0" dirty="0">
                  <a:solidFill>
                    <a:srgbClr val="000000"/>
                  </a:solidFill>
                  <a:latin typeface="TH SarabunPSK" panose="020B0500040200020003" pitchFamily="34" charset="-34"/>
                  <a:ea typeface="Verdana" charset="0"/>
                  <a:cs typeface="TH SarabunPSK" panose="020B0500040200020003" pitchFamily="34" charset="-34"/>
                </a:rPr>
                <a:t>๕.๒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EB8CBA8-68AE-4A6C-8CF5-8913FA472BF6}"/>
                </a:ext>
              </a:extLst>
            </p:cNvPr>
            <p:cNvSpPr/>
            <p:nvPr/>
          </p:nvSpPr>
          <p:spPr>
            <a:xfrm>
              <a:off x="10510136" y="3883329"/>
              <a:ext cx="609343" cy="56467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r>
                <a:rPr lang="th-TH" sz="1700" b="1" kern="0" dirty="0">
                  <a:solidFill>
                    <a:srgbClr val="000000"/>
                  </a:solidFill>
                  <a:latin typeface="TH SarabunPSK" panose="020B0500040200020003" pitchFamily="34" charset="-34"/>
                  <a:ea typeface="Verdana" charset="0"/>
                  <a:cs typeface="TH SarabunPSK" panose="020B0500040200020003" pitchFamily="34" charset="-34"/>
                </a:rPr>
                <a:t>๕.๒</a:t>
              </a:r>
            </a:p>
          </p:txBody>
        </p:sp>
      </p:grpSp>
      <p:sp>
        <p:nvSpPr>
          <p:cNvPr id="52" name="ชื่อเรื่อง 1">
            <a:extLst>
              <a:ext uri="{FF2B5EF4-FFF2-40B4-BE49-F238E27FC236}">
                <a16:creationId xmlns:a16="http://schemas.microsoft.com/office/drawing/2014/main" id="{F4D3C0F1-8249-48D9-B0A0-E930AFE2833D}"/>
              </a:ext>
            </a:extLst>
          </p:cNvPr>
          <p:cNvSpPr txBox="1">
            <a:spLocks/>
          </p:cNvSpPr>
          <p:nvPr/>
        </p:nvSpPr>
        <p:spPr>
          <a:xfrm>
            <a:off x="9183742" y="174632"/>
            <a:ext cx="2664296" cy="5573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</a:defRPr>
            </a:lvl9pPr>
          </a:lstStyle>
          <a:p>
            <a:r>
              <a:rPr lang="th-TH"/>
              <a:t>ระบบที่จะจัดซื้อ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DB Ozone X"/>
        <a:ea typeface=""/>
        <a:cs typeface="DB Ozone X"/>
      </a:majorFont>
      <a:minorFont>
        <a:latin typeface="DB Ozone X"/>
        <a:ea typeface=""/>
        <a:cs typeface="DB Ozone X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A Brand">
      <a:majorFont>
        <a:latin typeface="DB Ozone X Bold"/>
        <a:ea typeface=""/>
        <a:cs typeface="DB Ozone X Bold"/>
      </a:majorFont>
      <a:minorFont>
        <a:latin typeface="DB Ozone X Light"/>
        <a:ea typeface=""/>
        <a:cs typeface="DB Ozone X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444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F8DC6195-0A16-4E8F-93C2-27F9CBBA6691}" vid="{F0AA6016-02FA-4717-80C7-24D549FFDD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323CD3A1F51304479AC1B9D4379286AC" ma:contentTypeVersion="10" ma:contentTypeDescription="สร้างเอกสารใหม่" ma:contentTypeScope="" ma:versionID="a52a174fa6f71f98f1d33dfc55c4ce95">
  <xsd:schema xmlns:xsd="http://www.w3.org/2001/XMLSchema" xmlns:xs="http://www.w3.org/2001/XMLSchema" xmlns:p="http://schemas.microsoft.com/office/2006/metadata/properties" xmlns:ns2="b8a7dd0f-70c8-41d5-b750-189a188934a3" xmlns:ns3="f6dc3342-49e1-45ec-abc6-1327ea5740b8" targetNamespace="http://schemas.microsoft.com/office/2006/metadata/properties" ma:root="true" ma:fieldsID="6a4c1bb119092dbc8291066b3efe348d" ns2:_="" ns3:_="">
    <xsd:import namespace="b8a7dd0f-70c8-41d5-b750-189a188934a3"/>
    <xsd:import namespace="f6dc3342-49e1-45ec-abc6-1327ea574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7dd0f-70c8-41d5-b750-189a18893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c3342-49e1-45ec-abc6-1327ea574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7EC783-D90F-48A9-96C1-0FFBD6188C08}">
  <ds:schemaRefs>
    <ds:schemaRef ds:uri="b8a7dd0f-70c8-41d5-b750-189a188934a3"/>
    <ds:schemaRef ds:uri="f6dc3342-49e1-45ec-abc6-1327ea5740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250ED4-96FA-4996-91F3-494288B09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F710F1-2D1A-4EF1-BA63-C8D0FE0BE57A}">
  <ds:schemaRefs>
    <ds:schemaRef ds:uri="http://schemas.microsoft.com/office/infopath/2007/PartnerControls"/>
    <ds:schemaRef ds:uri="http://purl.org/dc/elements/1.1/"/>
    <ds:schemaRef ds:uri="http://purl.org/dc/dcmitype/"/>
    <ds:schemaRef ds:uri="f6dc3342-49e1-45ec-abc6-1327ea5740b8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b8a7dd0f-70c8-41d5-b750-189a188934a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2116</Words>
  <Application>Microsoft Office PowerPoint</Application>
  <PresentationFormat>Widescreen</PresentationFormat>
  <Paragraphs>223</Paragraphs>
  <Slides>19</Slides>
  <Notes>18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DB Ozone X</vt:lpstr>
      <vt:lpstr>DB Ozone X Bold</vt:lpstr>
      <vt:lpstr>DB Ozone X Light</vt:lpstr>
      <vt:lpstr>DB Ozone X Medium</vt:lpstr>
      <vt:lpstr>TH SarabunIT๙</vt:lpstr>
      <vt:lpstr>TH SarabunPSK</vt:lpstr>
      <vt:lpstr>Verdana</vt:lpstr>
      <vt:lpstr>Office Theme</vt:lpstr>
      <vt:lpstr>Mea theme</vt:lpstr>
      <vt:lpstr>Visio.Drawing.15</vt:lpstr>
      <vt:lpstr>PowerPoint Presentation</vt:lpstr>
      <vt:lpstr>วัตถุประสงค์</vt:lpstr>
      <vt:lpstr>ขอบเขตการดำเนินงาน, วิธีการดำเนินงาน, ผู้รับผิดชอบ ผู้ใช้งาน และผู้บำรุงรักษา</vt:lpstr>
      <vt:lpstr>ประโยชน์ของโครงการ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Kullavee Sirimanuwat</dc:creator>
  <cp:lastModifiedBy>ธณัฐวรรณ นิยมสิทธิ์</cp:lastModifiedBy>
  <cp:revision>41</cp:revision>
  <dcterms:created xsi:type="dcterms:W3CDTF">2021-02-01T01:33:35Z</dcterms:created>
  <dcterms:modified xsi:type="dcterms:W3CDTF">2022-03-16T11:46:29Z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{1A067545-A4E2-4FA1-8094-0D7902669705}</vt:lpwstr>
  </property>
  <property fmtid="{D5CDD505-2E9C-101B-9397-08002B2CF9AE}" pid="3" name="DLPManualFileClassificationLastModifiedBy">
    <vt:lpwstr>MEANET\2445316</vt:lpwstr>
  </property>
  <property fmtid="{D5CDD505-2E9C-101B-9397-08002B2CF9AE}" pid="4" name="DLPManualFileClassificationLastModificationDate">
    <vt:lpwstr>1646356141</vt:lpwstr>
  </property>
  <property fmtid="{D5CDD505-2E9C-101B-9397-08002B2CF9AE}" pid="5" name="DLPManualFileClassificationVersion">
    <vt:lpwstr>11.6.100.41</vt:lpwstr>
  </property>
  <property fmtid="{D5CDD505-2E9C-101B-9397-08002B2CF9AE}" pid="6" name="ContentTypeId">
    <vt:lpwstr>0x010100323CD3A1F51304479AC1B9D4379286AC</vt:lpwstr>
  </property>
</Properties>
</file>