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  <p:sldMasterId id="2147483973" r:id="rId2"/>
    <p:sldMasterId id="2147483985" r:id="rId3"/>
    <p:sldMasterId id="2147483997" r:id="rId4"/>
  </p:sldMasterIdLst>
  <p:sldIdLst>
    <p:sldId id="277" r:id="rId5"/>
    <p:sldId id="279" r:id="rId6"/>
    <p:sldId id="278" r:id="rId7"/>
    <p:sldId id="299" r:id="rId8"/>
    <p:sldId id="293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302" r:id="rId18"/>
    <p:sldId id="290" r:id="rId19"/>
    <p:sldId id="291" r:id="rId20"/>
    <p:sldId id="294" r:id="rId21"/>
    <p:sldId id="297" r:id="rId22"/>
    <p:sldId id="298" r:id="rId23"/>
    <p:sldId id="300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B8"/>
    <a:srgbClr val="00808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9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20BB-F4D7-4D5D-B15F-0019907F1E50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67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26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6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651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408067"/>
            <a:ext cx="12192000" cy="72739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71E9B-4731-4153-A636-10B4B4B1EFE8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67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26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950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1968EC-3414-4BE1-90BA-F2FCF8B26B74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601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866B2-C76B-4CB9-9417-331D3DAEF0A3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795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0BF4F-E943-477A-B80F-C165B8ADBD24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2211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28332-B3C7-4F10-84D1-B05AA918C8F8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1202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2BEE9-3D65-45D8-814E-FA964D74DF32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67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26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TH Sarabun New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6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5634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ECEC2-8E82-401E-9200-DC33473005C9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463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E4B86-3C91-4518-9AC3-9A03D3329EA3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475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0A65D-82C9-49A2-87D8-E6B037A1E94B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7055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0F17B-558F-434F-B46B-125DC07CC972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3001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20BB-F4D7-4D5D-B15F-0019907F1E50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67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26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6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6644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408067"/>
            <a:ext cx="12192000" cy="72739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71E9B-4731-4153-A636-10B4B4B1EFE8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67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26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354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1968EC-3414-4BE1-90BA-F2FCF8B26B74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0618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866B2-C76B-4CB9-9417-331D3DAEF0A3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9292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0BF4F-E943-477A-B80F-C165B8ADBD24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0435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28332-B3C7-4F10-84D1-B05AA918C8F8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6055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2BEE9-3D65-45D8-814E-FA964D74DF32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67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26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TH Sarabun New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6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660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26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ECEC2-8E82-401E-9200-DC33473005C9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1761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E4B86-3C91-4518-9AC3-9A03D3329EA3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3358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0A65D-82C9-49A2-87D8-E6B037A1E94B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6003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0F17B-558F-434F-B46B-125DC07CC972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8618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8DC20BB-F4D7-4D5D-B15F-0019907F1E5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67"/>
            </a:lvl1pPr>
          </a:lstStyle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00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408067"/>
            <a:ext cx="12192000" cy="72739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8671E9B-4731-4153-A636-10B4B4B1EFE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67"/>
            </a:lvl1pPr>
          </a:lstStyle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05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61968EC-3414-4BE1-90BA-F2FCF8B26B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3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E2866B2-C76B-4CB9-9417-331D3DAEF0A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21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B0BF4F-E943-477A-B80F-C165B8ADBD2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1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2A28332-B3C7-4F10-84D1-B05AA918C8F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0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4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F42BEE9-3D65-45D8-814E-FA964D74DF3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67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C4ECEC2-8E82-401E-9200-DC33473005C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15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69E4B86-3C91-4518-9AC3-9A03D3329EA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08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BE0A65D-82C9-49A2-87D8-E6B037A1E94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22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3A0F17B-558F-434F-B46B-125DC07CC97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4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6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3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9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06FF-1B9D-4CB2-B7B9-11702AB9BF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4E58-DBF6-4968-9693-56A649C6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3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54E29-673C-4FAF-8EB5-C9E8ADF0F28B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837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54E29-673C-4FAF-8EB5-C9E8ADF0F28B}" type="datetime1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16/03/65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266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7554E29-673C-4FAF-8EB5-C9E8ADF0F28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16/03/65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8BA9797-01F7-4753-8366-B98EBC05DFE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4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gi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full_GIF.gif"/>
          <p:cNvPicPr>
            <a:picLocks noChangeAspect="1"/>
          </p:cNvPicPr>
          <p:nvPr/>
        </p:nvPicPr>
        <p:blipFill rotWithShape="1">
          <a:blip r:embed="rId3" cstate="print"/>
          <a:srcRect r="-2995" b="31869"/>
          <a:stretch/>
        </p:blipFill>
        <p:spPr>
          <a:xfrm>
            <a:off x="3942093" y="340788"/>
            <a:ext cx="4325607" cy="219921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9797-01F7-4753-8366-B98EBC05DFED}" type="slidenum">
              <a:rPr kumimoji="0" lang="th-TH" sz="26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TH Sarabun New" panose="020B0500040200020003" pitchFamily="34" charset="-3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26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146" y="2768600"/>
            <a:ext cx="1123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โครงการพัฒนาระบบสารสนเทศเพื่อการบริหารจัดการน้ำสูญเสีย (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WLMA Pro)</a:t>
            </a:r>
          </a:p>
        </p:txBody>
      </p:sp>
    </p:spTree>
    <p:extLst>
      <p:ext uri="{BB962C8B-B14F-4D97-AF65-F5344CB8AC3E}">
        <p14:creationId xmlns:p14="http://schemas.microsoft.com/office/powerpoint/2010/main" val="257983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จัดหาและติดตั้งระบบคอมพิวเตอร์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17072" y="1412184"/>
            <a:ext cx="51326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เครื่องคอมพิวเตอร์แม่ข่าย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DB 2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เครื่องคอมพิวเตอร์แม่ข่ายระบบ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Hypervisor 2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เครื่องคอมพิวเตอร์แม่ข่าย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SCADA 2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เครื่องคอมพิวเตอร์แม่ข่าย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DMZ 1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SAN storage 2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ระบบบริหารการจัดการสำหรับระบบงาน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Virtualization 2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ซอฟต์แวร์ระบบจัดการฐานข้อมูล  2 ชุด</a:t>
            </a: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31" y="1466614"/>
            <a:ext cx="5410200" cy="4081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28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พัฒนาระบบงานคอมพิวเตอร์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17072" y="1412184"/>
            <a:ext cx="78540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ระบบประมวลผลและวิเคราะห์ข้อมูล 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Analytics)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ระบบการวางแผน และติดตามผล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(Planning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ระบบงานภาคสนาม 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Field Management, FM)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และรายงาน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การเชื่อมโยงข้อมูล 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Services)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ระบบบริหารงาน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DMA (DMA Management)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ระบบสำหรับผู้ดูแลระบบ 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Administrator)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ระบบติดตามและเฝ้าระวัง 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Monitoring)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049" y="1513955"/>
            <a:ext cx="5361122" cy="4001128"/>
            <a:chOff x="6243049" y="1513955"/>
            <a:chExt cx="5361122" cy="4001128"/>
          </a:xfrm>
        </p:grpSpPr>
        <p:sp>
          <p:nvSpPr>
            <p:cNvPr id="11" name="Rounded Rectangle 10"/>
            <p:cNvSpPr/>
            <p:nvPr/>
          </p:nvSpPr>
          <p:spPr bwMode="auto">
            <a:xfrm rot="5400000">
              <a:off x="9888612" y="2642698"/>
              <a:ext cx="2844300" cy="586818"/>
            </a:xfrm>
            <a:prstGeom prst="round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 Analytics</a:t>
              </a:r>
              <a:endParaRPr lang="th-TH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926464" y="1528711"/>
              <a:ext cx="1651674" cy="830447"/>
            </a:xfrm>
            <a:prstGeom prst="roundRect">
              <a:avLst/>
            </a:prstGeom>
            <a:solidFill>
              <a:schemeClr val="accent2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Corbel" pitchFamily="34" charset="0"/>
                </a:rPr>
                <a:t> 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Planning</a:t>
              </a:r>
              <a:endParaRPr kumimoji="0" lang="th-TH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8746184" y="1513955"/>
              <a:ext cx="2193600" cy="84469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 Dashboard &amp; Report</a:t>
              </a:r>
              <a:endParaRPr lang="th-TH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926464" y="3451606"/>
              <a:ext cx="4013320" cy="83044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 DMA Management</a:t>
              </a:r>
              <a:endParaRPr lang="th-TH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6926464" y="2509016"/>
              <a:ext cx="4013320" cy="830447"/>
            </a:xfrm>
            <a:prstGeom prst="roundRect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 Field Management</a:t>
              </a:r>
              <a:endParaRPr lang="th-TH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243052" y="4395028"/>
              <a:ext cx="5361119" cy="521340"/>
            </a:xfrm>
            <a:prstGeom prst="round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Administrator</a:t>
              </a:r>
              <a:endParaRPr lang="th-TH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 rot="5400000">
              <a:off x="5139604" y="2632158"/>
              <a:ext cx="2793713" cy="58681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Services</a:t>
              </a:r>
              <a:endParaRPr lang="th-TH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243049" y="4993743"/>
              <a:ext cx="5361119" cy="52134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Monitoring</a:t>
              </a:r>
              <a:endParaRPr lang="th-TH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30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การเชื่อมโยงข้อมูล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sp>
        <p:nvSpPr>
          <p:cNvPr id="12" name="Google Shape;4266;p57"/>
          <p:cNvSpPr/>
          <p:nvPr/>
        </p:nvSpPr>
        <p:spPr>
          <a:xfrm>
            <a:off x="4344350" y="3290290"/>
            <a:ext cx="3808058" cy="1002306"/>
          </a:xfrm>
          <a:custGeom>
            <a:avLst/>
            <a:gdLst/>
            <a:ahLst/>
            <a:cxnLst/>
            <a:rect l="l" t="t" r="r" b="b"/>
            <a:pathLst>
              <a:path w="116549" h="36397" extrusionOk="0">
                <a:moveTo>
                  <a:pt x="18199" y="1"/>
                </a:moveTo>
                <a:cubicBezTo>
                  <a:pt x="8148" y="1"/>
                  <a:pt x="1" y="8148"/>
                  <a:pt x="1" y="18198"/>
                </a:cubicBezTo>
                <a:cubicBezTo>
                  <a:pt x="1" y="28249"/>
                  <a:pt x="8148" y="36396"/>
                  <a:pt x="18199" y="36396"/>
                </a:cubicBezTo>
                <a:lnTo>
                  <a:pt x="98350" y="36396"/>
                </a:lnTo>
                <a:cubicBezTo>
                  <a:pt x="108401" y="36396"/>
                  <a:pt x="116548" y="28249"/>
                  <a:pt x="116548" y="18198"/>
                </a:cubicBezTo>
                <a:cubicBezTo>
                  <a:pt x="116548" y="8148"/>
                  <a:pt x="108401" y="1"/>
                  <a:pt x="98350" y="1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WLMA Pro</a:t>
            </a:r>
            <a:endParaRPr sz="4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4267;p57"/>
          <p:cNvSpPr/>
          <p:nvPr/>
        </p:nvSpPr>
        <p:spPr>
          <a:xfrm>
            <a:off x="4068626" y="3096567"/>
            <a:ext cx="1528237" cy="1389768"/>
          </a:xfrm>
          <a:custGeom>
            <a:avLst/>
            <a:gdLst/>
            <a:ahLst/>
            <a:cxnLst/>
            <a:rect l="l" t="t" r="r" b="b"/>
            <a:pathLst>
              <a:path w="46773" h="50467" extrusionOk="0">
                <a:moveTo>
                  <a:pt x="25232" y="1"/>
                </a:moveTo>
                <a:cubicBezTo>
                  <a:pt x="11319" y="1"/>
                  <a:pt x="0" y="11322"/>
                  <a:pt x="0" y="25233"/>
                </a:cubicBezTo>
                <a:cubicBezTo>
                  <a:pt x="0" y="39146"/>
                  <a:pt x="11319" y="50466"/>
                  <a:pt x="25232" y="50466"/>
                </a:cubicBezTo>
                <a:lnTo>
                  <a:pt x="46773" y="50466"/>
                </a:lnTo>
                <a:lnTo>
                  <a:pt x="46773" y="49007"/>
                </a:lnTo>
                <a:lnTo>
                  <a:pt x="25232" y="49007"/>
                </a:lnTo>
                <a:cubicBezTo>
                  <a:pt x="12124" y="49007"/>
                  <a:pt x="1456" y="38344"/>
                  <a:pt x="1456" y="25233"/>
                </a:cubicBezTo>
                <a:cubicBezTo>
                  <a:pt x="1456" y="12123"/>
                  <a:pt x="12124" y="1457"/>
                  <a:pt x="25232" y="1457"/>
                </a:cubicBezTo>
                <a:lnTo>
                  <a:pt x="46773" y="1457"/>
                </a:lnTo>
                <a:lnTo>
                  <a:pt x="46773" y="1"/>
                </a:lnTo>
                <a:close/>
              </a:path>
            </a:pathLst>
          </a:custGeom>
          <a:solidFill>
            <a:srgbClr val="9697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4268;p57"/>
          <p:cNvSpPr/>
          <p:nvPr/>
        </p:nvSpPr>
        <p:spPr>
          <a:xfrm>
            <a:off x="6240430" y="4459489"/>
            <a:ext cx="15880" cy="514882"/>
          </a:xfrm>
          <a:custGeom>
            <a:avLst/>
            <a:gdLst/>
            <a:ahLst/>
            <a:cxnLst/>
            <a:rect l="l" t="t" r="r" b="b"/>
            <a:pathLst>
              <a:path w="486" h="18697" extrusionOk="0">
                <a:moveTo>
                  <a:pt x="243" y="1"/>
                </a:moveTo>
                <a:cubicBezTo>
                  <a:pt x="108" y="1"/>
                  <a:pt x="1" y="109"/>
                  <a:pt x="1" y="243"/>
                </a:cubicBezTo>
                <a:lnTo>
                  <a:pt x="1" y="18455"/>
                </a:lnTo>
                <a:cubicBezTo>
                  <a:pt x="1" y="18588"/>
                  <a:pt x="108" y="18697"/>
                  <a:pt x="243" y="18697"/>
                </a:cubicBezTo>
                <a:cubicBezTo>
                  <a:pt x="377" y="18697"/>
                  <a:pt x="485" y="18588"/>
                  <a:pt x="485" y="18455"/>
                </a:cubicBezTo>
                <a:lnTo>
                  <a:pt x="485" y="243"/>
                </a:lnTo>
                <a:cubicBezTo>
                  <a:pt x="485" y="109"/>
                  <a:pt x="377" y="1"/>
                  <a:pt x="243" y="1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269;p57"/>
          <p:cNvSpPr/>
          <p:nvPr/>
        </p:nvSpPr>
        <p:spPr>
          <a:xfrm>
            <a:off x="6602178" y="4459463"/>
            <a:ext cx="1766487" cy="514908"/>
          </a:xfrm>
          <a:custGeom>
            <a:avLst/>
            <a:gdLst/>
            <a:ahLst/>
            <a:cxnLst/>
            <a:rect l="l" t="t" r="r" b="b"/>
            <a:pathLst>
              <a:path w="54065" h="18698" extrusionOk="0">
                <a:moveTo>
                  <a:pt x="242" y="0"/>
                </a:moveTo>
                <a:cubicBezTo>
                  <a:pt x="109" y="0"/>
                  <a:pt x="0" y="109"/>
                  <a:pt x="0" y="242"/>
                </a:cubicBezTo>
                <a:lnTo>
                  <a:pt x="0" y="5286"/>
                </a:lnTo>
                <a:cubicBezTo>
                  <a:pt x="0" y="8843"/>
                  <a:pt x="2895" y="11736"/>
                  <a:pt x="6451" y="11736"/>
                </a:cubicBezTo>
                <a:lnTo>
                  <a:pt x="46862" y="11736"/>
                </a:lnTo>
                <a:cubicBezTo>
                  <a:pt x="50567" y="11736"/>
                  <a:pt x="53580" y="14751"/>
                  <a:pt x="53580" y="18456"/>
                </a:cubicBezTo>
                <a:cubicBezTo>
                  <a:pt x="53580" y="18589"/>
                  <a:pt x="53689" y="18698"/>
                  <a:pt x="53822" y="18698"/>
                </a:cubicBezTo>
                <a:cubicBezTo>
                  <a:pt x="53957" y="18698"/>
                  <a:pt x="54064" y="18589"/>
                  <a:pt x="54063" y="18456"/>
                </a:cubicBezTo>
                <a:cubicBezTo>
                  <a:pt x="54063" y="14484"/>
                  <a:pt x="50831" y="11250"/>
                  <a:pt x="46858" y="11250"/>
                </a:cubicBezTo>
                <a:lnTo>
                  <a:pt x="6449" y="11250"/>
                </a:lnTo>
                <a:cubicBezTo>
                  <a:pt x="3160" y="11250"/>
                  <a:pt x="484" y="8576"/>
                  <a:pt x="484" y="5286"/>
                </a:cubicBezTo>
                <a:lnTo>
                  <a:pt x="484" y="242"/>
                </a:lnTo>
                <a:cubicBezTo>
                  <a:pt x="484" y="109"/>
                  <a:pt x="376" y="0"/>
                  <a:pt x="242" y="0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4270;p57"/>
          <p:cNvSpPr/>
          <p:nvPr/>
        </p:nvSpPr>
        <p:spPr>
          <a:xfrm>
            <a:off x="4128094" y="4459463"/>
            <a:ext cx="1766456" cy="514908"/>
          </a:xfrm>
          <a:custGeom>
            <a:avLst/>
            <a:gdLst/>
            <a:ahLst/>
            <a:cxnLst/>
            <a:rect l="l" t="t" r="r" b="b"/>
            <a:pathLst>
              <a:path w="54064" h="18698" extrusionOk="0">
                <a:moveTo>
                  <a:pt x="53821" y="0"/>
                </a:moveTo>
                <a:cubicBezTo>
                  <a:pt x="53686" y="0"/>
                  <a:pt x="53579" y="109"/>
                  <a:pt x="53579" y="242"/>
                </a:cubicBezTo>
                <a:lnTo>
                  <a:pt x="53579" y="5286"/>
                </a:lnTo>
                <a:cubicBezTo>
                  <a:pt x="53579" y="8576"/>
                  <a:pt x="50903" y="11250"/>
                  <a:pt x="47614" y="11250"/>
                </a:cubicBezTo>
                <a:lnTo>
                  <a:pt x="7205" y="11250"/>
                </a:lnTo>
                <a:cubicBezTo>
                  <a:pt x="3232" y="11250"/>
                  <a:pt x="0" y="14484"/>
                  <a:pt x="0" y="18456"/>
                </a:cubicBezTo>
                <a:cubicBezTo>
                  <a:pt x="0" y="18589"/>
                  <a:pt x="109" y="18698"/>
                  <a:pt x="242" y="18698"/>
                </a:cubicBezTo>
                <a:cubicBezTo>
                  <a:pt x="376" y="18698"/>
                  <a:pt x="485" y="18589"/>
                  <a:pt x="485" y="18456"/>
                </a:cubicBezTo>
                <a:cubicBezTo>
                  <a:pt x="485" y="14751"/>
                  <a:pt x="3499" y="11736"/>
                  <a:pt x="7202" y="11736"/>
                </a:cubicBezTo>
                <a:lnTo>
                  <a:pt x="47612" y="11736"/>
                </a:lnTo>
                <a:cubicBezTo>
                  <a:pt x="51169" y="11736"/>
                  <a:pt x="54063" y="8843"/>
                  <a:pt x="54063" y="5286"/>
                </a:cubicBezTo>
                <a:lnTo>
                  <a:pt x="54063" y="242"/>
                </a:lnTo>
                <a:cubicBezTo>
                  <a:pt x="54063" y="109"/>
                  <a:pt x="53955" y="0"/>
                  <a:pt x="53821" y="0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4274;p57"/>
          <p:cNvSpPr/>
          <p:nvPr/>
        </p:nvSpPr>
        <p:spPr>
          <a:xfrm>
            <a:off x="6193251" y="4921234"/>
            <a:ext cx="110207" cy="92912"/>
          </a:xfrm>
          <a:custGeom>
            <a:avLst/>
            <a:gdLst/>
            <a:ahLst/>
            <a:cxnLst/>
            <a:rect l="l" t="t" r="r" b="b"/>
            <a:pathLst>
              <a:path w="3373" h="3374" extrusionOk="0">
                <a:moveTo>
                  <a:pt x="1687" y="0"/>
                </a:moveTo>
                <a:cubicBezTo>
                  <a:pt x="755" y="0"/>
                  <a:pt x="1" y="755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8" y="3373"/>
                  <a:pt x="3372" y="2619"/>
                  <a:pt x="3372" y="1687"/>
                </a:cubicBezTo>
                <a:cubicBezTo>
                  <a:pt x="3372" y="755"/>
                  <a:pt x="2618" y="0"/>
                  <a:pt x="1687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4275;p57"/>
          <p:cNvSpPr/>
          <p:nvPr/>
        </p:nvSpPr>
        <p:spPr>
          <a:xfrm>
            <a:off x="8305526" y="4921234"/>
            <a:ext cx="110238" cy="92912"/>
          </a:xfrm>
          <a:custGeom>
            <a:avLst/>
            <a:gdLst/>
            <a:ahLst/>
            <a:cxnLst/>
            <a:rect l="l" t="t" r="r" b="b"/>
            <a:pathLst>
              <a:path w="3374" h="3374" extrusionOk="0">
                <a:moveTo>
                  <a:pt x="1687" y="0"/>
                </a:moveTo>
                <a:cubicBezTo>
                  <a:pt x="755" y="0"/>
                  <a:pt x="0" y="755"/>
                  <a:pt x="0" y="1687"/>
                </a:cubicBezTo>
                <a:cubicBezTo>
                  <a:pt x="0" y="2619"/>
                  <a:pt x="755" y="3373"/>
                  <a:pt x="1687" y="3373"/>
                </a:cubicBezTo>
                <a:cubicBezTo>
                  <a:pt x="2619" y="3373"/>
                  <a:pt x="3373" y="2619"/>
                  <a:pt x="3373" y="1687"/>
                </a:cubicBezTo>
                <a:cubicBezTo>
                  <a:pt x="3373" y="755"/>
                  <a:pt x="2619" y="0"/>
                  <a:pt x="1687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4276;p57"/>
          <p:cNvSpPr/>
          <p:nvPr/>
        </p:nvSpPr>
        <p:spPr>
          <a:xfrm>
            <a:off x="4080878" y="4921234"/>
            <a:ext cx="110238" cy="92912"/>
          </a:xfrm>
          <a:custGeom>
            <a:avLst/>
            <a:gdLst/>
            <a:ahLst/>
            <a:cxnLst/>
            <a:rect l="l" t="t" r="r" b="b"/>
            <a:pathLst>
              <a:path w="3374" h="3374" extrusionOk="0">
                <a:moveTo>
                  <a:pt x="1687" y="0"/>
                </a:moveTo>
                <a:cubicBezTo>
                  <a:pt x="755" y="0"/>
                  <a:pt x="1" y="755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9" y="3373"/>
                  <a:pt x="3374" y="2619"/>
                  <a:pt x="3374" y="1687"/>
                </a:cubicBezTo>
                <a:cubicBezTo>
                  <a:pt x="3374" y="755"/>
                  <a:pt x="2619" y="0"/>
                  <a:pt x="1687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4277;p57"/>
          <p:cNvSpPr/>
          <p:nvPr/>
        </p:nvSpPr>
        <p:spPr>
          <a:xfrm>
            <a:off x="6193251" y="4419757"/>
            <a:ext cx="110207" cy="92886"/>
          </a:xfrm>
          <a:custGeom>
            <a:avLst/>
            <a:gdLst/>
            <a:ahLst/>
            <a:cxnLst/>
            <a:rect l="l" t="t" r="r" b="b"/>
            <a:pathLst>
              <a:path w="3373" h="3373" extrusionOk="0">
                <a:moveTo>
                  <a:pt x="1687" y="1"/>
                </a:moveTo>
                <a:cubicBezTo>
                  <a:pt x="755" y="1"/>
                  <a:pt x="1" y="754"/>
                  <a:pt x="1" y="1686"/>
                </a:cubicBezTo>
                <a:cubicBezTo>
                  <a:pt x="1" y="2618"/>
                  <a:pt x="755" y="3372"/>
                  <a:pt x="1687" y="3372"/>
                </a:cubicBezTo>
                <a:cubicBezTo>
                  <a:pt x="2618" y="3372"/>
                  <a:pt x="3372" y="2618"/>
                  <a:pt x="3372" y="1686"/>
                </a:cubicBezTo>
                <a:cubicBezTo>
                  <a:pt x="3372" y="754"/>
                  <a:pt x="2618" y="1"/>
                  <a:pt x="1687" y="1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4278;p57"/>
          <p:cNvSpPr/>
          <p:nvPr/>
        </p:nvSpPr>
        <p:spPr>
          <a:xfrm>
            <a:off x="6555036" y="4419757"/>
            <a:ext cx="110176" cy="92886"/>
          </a:xfrm>
          <a:custGeom>
            <a:avLst/>
            <a:gdLst/>
            <a:ahLst/>
            <a:cxnLst/>
            <a:rect l="l" t="t" r="r" b="b"/>
            <a:pathLst>
              <a:path w="3372" h="3373" extrusionOk="0">
                <a:moveTo>
                  <a:pt x="1685" y="1"/>
                </a:moveTo>
                <a:cubicBezTo>
                  <a:pt x="753" y="1"/>
                  <a:pt x="0" y="754"/>
                  <a:pt x="0" y="1686"/>
                </a:cubicBezTo>
                <a:cubicBezTo>
                  <a:pt x="0" y="2618"/>
                  <a:pt x="753" y="3372"/>
                  <a:pt x="1685" y="3372"/>
                </a:cubicBezTo>
                <a:cubicBezTo>
                  <a:pt x="2617" y="3372"/>
                  <a:pt x="3372" y="2618"/>
                  <a:pt x="3372" y="1686"/>
                </a:cubicBezTo>
                <a:cubicBezTo>
                  <a:pt x="3372" y="754"/>
                  <a:pt x="2617" y="1"/>
                  <a:pt x="1685" y="1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4279;p57"/>
          <p:cNvSpPr/>
          <p:nvPr/>
        </p:nvSpPr>
        <p:spPr>
          <a:xfrm>
            <a:off x="5831435" y="4419757"/>
            <a:ext cx="110176" cy="92886"/>
          </a:xfrm>
          <a:custGeom>
            <a:avLst/>
            <a:gdLst/>
            <a:ahLst/>
            <a:cxnLst/>
            <a:rect l="l" t="t" r="r" b="b"/>
            <a:pathLst>
              <a:path w="3372" h="3373" extrusionOk="0">
                <a:moveTo>
                  <a:pt x="1687" y="1"/>
                </a:moveTo>
                <a:cubicBezTo>
                  <a:pt x="755" y="1"/>
                  <a:pt x="1" y="754"/>
                  <a:pt x="1" y="1686"/>
                </a:cubicBezTo>
                <a:cubicBezTo>
                  <a:pt x="1" y="2618"/>
                  <a:pt x="755" y="3372"/>
                  <a:pt x="1687" y="3372"/>
                </a:cubicBezTo>
                <a:cubicBezTo>
                  <a:pt x="2619" y="3372"/>
                  <a:pt x="3372" y="2618"/>
                  <a:pt x="3372" y="1686"/>
                </a:cubicBezTo>
                <a:cubicBezTo>
                  <a:pt x="3372" y="754"/>
                  <a:pt x="2619" y="1"/>
                  <a:pt x="1687" y="1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4280;p57"/>
          <p:cNvSpPr/>
          <p:nvPr/>
        </p:nvSpPr>
        <p:spPr>
          <a:xfrm>
            <a:off x="6240430" y="2608500"/>
            <a:ext cx="15880" cy="514851"/>
          </a:xfrm>
          <a:custGeom>
            <a:avLst/>
            <a:gdLst/>
            <a:ahLst/>
            <a:cxnLst/>
            <a:rect l="l" t="t" r="r" b="b"/>
            <a:pathLst>
              <a:path w="486" h="18696" extrusionOk="0">
                <a:moveTo>
                  <a:pt x="243" y="0"/>
                </a:moveTo>
                <a:cubicBezTo>
                  <a:pt x="108" y="0"/>
                  <a:pt x="1" y="109"/>
                  <a:pt x="1" y="243"/>
                </a:cubicBezTo>
                <a:lnTo>
                  <a:pt x="1" y="18453"/>
                </a:lnTo>
                <a:cubicBezTo>
                  <a:pt x="1" y="18588"/>
                  <a:pt x="108" y="18695"/>
                  <a:pt x="243" y="18695"/>
                </a:cubicBezTo>
                <a:cubicBezTo>
                  <a:pt x="377" y="18695"/>
                  <a:pt x="485" y="18588"/>
                  <a:pt x="485" y="18453"/>
                </a:cubicBezTo>
                <a:lnTo>
                  <a:pt x="485" y="243"/>
                </a:lnTo>
                <a:cubicBezTo>
                  <a:pt x="485" y="109"/>
                  <a:pt x="377" y="0"/>
                  <a:pt x="243" y="0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4281;p57"/>
          <p:cNvSpPr/>
          <p:nvPr/>
        </p:nvSpPr>
        <p:spPr>
          <a:xfrm>
            <a:off x="6602178" y="2608443"/>
            <a:ext cx="1766425" cy="514908"/>
          </a:xfrm>
          <a:custGeom>
            <a:avLst/>
            <a:gdLst/>
            <a:ahLst/>
            <a:cxnLst/>
            <a:rect l="l" t="t" r="r" b="b"/>
            <a:pathLst>
              <a:path w="54063" h="18698" extrusionOk="0">
                <a:moveTo>
                  <a:pt x="53821" y="1"/>
                </a:moveTo>
                <a:cubicBezTo>
                  <a:pt x="53687" y="1"/>
                  <a:pt x="53579" y="108"/>
                  <a:pt x="53579" y="243"/>
                </a:cubicBezTo>
                <a:cubicBezTo>
                  <a:pt x="53579" y="3946"/>
                  <a:pt x="50564" y="6961"/>
                  <a:pt x="46861" y="6961"/>
                </a:cubicBezTo>
                <a:lnTo>
                  <a:pt x="6451" y="6961"/>
                </a:lnTo>
                <a:cubicBezTo>
                  <a:pt x="2895" y="6961"/>
                  <a:pt x="0" y="9857"/>
                  <a:pt x="0" y="13412"/>
                </a:cubicBezTo>
                <a:lnTo>
                  <a:pt x="0" y="18455"/>
                </a:lnTo>
                <a:cubicBezTo>
                  <a:pt x="0" y="18590"/>
                  <a:pt x="109" y="18697"/>
                  <a:pt x="242" y="18697"/>
                </a:cubicBezTo>
                <a:cubicBezTo>
                  <a:pt x="379" y="18697"/>
                  <a:pt x="487" y="18590"/>
                  <a:pt x="486" y="18455"/>
                </a:cubicBezTo>
                <a:lnTo>
                  <a:pt x="486" y="13412"/>
                </a:lnTo>
                <a:cubicBezTo>
                  <a:pt x="486" y="10122"/>
                  <a:pt x="3162" y="7447"/>
                  <a:pt x="6451" y="7447"/>
                </a:cubicBezTo>
                <a:lnTo>
                  <a:pt x="46858" y="7447"/>
                </a:lnTo>
                <a:cubicBezTo>
                  <a:pt x="50831" y="7447"/>
                  <a:pt x="54063" y="4215"/>
                  <a:pt x="54063" y="243"/>
                </a:cubicBezTo>
                <a:cubicBezTo>
                  <a:pt x="54063" y="108"/>
                  <a:pt x="53954" y="1"/>
                  <a:pt x="53821" y="1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4282;p57"/>
          <p:cNvSpPr/>
          <p:nvPr/>
        </p:nvSpPr>
        <p:spPr>
          <a:xfrm>
            <a:off x="4128026" y="2608443"/>
            <a:ext cx="1766524" cy="514908"/>
          </a:xfrm>
          <a:custGeom>
            <a:avLst/>
            <a:gdLst/>
            <a:ahLst/>
            <a:cxnLst/>
            <a:rect l="l" t="t" r="r" b="b"/>
            <a:pathLst>
              <a:path w="54066" h="18698" extrusionOk="0">
                <a:moveTo>
                  <a:pt x="243" y="1"/>
                </a:moveTo>
                <a:cubicBezTo>
                  <a:pt x="108" y="1"/>
                  <a:pt x="1" y="108"/>
                  <a:pt x="1" y="243"/>
                </a:cubicBezTo>
                <a:cubicBezTo>
                  <a:pt x="1" y="4216"/>
                  <a:pt x="3233" y="7447"/>
                  <a:pt x="7204" y="7447"/>
                </a:cubicBezTo>
                <a:lnTo>
                  <a:pt x="47616" y="7447"/>
                </a:lnTo>
                <a:cubicBezTo>
                  <a:pt x="50905" y="7447"/>
                  <a:pt x="53581" y="10122"/>
                  <a:pt x="53581" y="13412"/>
                </a:cubicBezTo>
                <a:lnTo>
                  <a:pt x="53581" y="18455"/>
                </a:lnTo>
                <a:cubicBezTo>
                  <a:pt x="53581" y="18590"/>
                  <a:pt x="53688" y="18697"/>
                  <a:pt x="53823" y="18697"/>
                </a:cubicBezTo>
                <a:cubicBezTo>
                  <a:pt x="53957" y="18697"/>
                  <a:pt x="54065" y="18590"/>
                  <a:pt x="54062" y="18455"/>
                </a:cubicBezTo>
                <a:lnTo>
                  <a:pt x="54062" y="13412"/>
                </a:lnTo>
                <a:cubicBezTo>
                  <a:pt x="54062" y="9854"/>
                  <a:pt x="51169" y="6961"/>
                  <a:pt x="47611" y="6961"/>
                </a:cubicBezTo>
                <a:lnTo>
                  <a:pt x="7203" y="6961"/>
                </a:lnTo>
                <a:cubicBezTo>
                  <a:pt x="3498" y="6961"/>
                  <a:pt x="485" y="3946"/>
                  <a:pt x="485" y="243"/>
                </a:cubicBezTo>
                <a:cubicBezTo>
                  <a:pt x="485" y="108"/>
                  <a:pt x="377" y="1"/>
                  <a:pt x="243" y="1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4283;p57"/>
          <p:cNvSpPr/>
          <p:nvPr/>
        </p:nvSpPr>
        <p:spPr>
          <a:xfrm>
            <a:off x="5443352" y="1367067"/>
            <a:ext cx="1610048" cy="1101252"/>
          </a:xfrm>
          <a:custGeom>
            <a:avLst/>
            <a:gdLst/>
            <a:ahLst/>
            <a:cxnLst/>
            <a:rect l="l" t="t" r="r" b="b"/>
            <a:pathLst>
              <a:path w="49277" h="39990" extrusionOk="0">
                <a:moveTo>
                  <a:pt x="7996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6" y="39989"/>
                </a:cubicBezTo>
                <a:lnTo>
                  <a:pt x="41280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7" y="3580"/>
                  <a:pt x="45697" y="1"/>
                  <a:pt x="41280" y="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SAP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4284;p57"/>
          <p:cNvSpPr/>
          <p:nvPr/>
        </p:nvSpPr>
        <p:spPr>
          <a:xfrm>
            <a:off x="7555657" y="1367067"/>
            <a:ext cx="1610116" cy="1101252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CRM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4285;p57"/>
          <p:cNvSpPr/>
          <p:nvPr/>
        </p:nvSpPr>
        <p:spPr>
          <a:xfrm>
            <a:off x="3330985" y="1367067"/>
            <a:ext cx="1610116" cy="1101252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CIS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4286;p57"/>
          <p:cNvSpPr/>
          <p:nvPr/>
        </p:nvSpPr>
        <p:spPr>
          <a:xfrm>
            <a:off x="6193251" y="2568736"/>
            <a:ext cx="110207" cy="92886"/>
          </a:xfrm>
          <a:custGeom>
            <a:avLst/>
            <a:gdLst/>
            <a:ahLst/>
            <a:cxnLst/>
            <a:rect l="l" t="t" r="r" b="b"/>
            <a:pathLst>
              <a:path w="3373" h="3373" extrusionOk="0">
                <a:moveTo>
                  <a:pt x="1687" y="0"/>
                </a:moveTo>
                <a:cubicBezTo>
                  <a:pt x="755" y="0"/>
                  <a:pt x="1" y="754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8" y="3373"/>
                  <a:pt x="3372" y="2617"/>
                  <a:pt x="3372" y="1687"/>
                </a:cubicBezTo>
                <a:cubicBezTo>
                  <a:pt x="3372" y="754"/>
                  <a:pt x="2618" y="0"/>
                  <a:pt x="1687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4287;p57"/>
          <p:cNvSpPr/>
          <p:nvPr/>
        </p:nvSpPr>
        <p:spPr>
          <a:xfrm>
            <a:off x="8305526" y="2568736"/>
            <a:ext cx="110238" cy="92886"/>
          </a:xfrm>
          <a:custGeom>
            <a:avLst/>
            <a:gdLst/>
            <a:ahLst/>
            <a:cxnLst/>
            <a:rect l="l" t="t" r="r" b="b"/>
            <a:pathLst>
              <a:path w="3374" h="3373" extrusionOk="0">
                <a:moveTo>
                  <a:pt x="1687" y="0"/>
                </a:moveTo>
                <a:cubicBezTo>
                  <a:pt x="755" y="0"/>
                  <a:pt x="0" y="754"/>
                  <a:pt x="0" y="1687"/>
                </a:cubicBezTo>
                <a:cubicBezTo>
                  <a:pt x="0" y="2619"/>
                  <a:pt x="755" y="3373"/>
                  <a:pt x="1687" y="3373"/>
                </a:cubicBezTo>
                <a:cubicBezTo>
                  <a:pt x="2619" y="3370"/>
                  <a:pt x="3373" y="2617"/>
                  <a:pt x="3373" y="1687"/>
                </a:cubicBezTo>
                <a:cubicBezTo>
                  <a:pt x="3373" y="754"/>
                  <a:pt x="2619" y="0"/>
                  <a:pt x="1687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288;p57"/>
          <p:cNvSpPr/>
          <p:nvPr/>
        </p:nvSpPr>
        <p:spPr>
          <a:xfrm>
            <a:off x="4080878" y="2568736"/>
            <a:ext cx="110238" cy="92886"/>
          </a:xfrm>
          <a:custGeom>
            <a:avLst/>
            <a:gdLst/>
            <a:ahLst/>
            <a:cxnLst/>
            <a:rect l="l" t="t" r="r" b="b"/>
            <a:pathLst>
              <a:path w="3374" h="3373" extrusionOk="0">
                <a:moveTo>
                  <a:pt x="1687" y="0"/>
                </a:moveTo>
                <a:cubicBezTo>
                  <a:pt x="755" y="0"/>
                  <a:pt x="1" y="754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9" y="3370"/>
                  <a:pt x="3374" y="2617"/>
                  <a:pt x="3374" y="1687"/>
                </a:cubicBezTo>
                <a:cubicBezTo>
                  <a:pt x="3374" y="754"/>
                  <a:pt x="2619" y="0"/>
                  <a:pt x="1687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4289;p57"/>
          <p:cNvSpPr/>
          <p:nvPr/>
        </p:nvSpPr>
        <p:spPr>
          <a:xfrm>
            <a:off x="6193251" y="3070213"/>
            <a:ext cx="110207" cy="92886"/>
          </a:xfrm>
          <a:custGeom>
            <a:avLst/>
            <a:gdLst/>
            <a:ahLst/>
            <a:cxnLst/>
            <a:rect l="l" t="t" r="r" b="b"/>
            <a:pathLst>
              <a:path w="3373" h="3373" extrusionOk="0">
                <a:moveTo>
                  <a:pt x="1687" y="1"/>
                </a:moveTo>
                <a:cubicBezTo>
                  <a:pt x="755" y="1"/>
                  <a:pt x="1" y="754"/>
                  <a:pt x="1" y="1686"/>
                </a:cubicBezTo>
                <a:cubicBezTo>
                  <a:pt x="1" y="2618"/>
                  <a:pt x="755" y="3372"/>
                  <a:pt x="1687" y="3372"/>
                </a:cubicBezTo>
                <a:cubicBezTo>
                  <a:pt x="2618" y="3372"/>
                  <a:pt x="3372" y="2616"/>
                  <a:pt x="3372" y="1686"/>
                </a:cubicBezTo>
                <a:cubicBezTo>
                  <a:pt x="3372" y="754"/>
                  <a:pt x="2618" y="1"/>
                  <a:pt x="1687" y="1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4290;p57"/>
          <p:cNvSpPr/>
          <p:nvPr/>
        </p:nvSpPr>
        <p:spPr>
          <a:xfrm>
            <a:off x="6555036" y="3070213"/>
            <a:ext cx="110176" cy="92886"/>
          </a:xfrm>
          <a:custGeom>
            <a:avLst/>
            <a:gdLst/>
            <a:ahLst/>
            <a:cxnLst/>
            <a:rect l="l" t="t" r="r" b="b"/>
            <a:pathLst>
              <a:path w="3372" h="3373" extrusionOk="0">
                <a:moveTo>
                  <a:pt x="1685" y="1"/>
                </a:moveTo>
                <a:cubicBezTo>
                  <a:pt x="753" y="1"/>
                  <a:pt x="0" y="754"/>
                  <a:pt x="0" y="1686"/>
                </a:cubicBezTo>
                <a:cubicBezTo>
                  <a:pt x="0" y="2618"/>
                  <a:pt x="753" y="3372"/>
                  <a:pt x="1685" y="3372"/>
                </a:cubicBezTo>
                <a:cubicBezTo>
                  <a:pt x="2617" y="3372"/>
                  <a:pt x="3372" y="2616"/>
                  <a:pt x="3372" y="1686"/>
                </a:cubicBezTo>
                <a:cubicBezTo>
                  <a:pt x="3372" y="754"/>
                  <a:pt x="2617" y="1"/>
                  <a:pt x="1685" y="1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4291;p57"/>
          <p:cNvSpPr/>
          <p:nvPr/>
        </p:nvSpPr>
        <p:spPr>
          <a:xfrm>
            <a:off x="5831435" y="3070213"/>
            <a:ext cx="110176" cy="92886"/>
          </a:xfrm>
          <a:custGeom>
            <a:avLst/>
            <a:gdLst/>
            <a:ahLst/>
            <a:cxnLst/>
            <a:rect l="l" t="t" r="r" b="b"/>
            <a:pathLst>
              <a:path w="3372" h="3373" extrusionOk="0">
                <a:moveTo>
                  <a:pt x="1687" y="1"/>
                </a:moveTo>
                <a:cubicBezTo>
                  <a:pt x="755" y="1"/>
                  <a:pt x="1" y="754"/>
                  <a:pt x="1" y="1686"/>
                </a:cubicBezTo>
                <a:cubicBezTo>
                  <a:pt x="1" y="2618"/>
                  <a:pt x="755" y="3372"/>
                  <a:pt x="1687" y="3372"/>
                </a:cubicBezTo>
                <a:cubicBezTo>
                  <a:pt x="2619" y="3372"/>
                  <a:pt x="3372" y="2616"/>
                  <a:pt x="3372" y="1686"/>
                </a:cubicBezTo>
                <a:cubicBezTo>
                  <a:pt x="3372" y="754"/>
                  <a:pt x="2619" y="1"/>
                  <a:pt x="1687" y="1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295;p57"/>
          <p:cNvSpPr/>
          <p:nvPr/>
        </p:nvSpPr>
        <p:spPr>
          <a:xfrm>
            <a:off x="5739562" y="5661765"/>
            <a:ext cx="1007159" cy="6692"/>
          </a:xfrm>
          <a:custGeom>
            <a:avLst/>
            <a:gdLst/>
            <a:ahLst/>
            <a:cxnLst/>
            <a:rect l="l" t="t" r="r" b="b"/>
            <a:pathLst>
              <a:path w="30825" h="243" extrusionOk="0">
                <a:moveTo>
                  <a:pt x="121" y="0"/>
                </a:moveTo>
                <a:cubicBezTo>
                  <a:pt x="55" y="0"/>
                  <a:pt x="0" y="55"/>
                  <a:pt x="0" y="122"/>
                </a:cubicBezTo>
                <a:cubicBezTo>
                  <a:pt x="0" y="188"/>
                  <a:pt x="55" y="242"/>
                  <a:pt x="121" y="242"/>
                </a:cubicBezTo>
                <a:lnTo>
                  <a:pt x="30701" y="242"/>
                </a:lnTo>
                <a:cubicBezTo>
                  <a:pt x="30769" y="242"/>
                  <a:pt x="30824" y="190"/>
                  <a:pt x="30823" y="122"/>
                </a:cubicBezTo>
                <a:cubicBezTo>
                  <a:pt x="30823" y="56"/>
                  <a:pt x="30767" y="0"/>
                  <a:pt x="307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296;p57"/>
          <p:cNvSpPr/>
          <p:nvPr/>
        </p:nvSpPr>
        <p:spPr>
          <a:xfrm>
            <a:off x="3626992" y="5661765"/>
            <a:ext cx="1007159" cy="6692"/>
          </a:xfrm>
          <a:custGeom>
            <a:avLst/>
            <a:gdLst/>
            <a:ahLst/>
            <a:cxnLst/>
            <a:rect l="l" t="t" r="r" b="b"/>
            <a:pathLst>
              <a:path w="30825" h="243" extrusionOk="0">
                <a:moveTo>
                  <a:pt x="123" y="0"/>
                </a:moveTo>
                <a:cubicBezTo>
                  <a:pt x="57" y="0"/>
                  <a:pt x="1" y="55"/>
                  <a:pt x="1" y="122"/>
                </a:cubicBezTo>
                <a:cubicBezTo>
                  <a:pt x="1" y="188"/>
                  <a:pt x="57" y="242"/>
                  <a:pt x="123" y="242"/>
                </a:cubicBezTo>
                <a:lnTo>
                  <a:pt x="30702" y="242"/>
                </a:lnTo>
                <a:cubicBezTo>
                  <a:pt x="30771" y="242"/>
                  <a:pt x="30825" y="190"/>
                  <a:pt x="30823" y="122"/>
                </a:cubicBezTo>
                <a:cubicBezTo>
                  <a:pt x="30823" y="56"/>
                  <a:pt x="30769" y="0"/>
                  <a:pt x="30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297;p57"/>
          <p:cNvSpPr/>
          <p:nvPr/>
        </p:nvSpPr>
        <p:spPr>
          <a:xfrm>
            <a:off x="7862545" y="5661879"/>
            <a:ext cx="1007129" cy="6692"/>
          </a:xfrm>
          <a:custGeom>
            <a:avLst/>
            <a:gdLst/>
            <a:ahLst/>
            <a:cxnLst/>
            <a:rect l="l" t="t" r="r" b="b"/>
            <a:pathLst>
              <a:path w="30824" h="243" extrusionOk="0">
                <a:moveTo>
                  <a:pt x="123" y="1"/>
                </a:moveTo>
                <a:cubicBezTo>
                  <a:pt x="57" y="1"/>
                  <a:pt x="1" y="55"/>
                  <a:pt x="1" y="121"/>
                </a:cubicBezTo>
                <a:cubicBezTo>
                  <a:pt x="1" y="187"/>
                  <a:pt x="57" y="243"/>
                  <a:pt x="123" y="243"/>
                </a:cubicBezTo>
                <a:lnTo>
                  <a:pt x="30703" y="243"/>
                </a:lnTo>
                <a:cubicBezTo>
                  <a:pt x="30769" y="243"/>
                  <a:pt x="30824" y="187"/>
                  <a:pt x="30824" y="121"/>
                </a:cubicBezTo>
                <a:cubicBezTo>
                  <a:pt x="30824" y="55"/>
                  <a:pt x="30769" y="1"/>
                  <a:pt x="307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298;p57"/>
          <p:cNvSpPr/>
          <p:nvPr/>
        </p:nvSpPr>
        <p:spPr>
          <a:xfrm>
            <a:off x="6899759" y="3096567"/>
            <a:ext cx="1528366" cy="1389768"/>
          </a:xfrm>
          <a:custGeom>
            <a:avLst/>
            <a:gdLst/>
            <a:ahLst/>
            <a:cxnLst/>
            <a:rect l="l" t="t" r="r" b="b"/>
            <a:pathLst>
              <a:path w="46777" h="50467" extrusionOk="0">
                <a:moveTo>
                  <a:pt x="1" y="1"/>
                </a:moveTo>
                <a:lnTo>
                  <a:pt x="1" y="1458"/>
                </a:lnTo>
                <a:lnTo>
                  <a:pt x="21544" y="1458"/>
                </a:lnTo>
                <a:cubicBezTo>
                  <a:pt x="34653" y="1458"/>
                  <a:pt x="45320" y="12123"/>
                  <a:pt x="45320" y="25233"/>
                </a:cubicBezTo>
                <a:cubicBezTo>
                  <a:pt x="45320" y="38344"/>
                  <a:pt x="34653" y="49009"/>
                  <a:pt x="21544" y="49009"/>
                </a:cubicBezTo>
                <a:lnTo>
                  <a:pt x="1" y="49009"/>
                </a:lnTo>
                <a:lnTo>
                  <a:pt x="1" y="50466"/>
                </a:lnTo>
                <a:lnTo>
                  <a:pt x="21544" y="50466"/>
                </a:lnTo>
                <a:cubicBezTo>
                  <a:pt x="35457" y="50466"/>
                  <a:pt x="46776" y="39146"/>
                  <a:pt x="46776" y="25233"/>
                </a:cubicBezTo>
                <a:cubicBezTo>
                  <a:pt x="46776" y="11322"/>
                  <a:pt x="35457" y="1"/>
                  <a:pt x="21544" y="1"/>
                </a:cubicBezTo>
                <a:close/>
              </a:path>
            </a:pathLst>
          </a:custGeom>
          <a:solidFill>
            <a:srgbClr val="9697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283;p57"/>
          <p:cNvSpPr/>
          <p:nvPr/>
        </p:nvSpPr>
        <p:spPr>
          <a:xfrm>
            <a:off x="5388227" y="5078082"/>
            <a:ext cx="1610048" cy="1101252"/>
          </a:xfrm>
          <a:custGeom>
            <a:avLst/>
            <a:gdLst/>
            <a:ahLst/>
            <a:cxnLst/>
            <a:rect l="l" t="t" r="r" b="b"/>
            <a:pathLst>
              <a:path w="49277" h="39990" extrusionOk="0">
                <a:moveTo>
                  <a:pt x="7996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6" y="39989"/>
                </a:cubicBezTo>
                <a:lnTo>
                  <a:pt x="41280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7" y="3580"/>
                  <a:pt x="45697" y="1"/>
                  <a:pt x="41280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PMS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284;p57"/>
          <p:cNvSpPr/>
          <p:nvPr/>
        </p:nvSpPr>
        <p:spPr>
          <a:xfrm>
            <a:off x="7500532" y="5078082"/>
            <a:ext cx="1610116" cy="1101252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SCADA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4285;p57"/>
          <p:cNvSpPr/>
          <p:nvPr/>
        </p:nvSpPr>
        <p:spPr>
          <a:xfrm>
            <a:off x="3275860" y="5078082"/>
            <a:ext cx="1610116" cy="1101252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GIS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4" name="Google Shape;6425;p63"/>
          <p:cNvGrpSpPr/>
          <p:nvPr/>
        </p:nvGrpSpPr>
        <p:grpSpPr>
          <a:xfrm>
            <a:off x="3394349" y="1459347"/>
            <a:ext cx="350079" cy="350079"/>
            <a:chOff x="3497300" y="3227275"/>
            <a:chExt cx="296175" cy="296175"/>
          </a:xfrm>
        </p:grpSpPr>
        <p:sp>
          <p:nvSpPr>
            <p:cNvPr id="55" name="Google Shape;6426;p63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427;p63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428;p63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429;p63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430;p63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431;p63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432;p63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433;p63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5456;p61"/>
          <p:cNvGrpSpPr/>
          <p:nvPr/>
        </p:nvGrpSpPr>
        <p:grpSpPr>
          <a:xfrm>
            <a:off x="5563486" y="1449899"/>
            <a:ext cx="339253" cy="339253"/>
            <a:chOff x="1492675" y="2620775"/>
            <a:chExt cx="481825" cy="481825"/>
          </a:xfrm>
        </p:grpSpPr>
        <p:sp>
          <p:nvSpPr>
            <p:cNvPr id="64" name="Google Shape;5457;p61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" name="Google Shape;5458;p61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" name="Google Shape;5356;p61"/>
          <p:cNvGrpSpPr/>
          <p:nvPr/>
        </p:nvGrpSpPr>
        <p:grpSpPr>
          <a:xfrm>
            <a:off x="7663942" y="1395487"/>
            <a:ext cx="352332" cy="339288"/>
            <a:chOff x="2071000" y="1435025"/>
            <a:chExt cx="500400" cy="481875"/>
          </a:xfrm>
        </p:grpSpPr>
        <p:sp>
          <p:nvSpPr>
            <p:cNvPr id="67" name="Google Shape;5357;p61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" name="Google Shape;5358;p61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" name="Google Shape;5359;p61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0" name="Google Shape;5267;p61"/>
          <p:cNvGrpSpPr/>
          <p:nvPr/>
        </p:nvGrpSpPr>
        <p:grpSpPr>
          <a:xfrm>
            <a:off x="3471041" y="5126431"/>
            <a:ext cx="298169" cy="339253"/>
            <a:chOff x="1529350" y="258825"/>
            <a:chExt cx="423475" cy="481825"/>
          </a:xfrm>
        </p:grpSpPr>
        <p:sp>
          <p:nvSpPr>
            <p:cNvPr id="71" name="Google Shape;5268;p61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" name="Google Shape;5269;p61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" name="Google Shape;6726;p64"/>
          <p:cNvGrpSpPr/>
          <p:nvPr/>
        </p:nvGrpSpPr>
        <p:grpSpPr>
          <a:xfrm>
            <a:off x="5515578" y="5116428"/>
            <a:ext cx="257307" cy="306672"/>
            <a:chOff x="-32927950" y="3586425"/>
            <a:chExt cx="293025" cy="291450"/>
          </a:xfrm>
        </p:grpSpPr>
        <p:sp>
          <p:nvSpPr>
            <p:cNvPr id="74" name="Google Shape;6727;p64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28;p64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29;p64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30;p64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31;p64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5367;p61"/>
          <p:cNvGrpSpPr/>
          <p:nvPr/>
        </p:nvGrpSpPr>
        <p:grpSpPr>
          <a:xfrm>
            <a:off x="7651744" y="5128257"/>
            <a:ext cx="343442" cy="339288"/>
            <a:chOff x="3858100" y="1435075"/>
            <a:chExt cx="487775" cy="481875"/>
          </a:xfrm>
        </p:grpSpPr>
        <p:sp>
          <p:nvSpPr>
            <p:cNvPr id="80" name="Google Shape;5368;p61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" name="Google Shape;5369;p61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" name="Google Shape;5370;p61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" name="Google Shape;5371;p61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" name="Google Shape;5372;p61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72646" y="5299758"/>
            <a:ext cx="2139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ระบบสารสนเทศภูมิศาสตร์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09988" y="6182037"/>
            <a:ext cx="231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ระบบบริหารจัดการงานวางท่อ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117742" y="5366812"/>
            <a:ext cx="231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อุปกรณ์ภาคสนาม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RTU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274058" y="1437544"/>
            <a:ext cx="231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ระบบบริหารลูกค้าสัมพันธ์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88227" y="1035666"/>
            <a:ext cx="231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ระบบบัญชีและการเงิน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22698" y="1373889"/>
            <a:ext cx="231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ระบบข้อมูลผู้ใช้น้ำ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374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โอนย้ายข้อมูล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6923320" y="3204988"/>
            <a:ext cx="1541049" cy="14277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082373" y="3343579"/>
            <a:ext cx="1222942" cy="1139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oogle Shape;8161;p67"/>
          <p:cNvGrpSpPr/>
          <p:nvPr/>
        </p:nvGrpSpPr>
        <p:grpSpPr>
          <a:xfrm>
            <a:off x="7312417" y="3555230"/>
            <a:ext cx="714950" cy="727277"/>
            <a:chOff x="-2671375" y="3597450"/>
            <a:chExt cx="292250" cy="2914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6" name="Google Shape;8162;p67"/>
            <p:cNvSpPr/>
            <p:nvPr/>
          </p:nvSpPr>
          <p:spPr>
            <a:xfrm>
              <a:off x="-2654050" y="3597450"/>
              <a:ext cx="260725" cy="51225"/>
            </a:xfrm>
            <a:custGeom>
              <a:avLst/>
              <a:gdLst/>
              <a:ahLst/>
              <a:cxnLst/>
              <a:rect l="l" t="t" r="r" b="b"/>
              <a:pathLst>
                <a:path w="10429" h="2049" extrusionOk="0">
                  <a:moveTo>
                    <a:pt x="1513" y="1"/>
                  </a:moveTo>
                  <a:cubicBezTo>
                    <a:pt x="1072" y="1"/>
                    <a:pt x="725" y="253"/>
                    <a:pt x="568" y="631"/>
                  </a:cubicBezTo>
                  <a:lnTo>
                    <a:pt x="1" y="2049"/>
                  </a:lnTo>
                  <a:lnTo>
                    <a:pt x="10429" y="2049"/>
                  </a:lnTo>
                  <a:lnTo>
                    <a:pt x="9830" y="631"/>
                  </a:lnTo>
                  <a:cubicBezTo>
                    <a:pt x="9673" y="253"/>
                    <a:pt x="9263" y="1"/>
                    <a:pt x="8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63;p67"/>
            <p:cNvSpPr/>
            <p:nvPr/>
          </p:nvSpPr>
          <p:spPr>
            <a:xfrm>
              <a:off x="-2671375" y="3667550"/>
              <a:ext cx="292250" cy="221350"/>
            </a:xfrm>
            <a:custGeom>
              <a:avLst/>
              <a:gdLst/>
              <a:ahLst/>
              <a:cxnLst/>
              <a:rect l="l" t="t" r="r" b="b"/>
              <a:pathLst>
                <a:path w="11690" h="8854" extrusionOk="0">
                  <a:moveTo>
                    <a:pt x="1733" y="1324"/>
                  </a:moveTo>
                  <a:cubicBezTo>
                    <a:pt x="1922" y="1324"/>
                    <a:pt x="2080" y="1481"/>
                    <a:pt x="2080" y="1702"/>
                  </a:cubicBezTo>
                  <a:cubicBezTo>
                    <a:pt x="2080" y="1891"/>
                    <a:pt x="1922" y="2049"/>
                    <a:pt x="1733" y="2049"/>
                  </a:cubicBezTo>
                  <a:cubicBezTo>
                    <a:pt x="1544" y="2049"/>
                    <a:pt x="1387" y="1891"/>
                    <a:pt x="1387" y="1702"/>
                  </a:cubicBezTo>
                  <a:cubicBezTo>
                    <a:pt x="1387" y="1481"/>
                    <a:pt x="1544" y="1324"/>
                    <a:pt x="1733" y="1324"/>
                  </a:cubicBezTo>
                  <a:close/>
                  <a:moveTo>
                    <a:pt x="10019" y="1387"/>
                  </a:moveTo>
                  <a:cubicBezTo>
                    <a:pt x="10492" y="1387"/>
                    <a:pt x="10492" y="2049"/>
                    <a:pt x="10019" y="2049"/>
                  </a:cubicBezTo>
                  <a:lnTo>
                    <a:pt x="3781" y="2049"/>
                  </a:lnTo>
                  <a:cubicBezTo>
                    <a:pt x="3340" y="2049"/>
                    <a:pt x="3309" y="1387"/>
                    <a:pt x="3781" y="1387"/>
                  </a:cubicBezTo>
                  <a:close/>
                  <a:moveTo>
                    <a:pt x="1733" y="4096"/>
                  </a:moveTo>
                  <a:cubicBezTo>
                    <a:pt x="1922" y="4096"/>
                    <a:pt x="2080" y="4254"/>
                    <a:pt x="2080" y="4443"/>
                  </a:cubicBezTo>
                  <a:cubicBezTo>
                    <a:pt x="2080" y="4632"/>
                    <a:pt x="1922" y="4789"/>
                    <a:pt x="1733" y="4789"/>
                  </a:cubicBezTo>
                  <a:cubicBezTo>
                    <a:pt x="1544" y="4789"/>
                    <a:pt x="1387" y="4632"/>
                    <a:pt x="1387" y="4443"/>
                  </a:cubicBezTo>
                  <a:cubicBezTo>
                    <a:pt x="1387" y="4254"/>
                    <a:pt x="1544" y="4096"/>
                    <a:pt x="1733" y="4096"/>
                  </a:cubicBezTo>
                  <a:close/>
                  <a:moveTo>
                    <a:pt x="10050" y="4127"/>
                  </a:moveTo>
                  <a:cubicBezTo>
                    <a:pt x="10492" y="4127"/>
                    <a:pt x="10481" y="4789"/>
                    <a:pt x="10019" y="4789"/>
                  </a:cubicBezTo>
                  <a:lnTo>
                    <a:pt x="3781" y="4789"/>
                  </a:lnTo>
                  <a:cubicBezTo>
                    <a:pt x="3340" y="4789"/>
                    <a:pt x="3309" y="4128"/>
                    <a:pt x="3781" y="4128"/>
                  </a:cubicBezTo>
                  <a:lnTo>
                    <a:pt x="10019" y="4128"/>
                  </a:lnTo>
                  <a:cubicBezTo>
                    <a:pt x="10030" y="4127"/>
                    <a:pt x="10040" y="4127"/>
                    <a:pt x="10050" y="4127"/>
                  </a:cubicBezTo>
                  <a:close/>
                  <a:moveTo>
                    <a:pt x="1733" y="6806"/>
                  </a:moveTo>
                  <a:cubicBezTo>
                    <a:pt x="1922" y="6806"/>
                    <a:pt x="2080" y="6963"/>
                    <a:pt x="2080" y="7152"/>
                  </a:cubicBezTo>
                  <a:cubicBezTo>
                    <a:pt x="2080" y="7373"/>
                    <a:pt x="1922" y="7499"/>
                    <a:pt x="1733" y="7499"/>
                  </a:cubicBezTo>
                  <a:cubicBezTo>
                    <a:pt x="1544" y="7499"/>
                    <a:pt x="1387" y="7373"/>
                    <a:pt x="1387" y="7152"/>
                  </a:cubicBezTo>
                  <a:cubicBezTo>
                    <a:pt x="1387" y="6963"/>
                    <a:pt x="1544" y="6806"/>
                    <a:pt x="1733" y="6806"/>
                  </a:cubicBezTo>
                  <a:close/>
                  <a:moveTo>
                    <a:pt x="10019" y="6837"/>
                  </a:moveTo>
                  <a:cubicBezTo>
                    <a:pt x="10492" y="6837"/>
                    <a:pt x="10492" y="7499"/>
                    <a:pt x="10019" y="7499"/>
                  </a:cubicBezTo>
                  <a:lnTo>
                    <a:pt x="3781" y="7499"/>
                  </a:lnTo>
                  <a:cubicBezTo>
                    <a:pt x="3340" y="7499"/>
                    <a:pt x="3309" y="6837"/>
                    <a:pt x="3781" y="6837"/>
                  </a:cubicBezTo>
                  <a:close/>
                  <a:moveTo>
                    <a:pt x="379" y="1"/>
                  </a:moveTo>
                  <a:lnTo>
                    <a:pt x="95" y="631"/>
                  </a:lnTo>
                  <a:cubicBezTo>
                    <a:pt x="64" y="757"/>
                    <a:pt x="1" y="883"/>
                    <a:pt x="1" y="1009"/>
                  </a:cubicBezTo>
                  <a:lnTo>
                    <a:pt x="1" y="2395"/>
                  </a:lnTo>
                  <a:cubicBezTo>
                    <a:pt x="1" y="2679"/>
                    <a:pt x="127" y="2899"/>
                    <a:pt x="284" y="3057"/>
                  </a:cubicBezTo>
                  <a:cubicBezTo>
                    <a:pt x="127" y="3246"/>
                    <a:pt x="1" y="3498"/>
                    <a:pt x="1" y="3718"/>
                  </a:cubicBezTo>
                  <a:lnTo>
                    <a:pt x="1" y="5104"/>
                  </a:lnTo>
                  <a:cubicBezTo>
                    <a:pt x="1" y="5388"/>
                    <a:pt x="127" y="5609"/>
                    <a:pt x="284" y="5766"/>
                  </a:cubicBezTo>
                  <a:cubicBezTo>
                    <a:pt x="127" y="5987"/>
                    <a:pt x="1" y="6207"/>
                    <a:pt x="1" y="6459"/>
                  </a:cubicBezTo>
                  <a:lnTo>
                    <a:pt x="1" y="7814"/>
                  </a:lnTo>
                  <a:cubicBezTo>
                    <a:pt x="1" y="8381"/>
                    <a:pt x="473" y="8854"/>
                    <a:pt x="1040" y="8854"/>
                  </a:cubicBezTo>
                  <a:lnTo>
                    <a:pt x="10649" y="8854"/>
                  </a:lnTo>
                  <a:cubicBezTo>
                    <a:pt x="11185" y="8854"/>
                    <a:pt x="11658" y="8381"/>
                    <a:pt x="11658" y="7814"/>
                  </a:cubicBezTo>
                  <a:lnTo>
                    <a:pt x="11658" y="6459"/>
                  </a:lnTo>
                  <a:cubicBezTo>
                    <a:pt x="11658" y="6176"/>
                    <a:pt x="11563" y="5924"/>
                    <a:pt x="11405" y="5766"/>
                  </a:cubicBezTo>
                  <a:cubicBezTo>
                    <a:pt x="11563" y="5577"/>
                    <a:pt x="11658" y="5357"/>
                    <a:pt x="11658" y="5104"/>
                  </a:cubicBezTo>
                  <a:lnTo>
                    <a:pt x="11658" y="3718"/>
                  </a:lnTo>
                  <a:cubicBezTo>
                    <a:pt x="11658" y="3466"/>
                    <a:pt x="11563" y="3214"/>
                    <a:pt x="11405" y="3057"/>
                  </a:cubicBezTo>
                  <a:cubicBezTo>
                    <a:pt x="11563" y="2868"/>
                    <a:pt x="11658" y="2616"/>
                    <a:pt x="11658" y="2395"/>
                  </a:cubicBezTo>
                  <a:lnTo>
                    <a:pt x="11658" y="1009"/>
                  </a:lnTo>
                  <a:lnTo>
                    <a:pt x="11689" y="1009"/>
                  </a:lnTo>
                  <a:cubicBezTo>
                    <a:pt x="11689" y="883"/>
                    <a:pt x="11658" y="757"/>
                    <a:pt x="11626" y="631"/>
                  </a:cubicBezTo>
                  <a:lnTo>
                    <a:pt x="113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170299" y="4802500"/>
            <a:ext cx="1541049" cy="1519923"/>
            <a:chOff x="1659317" y="1792857"/>
            <a:chExt cx="2373086" cy="2231571"/>
          </a:xfrm>
        </p:grpSpPr>
        <p:sp>
          <p:nvSpPr>
            <p:cNvPr id="102" name="Oval 101"/>
            <p:cNvSpPr/>
            <p:nvPr/>
          </p:nvSpPr>
          <p:spPr>
            <a:xfrm>
              <a:off x="1659317" y="1792857"/>
              <a:ext cx="2373086" cy="22315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904246" y="2009473"/>
              <a:ext cx="1883228" cy="1780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oogle Shape;8267;p67"/>
          <p:cNvGrpSpPr/>
          <p:nvPr/>
        </p:nvGrpSpPr>
        <p:grpSpPr>
          <a:xfrm>
            <a:off x="3573903" y="5128175"/>
            <a:ext cx="693468" cy="834085"/>
            <a:chOff x="-804700" y="3226500"/>
            <a:chExt cx="292225" cy="2922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9" name="Google Shape;8268;p67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269;p67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270;p67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271;p67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272;p67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273;p67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74;p67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57557" y="3638421"/>
            <a:ext cx="182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IBM DB2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412837" y="5045473"/>
            <a:ext cx="1825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ภาพถ่ายงานซ่อมท่อ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235" y="1408751"/>
            <a:ext cx="112130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โอนย้ายข้อมูลจากระบบสารสนเทศเพื่อการบริหารจัดการน้ำสูญเสีย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WLMA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ย้อนหลังไม่น้อยกว่า 5 ปี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34205" y="2613077"/>
            <a:ext cx="1900322" cy="4789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WLMA 2.0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491627" y="3658223"/>
            <a:ext cx="2431693" cy="530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192065" y="3214367"/>
            <a:ext cx="1541049" cy="1427762"/>
            <a:chOff x="4816175" y="2296442"/>
            <a:chExt cx="2373086" cy="2231571"/>
          </a:xfrm>
        </p:grpSpPr>
        <p:grpSp>
          <p:nvGrpSpPr>
            <p:cNvPr id="33" name="Group 32"/>
            <p:cNvGrpSpPr/>
            <p:nvPr/>
          </p:nvGrpSpPr>
          <p:grpSpPr>
            <a:xfrm>
              <a:off x="4816175" y="2296442"/>
              <a:ext cx="2373086" cy="2231571"/>
              <a:chOff x="1659317" y="1792857"/>
              <a:chExt cx="2373086" cy="223157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659317" y="1792857"/>
                <a:ext cx="2373086" cy="22315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904246" y="2009473"/>
                <a:ext cx="1883228" cy="17805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oogle Shape;8161;p67"/>
            <p:cNvGrpSpPr/>
            <p:nvPr/>
          </p:nvGrpSpPr>
          <p:grpSpPr>
            <a:xfrm>
              <a:off x="5415352" y="2843865"/>
              <a:ext cx="1100963" cy="1136724"/>
              <a:chOff x="-2671375" y="3597450"/>
              <a:chExt cx="292250" cy="29145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5" name="Google Shape;8162;p67"/>
              <p:cNvSpPr/>
              <p:nvPr/>
            </p:nvSpPr>
            <p:spPr>
              <a:xfrm>
                <a:off x="-2654050" y="3597450"/>
                <a:ext cx="2607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2049" extrusionOk="0">
                    <a:moveTo>
                      <a:pt x="1513" y="1"/>
                    </a:moveTo>
                    <a:cubicBezTo>
                      <a:pt x="1072" y="1"/>
                      <a:pt x="725" y="253"/>
                      <a:pt x="568" y="631"/>
                    </a:cubicBezTo>
                    <a:lnTo>
                      <a:pt x="1" y="2049"/>
                    </a:lnTo>
                    <a:lnTo>
                      <a:pt x="10429" y="2049"/>
                    </a:lnTo>
                    <a:lnTo>
                      <a:pt x="9830" y="631"/>
                    </a:lnTo>
                    <a:cubicBezTo>
                      <a:pt x="9673" y="253"/>
                      <a:pt x="9263" y="1"/>
                      <a:pt x="888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163;p67"/>
              <p:cNvSpPr/>
              <p:nvPr/>
            </p:nvSpPr>
            <p:spPr>
              <a:xfrm>
                <a:off x="-2671375" y="3667550"/>
                <a:ext cx="292250" cy="221350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8854" extrusionOk="0">
                    <a:moveTo>
                      <a:pt x="1733" y="1324"/>
                    </a:moveTo>
                    <a:cubicBezTo>
                      <a:pt x="1922" y="1324"/>
                      <a:pt x="2080" y="1481"/>
                      <a:pt x="2080" y="1702"/>
                    </a:cubicBezTo>
                    <a:cubicBezTo>
                      <a:pt x="2080" y="1891"/>
                      <a:pt x="1922" y="2049"/>
                      <a:pt x="1733" y="2049"/>
                    </a:cubicBezTo>
                    <a:cubicBezTo>
                      <a:pt x="1544" y="2049"/>
                      <a:pt x="1387" y="1891"/>
                      <a:pt x="1387" y="1702"/>
                    </a:cubicBezTo>
                    <a:cubicBezTo>
                      <a:pt x="1387" y="1481"/>
                      <a:pt x="1544" y="1324"/>
                      <a:pt x="1733" y="1324"/>
                    </a:cubicBezTo>
                    <a:close/>
                    <a:moveTo>
                      <a:pt x="10019" y="1387"/>
                    </a:moveTo>
                    <a:cubicBezTo>
                      <a:pt x="10492" y="1387"/>
                      <a:pt x="10492" y="2049"/>
                      <a:pt x="10019" y="2049"/>
                    </a:cubicBezTo>
                    <a:lnTo>
                      <a:pt x="3781" y="2049"/>
                    </a:lnTo>
                    <a:cubicBezTo>
                      <a:pt x="3340" y="2049"/>
                      <a:pt x="3309" y="1387"/>
                      <a:pt x="3781" y="1387"/>
                    </a:cubicBezTo>
                    <a:close/>
                    <a:moveTo>
                      <a:pt x="1733" y="4096"/>
                    </a:moveTo>
                    <a:cubicBezTo>
                      <a:pt x="1922" y="4096"/>
                      <a:pt x="2080" y="4254"/>
                      <a:pt x="2080" y="4443"/>
                    </a:cubicBezTo>
                    <a:cubicBezTo>
                      <a:pt x="2080" y="4632"/>
                      <a:pt x="1922" y="4789"/>
                      <a:pt x="1733" y="4789"/>
                    </a:cubicBezTo>
                    <a:cubicBezTo>
                      <a:pt x="1544" y="4789"/>
                      <a:pt x="1387" y="4632"/>
                      <a:pt x="1387" y="4443"/>
                    </a:cubicBezTo>
                    <a:cubicBezTo>
                      <a:pt x="1387" y="4254"/>
                      <a:pt x="1544" y="4096"/>
                      <a:pt x="1733" y="4096"/>
                    </a:cubicBezTo>
                    <a:close/>
                    <a:moveTo>
                      <a:pt x="10050" y="4127"/>
                    </a:moveTo>
                    <a:cubicBezTo>
                      <a:pt x="10492" y="4127"/>
                      <a:pt x="10481" y="4789"/>
                      <a:pt x="10019" y="4789"/>
                    </a:cubicBezTo>
                    <a:lnTo>
                      <a:pt x="3781" y="4789"/>
                    </a:lnTo>
                    <a:cubicBezTo>
                      <a:pt x="3340" y="4789"/>
                      <a:pt x="3309" y="4128"/>
                      <a:pt x="3781" y="4128"/>
                    </a:cubicBezTo>
                    <a:lnTo>
                      <a:pt x="10019" y="4128"/>
                    </a:lnTo>
                    <a:cubicBezTo>
                      <a:pt x="10030" y="4127"/>
                      <a:pt x="10040" y="4127"/>
                      <a:pt x="10050" y="4127"/>
                    </a:cubicBezTo>
                    <a:close/>
                    <a:moveTo>
                      <a:pt x="1733" y="6806"/>
                    </a:moveTo>
                    <a:cubicBezTo>
                      <a:pt x="1922" y="6806"/>
                      <a:pt x="2080" y="6963"/>
                      <a:pt x="2080" y="7152"/>
                    </a:cubicBezTo>
                    <a:cubicBezTo>
                      <a:pt x="2080" y="7373"/>
                      <a:pt x="1922" y="7499"/>
                      <a:pt x="1733" y="7499"/>
                    </a:cubicBezTo>
                    <a:cubicBezTo>
                      <a:pt x="1544" y="7499"/>
                      <a:pt x="1387" y="7373"/>
                      <a:pt x="1387" y="7152"/>
                    </a:cubicBezTo>
                    <a:cubicBezTo>
                      <a:pt x="1387" y="6963"/>
                      <a:pt x="1544" y="6806"/>
                      <a:pt x="1733" y="6806"/>
                    </a:cubicBezTo>
                    <a:close/>
                    <a:moveTo>
                      <a:pt x="10019" y="6837"/>
                    </a:moveTo>
                    <a:cubicBezTo>
                      <a:pt x="10492" y="6837"/>
                      <a:pt x="10492" y="7499"/>
                      <a:pt x="10019" y="7499"/>
                    </a:cubicBezTo>
                    <a:lnTo>
                      <a:pt x="3781" y="7499"/>
                    </a:lnTo>
                    <a:cubicBezTo>
                      <a:pt x="3340" y="7499"/>
                      <a:pt x="3309" y="6837"/>
                      <a:pt x="3781" y="6837"/>
                    </a:cubicBezTo>
                    <a:close/>
                    <a:moveTo>
                      <a:pt x="379" y="1"/>
                    </a:moveTo>
                    <a:lnTo>
                      <a:pt x="95" y="631"/>
                    </a:lnTo>
                    <a:cubicBezTo>
                      <a:pt x="64" y="757"/>
                      <a:pt x="1" y="883"/>
                      <a:pt x="1" y="1009"/>
                    </a:cubicBezTo>
                    <a:lnTo>
                      <a:pt x="1" y="2395"/>
                    </a:lnTo>
                    <a:cubicBezTo>
                      <a:pt x="1" y="2679"/>
                      <a:pt x="127" y="2899"/>
                      <a:pt x="284" y="3057"/>
                    </a:cubicBezTo>
                    <a:cubicBezTo>
                      <a:pt x="127" y="3246"/>
                      <a:pt x="1" y="3498"/>
                      <a:pt x="1" y="3718"/>
                    </a:cubicBezTo>
                    <a:lnTo>
                      <a:pt x="1" y="5104"/>
                    </a:lnTo>
                    <a:cubicBezTo>
                      <a:pt x="1" y="5388"/>
                      <a:pt x="127" y="5609"/>
                      <a:pt x="284" y="5766"/>
                    </a:cubicBezTo>
                    <a:cubicBezTo>
                      <a:pt x="127" y="5987"/>
                      <a:pt x="1" y="6207"/>
                      <a:pt x="1" y="6459"/>
                    </a:cubicBezTo>
                    <a:lnTo>
                      <a:pt x="1" y="7814"/>
                    </a:lnTo>
                    <a:cubicBezTo>
                      <a:pt x="1" y="8381"/>
                      <a:pt x="473" y="8854"/>
                      <a:pt x="1040" y="8854"/>
                    </a:cubicBezTo>
                    <a:lnTo>
                      <a:pt x="10649" y="8854"/>
                    </a:lnTo>
                    <a:cubicBezTo>
                      <a:pt x="11185" y="8854"/>
                      <a:pt x="11658" y="8381"/>
                      <a:pt x="11658" y="7814"/>
                    </a:cubicBezTo>
                    <a:lnTo>
                      <a:pt x="11658" y="6459"/>
                    </a:lnTo>
                    <a:cubicBezTo>
                      <a:pt x="11658" y="6176"/>
                      <a:pt x="11563" y="5924"/>
                      <a:pt x="11405" y="5766"/>
                    </a:cubicBezTo>
                    <a:cubicBezTo>
                      <a:pt x="11563" y="5577"/>
                      <a:pt x="11658" y="5357"/>
                      <a:pt x="11658" y="5104"/>
                    </a:cubicBezTo>
                    <a:lnTo>
                      <a:pt x="11658" y="3718"/>
                    </a:lnTo>
                    <a:cubicBezTo>
                      <a:pt x="11658" y="3466"/>
                      <a:pt x="11563" y="3214"/>
                      <a:pt x="11405" y="3057"/>
                    </a:cubicBezTo>
                    <a:cubicBezTo>
                      <a:pt x="11563" y="2868"/>
                      <a:pt x="11658" y="2616"/>
                      <a:pt x="11658" y="2395"/>
                    </a:cubicBezTo>
                    <a:lnTo>
                      <a:pt x="11658" y="1009"/>
                    </a:lnTo>
                    <a:lnTo>
                      <a:pt x="11689" y="1009"/>
                    </a:lnTo>
                    <a:cubicBezTo>
                      <a:pt x="11689" y="883"/>
                      <a:pt x="11658" y="757"/>
                      <a:pt x="11626" y="631"/>
                    </a:cubicBezTo>
                    <a:lnTo>
                      <a:pt x="1134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Rounded Rectangle 38"/>
          <p:cNvSpPr/>
          <p:nvPr/>
        </p:nvSpPr>
        <p:spPr>
          <a:xfrm>
            <a:off x="6719731" y="2610155"/>
            <a:ext cx="1900322" cy="4789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WLMA Pro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35359" y="3665734"/>
            <a:ext cx="182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New DB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4559273" y="5285451"/>
            <a:ext cx="2431693" cy="530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982267" y="4771588"/>
            <a:ext cx="1541049" cy="15199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41320" y="4919125"/>
            <a:ext cx="1222942" cy="1212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oogle Shape;8267;p67"/>
          <p:cNvGrpSpPr/>
          <p:nvPr/>
        </p:nvGrpSpPr>
        <p:grpSpPr>
          <a:xfrm>
            <a:off x="7385871" y="5097263"/>
            <a:ext cx="693468" cy="834085"/>
            <a:chOff x="-804700" y="3226500"/>
            <a:chExt cx="292225" cy="2922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5" name="Google Shape;8268;p67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269;p67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270;p67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271;p67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72;p67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273;p67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274;p67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565268" y="5246826"/>
            <a:ext cx="182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SAN Storage</a:t>
            </a:r>
          </a:p>
        </p:txBody>
      </p:sp>
    </p:spTree>
    <p:extLst>
      <p:ext uri="{BB962C8B-B14F-4D97-AF65-F5344CB8AC3E}">
        <p14:creationId xmlns:p14="http://schemas.microsoft.com/office/powerpoint/2010/main" val="134514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ประโยชน์ที่คาดว่าจะได้รับ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F809D6E-1161-410F-B9BC-3451B2849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2624870"/>
            <a:ext cx="6305824" cy="2428553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628C8CE-3C5C-499F-AB1B-1171457F967F}"/>
              </a:ext>
            </a:extLst>
          </p:cNvPr>
          <p:cNvGrpSpPr/>
          <p:nvPr/>
        </p:nvGrpSpPr>
        <p:grpSpPr>
          <a:xfrm>
            <a:off x="57307" y="1318756"/>
            <a:ext cx="5119393" cy="1547270"/>
            <a:chOff x="2458989" y="1269294"/>
            <a:chExt cx="2374239" cy="1160453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011FA60-7183-4512-A681-154AF32237E6}"/>
                </a:ext>
              </a:extLst>
            </p:cNvPr>
            <p:cNvSpPr txBox="1"/>
            <p:nvPr/>
          </p:nvSpPr>
          <p:spPr>
            <a:xfrm>
              <a:off x="4350928" y="1269294"/>
              <a:ext cx="482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6600" b="1" dirty="0">
                  <a:solidFill>
                    <a:srgbClr val="FBAF63"/>
                  </a:solidFill>
                  <a:latin typeface="Calibri"/>
                  <a:cs typeface="Cordia New" panose="020B0304020202020204" pitchFamily="34" charset="-34"/>
                </a:rPr>
                <a:t>1</a:t>
              </a:r>
              <a:endParaRPr lang="th-TH" sz="6600" b="1" dirty="0">
                <a:solidFill>
                  <a:srgbClr val="FBAF63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C905592-D83B-460A-9DAE-562C4DD1C08B}"/>
                </a:ext>
              </a:extLst>
            </p:cNvPr>
            <p:cNvSpPr txBox="1"/>
            <p:nvPr/>
          </p:nvSpPr>
          <p:spPr>
            <a:xfrm>
              <a:off x="2458989" y="1391001"/>
              <a:ext cx="1856683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th-TH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เครื่องมือใช้ดำเนินการงานลดน้ำสูญเสียให้มีประสิทธิภาพมากยิ่งขึ้นทั้งในด้านการใช้งานและการบริหารจัดการ </a:t>
              </a:r>
            </a:p>
          </p:txBody>
        </p: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73926E5-A162-4B0D-9368-6304D31B1C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54476" y="1868648"/>
            <a:ext cx="1" cy="97536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AEB9EA24-F79C-49C8-A61C-9AE55DB410BA}"/>
              </a:ext>
            </a:extLst>
          </p:cNvPr>
          <p:cNvSpPr/>
          <p:nvPr/>
        </p:nvSpPr>
        <p:spPr>
          <a:xfrm rot="10800000" flipH="1">
            <a:off x="4713153" y="1704300"/>
            <a:ext cx="121920" cy="121920"/>
          </a:xfrm>
          <a:prstGeom prst="ellipse">
            <a:avLst/>
          </a:prstGeom>
          <a:solidFill>
            <a:srgbClr val="5C5B6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A0796D9-F06C-457A-9B5F-9F2AAE194B5C}"/>
              </a:ext>
            </a:extLst>
          </p:cNvPr>
          <p:cNvGrpSpPr/>
          <p:nvPr/>
        </p:nvGrpSpPr>
        <p:grpSpPr>
          <a:xfrm>
            <a:off x="211294" y="3769987"/>
            <a:ext cx="6909274" cy="3097846"/>
            <a:chOff x="2458989" y="1391001"/>
            <a:chExt cx="1712406" cy="2323384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AE6B6CC-8451-4896-8BD4-5AEDBE84B44E}"/>
                </a:ext>
              </a:extLst>
            </p:cNvPr>
            <p:cNvSpPr txBox="1"/>
            <p:nvPr/>
          </p:nvSpPr>
          <p:spPr>
            <a:xfrm>
              <a:off x="3982540" y="2883388"/>
              <a:ext cx="188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6600" b="1" dirty="0">
                  <a:solidFill>
                    <a:srgbClr val="3CBEB1"/>
                  </a:solidFill>
                  <a:latin typeface="Calibri"/>
                  <a:cs typeface="Cordia New" panose="020B0304020202020204" pitchFamily="34" charset="-34"/>
                </a:rPr>
                <a:t>2</a:t>
              </a:r>
              <a:endParaRPr lang="th-TH" sz="6600" b="1" dirty="0">
                <a:solidFill>
                  <a:srgbClr val="3CBEB1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7FCBF88-91D5-4666-A54D-28C407D7DA1A}"/>
                </a:ext>
              </a:extLst>
            </p:cNvPr>
            <p:cNvSpPr txBox="1"/>
            <p:nvPr/>
          </p:nvSpPr>
          <p:spPr>
            <a:xfrm>
              <a:off x="2458989" y="1391001"/>
              <a:ext cx="1523551" cy="1685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มีระบบบริหารจัดการน้ำสูญเสีย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ที่สามารถนำไปใช้ปฏิบัติงานได้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อย่างมีประสิทธิภาพทันสมัย ใช้งานง่าย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และข้อมูลถูกต้อง น่าเชื่อถือ เพื่อพัฒนาคุณภาพงานลดน้ำสูญเสียและตอบสนองความต้องการขององค์กรและผู้ใช้งาน</a:t>
              </a:r>
            </a:p>
          </p:txBody>
        </p: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8B8C706-C1B6-4A0C-BCB6-ADD79CE4FD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20019" y="4546693"/>
            <a:ext cx="1" cy="975360"/>
          </a:xfrm>
          <a:prstGeom prst="line">
            <a:avLst/>
          </a:prstGeom>
          <a:ln>
            <a:solidFill>
              <a:srgbClr val="3CBEB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BEC5E838-3BA4-4181-A5DB-5800F9B4ED54}"/>
              </a:ext>
            </a:extLst>
          </p:cNvPr>
          <p:cNvSpPr/>
          <p:nvPr/>
        </p:nvSpPr>
        <p:spPr>
          <a:xfrm rot="10800000" flipH="1">
            <a:off x="6568515" y="5622824"/>
            <a:ext cx="121920" cy="121920"/>
          </a:xfrm>
          <a:prstGeom prst="ellipse">
            <a:avLst/>
          </a:prstGeom>
          <a:solidFill>
            <a:srgbClr val="5C5B6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CE2C470-0344-4920-B36C-10629A6E5D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11806" y="2052957"/>
            <a:ext cx="1" cy="975360"/>
          </a:xfrm>
          <a:prstGeom prst="line">
            <a:avLst/>
          </a:prstGeom>
          <a:ln>
            <a:solidFill>
              <a:srgbClr val="78788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C54B267C-DCFE-4D43-95E4-1742BB374A3E}"/>
              </a:ext>
            </a:extLst>
          </p:cNvPr>
          <p:cNvSpPr/>
          <p:nvPr/>
        </p:nvSpPr>
        <p:spPr>
          <a:xfrm rot="10800000" flipH="1">
            <a:off x="7768665" y="1793774"/>
            <a:ext cx="121920" cy="121920"/>
          </a:xfrm>
          <a:prstGeom prst="ellipse">
            <a:avLst/>
          </a:prstGeom>
          <a:solidFill>
            <a:srgbClr val="5C5B6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DCDF46F-6773-4110-8EC7-4121328802C7}"/>
              </a:ext>
            </a:extLst>
          </p:cNvPr>
          <p:cNvGrpSpPr/>
          <p:nvPr/>
        </p:nvGrpSpPr>
        <p:grpSpPr>
          <a:xfrm>
            <a:off x="7926705" y="1272222"/>
            <a:ext cx="4662866" cy="1107996"/>
            <a:chOff x="2440768" y="1186508"/>
            <a:chExt cx="2162514" cy="830997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191781A-EC76-4C4B-8540-233AFB5A72E4}"/>
                </a:ext>
              </a:extLst>
            </p:cNvPr>
            <p:cNvSpPr txBox="1"/>
            <p:nvPr/>
          </p:nvSpPr>
          <p:spPr>
            <a:xfrm>
              <a:off x="2440768" y="1186508"/>
              <a:ext cx="482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6600" b="1" dirty="0">
                  <a:solidFill>
                    <a:srgbClr val="787888"/>
                  </a:solidFill>
                  <a:latin typeface="Calibri"/>
                  <a:cs typeface="Cordia New" panose="020B0304020202020204" pitchFamily="34" charset="-34"/>
                </a:rPr>
                <a:t>3</a:t>
              </a:r>
              <a:endParaRPr lang="th-TH" sz="6600" b="1" dirty="0">
                <a:solidFill>
                  <a:srgbClr val="787888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8E8E52B-3940-4505-9BDD-624B2427F9C4}"/>
                </a:ext>
              </a:extLst>
            </p:cNvPr>
            <p:cNvSpPr txBox="1"/>
            <p:nvPr/>
          </p:nvSpPr>
          <p:spPr>
            <a:xfrm>
              <a:off x="2746599" y="1397905"/>
              <a:ext cx="1856683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ระบบมีความปลอดภัยในการใช้งาน</a:t>
              </a:r>
            </a:p>
          </p:txBody>
        </p: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16FCD1A-2E77-473F-A68B-A89D3E1FFA0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41713" y="3028317"/>
            <a:ext cx="1" cy="975360"/>
          </a:xfrm>
          <a:prstGeom prst="line">
            <a:avLst/>
          </a:prstGeom>
          <a:ln>
            <a:solidFill>
              <a:srgbClr val="F1625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9532583C-4290-4DB1-BB17-9EA0E988B422}"/>
              </a:ext>
            </a:extLst>
          </p:cNvPr>
          <p:cNvSpPr/>
          <p:nvPr/>
        </p:nvSpPr>
        <p:spPr>
          <a:xfrm rot="10800000" flipH="1">
            <a:off x="9406965" y="2765324"/>
            <a:ext cx="121920" cy="121920"/>
          </a:xfrm>
          <a:prstGeom prst="ellipse">
            <a:avLst/>
          </a:prstGeom>
          <a:solidFill>
            <a:srgbClr val="5C5B6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E2154C2-32A3-461A-B8DD-1C4AA9760546}"/>
              </a:ext>
            </a:extLst>
          </p:cNvPr>
          <p:cNvGrpSpPr/>
          <p:nvPr/>
        </p:nvGrpSpPr>
        <p:grpSpPr>
          <a:xfrm>
            <a:off x="9530145" y="2394620"/>
            <a:ext cx="2467868" cy="2723022"/>
            <a:chOff x="2350802" y="1186508"/>
            <a:chExt cx="1144532" cy="2042266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5EA41FD-0C5A-4D0C-AFA2-D4213BF6A751}"/>
                </a:ext>
              </a:extLst>
            </p:cNvPr>
            <p:cNvSpPr txBox="1"/>
            <p:nvPr/>
          </p:nvSpPr>
          <p:spPr>
            <a:xfrm>
              <a:off x="2440768" y="1186508"/>
              <a:ext cx="482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6600" b="1" dirty="0">
                  <a:solidFill>
                    <a:srgbClr val="F16355"/>
                  </a:solidFill>
                  <a:latin typeface="Calibri"/>
                  <a:cs typeface="Cordia New" panose="020B0304020202020204" pitchFamily="34" charset="-34"/>
                </a:rPr>
                <a:t>4</a:t>
              </a:r>
              <a:endParaRPr lang="th-TH" sz="6600" b="1" dirty="0">
                <a:solidFill>
                  <a:srgbClr val="F16355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A873998-F0C6-4027-BBEA-F3BD27177D8D}"/>
                </a:ext>
              </a:extLst>
            </p:cNvPr>
            <p:cNvSpPr txBox="1"/>
            <p:nvPr/>
          </p:nvSpPr>
          <p:spPr>
            <a:xfrm>
              <a:off x="2350802" y="1866863"/>
              <a:ext cx="1144532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สามารถนำข้อมูลที่ได้ไปวิเคราะห์ข้อมูลภาพรวมขององค์กร (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Big Data</a:t>
              </a:r>
              <a:r>
                <a:rPr lang="th-TH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ที่เป็นประโยชน์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51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แนวทางการดำเนินงานโครงการ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graphicFrame>
        <p:nvGraphicFramePr>
          <p:cNvPr id="7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410"/>
              </p:ext>
            </p:extLst>
          </p:nvPr>
        </p:nvGraphicFramePr>
        <p:xfrm>
          <a:off x="544291" y="1612007"/>
          <a:ext cx="11103420" cy="3251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7953">
                  <a:extLst>
                    <a:ext uri="{9D8B030D-6E8A-4147-A177-3AD203B41FA5}">
                      <a16:colId xmlns:a16="http://schemas.microsoft.com/office/drawing/2014/main" val="1894172516"/>
                    </a:ext>
                  </a:extLst>
                </a:gridCol>
                <a:gridCol w="663388">
                  <a:extLst>
                    <a:ext uri="{9D8B030D-6E8A-4147-A177-3AD203B41FA5}">
                      <a16:colId xmlns:a16="http://schemas.microsoft.com/office/drawing/2014/main" val="2308775397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3115157555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3176180002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37179086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26800585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31825026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3667094864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998882030"/>
                    </a:ext>
                  </a:extLst>
                </a:gridCol>
                <a:gridCol w="600635">
                  <a:extLst>
                    <a:ext uri="{9D8B030D-6E8A-4147-A177-3AD203B41FA5}">
                      <a16:colId xmlns:a16="http://schemas.microsoft.com/office/drawing/2014/main" val="4105905044"/>
                    </a:ext>
                  </a:extLst>
                </a:gridCol>
                <a:gridCol w="663388">
                  <a:extLst>
                    <a:ext uri="{9D8B030D-6E8A-4147-A177-3AD203B41FA5}">
                      <a16:colId xmlns:a16="http://schemas.microsoft.com/office/drawing/2014/main" val="4196691722"/>
                    </a:ext>
                  </a:extLst>
                </a:gridCol>
                <a:gridCol w="632644">
                  <a:extLst>
                    <a:ext uri="{9D8B030D-6E8A-4147-A177-3AD203B41FA5}">
                      <a16:colId xmlns:a16="http://schemas.microsoft.com/office/drawing/2014/main" val="405510897"/>
                    </a:ext>
                  </a:extLst>
                </a:gridCol>
                <a:gridCol w="573741">
                  <a:extLst>
                    <a:ext uri="{9D8B030D-6E8A-4147-A177-3AD203B41FA5}">
                      <a16:colId xmlns:a16="http://schemas.microsoft.com/office/drawing/2014/main" val="2256436067"/>
                    </a:ext>
                  </a:extLst>
                </a:gridCol>
              </a:tblGrid>
              <a:tr h="541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04224"/>
                  </a:ext>
                </a:extLst>
              </a:tr>
              <a:tr h="5418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วิเคราะห์และออกแบบระบบ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31531"/>
                  </a:ext>
                </a:extLst>
              </a:tr>
              <a:tr h="5418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พัฒนาระบบ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308567"/>
                  </a:ext>
                </a:extLst>
              </a:tr>
              <a:tr h="5418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ทดสอบการใช้งาน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934651"/>
                  </a:ext>
                </a:extLst>
              </a:tr>
              <a:tr h="5418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ติดตั้งระบบงาน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632481"/>
                  </a:ext>
                </a:extLst>
              </a:tr>
              <a:tr h="5418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ฝึกอบรม</a:t>
                      </a:r>
                      <a:r>
                        <a:rPr lang="th-TH" sz="28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&amp; Go Live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774664"/>
                  </a:ext>
                </a:extLst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4139138" y="2259105"/>
            <a:ext cx="3128682" cy="34065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7369551" y="2818914"/>
            <a:ext cx="2426316" cy="34065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9150408" y="3364726"/>
            <a:ext cx="1909483" cy="34065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11059891" y="4455207"/>
            <a:ext cx="536084" cy="34065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9802914" y="3910538"/>
            <a:ext cx="1264024" cy="34065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6432B-E73B-4C52-9BBE-9CE899270800}"/>
              </a:ext>
            </a:extLst>
          </p:cNvPr>
          <p:cNvSpPr txBox="1"/>
          <p:nvPr/>
        </p:nvSpPr>
        <p:spPr>
          <a:xfrm>
            <a:off x="5200809" y="127140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งวดที่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647351-B645-4385-A51C-7853BD1CF889}"/>
              </a:ext>
            </a:extLst>
          </p:cNvPr>
          <p:cNvSpPr txBox="1"/>
          <p:nvPr/>
        </p:nvSpPr>
        <p:spPr>
          <a:xfrm>
            <a:off x="7764023" y="125242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งวดที่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89EE55-B0A5-4BB0-9A17-D2D727E0AFB2}"/>
              </a:ext>
            </a:extLst>
          </p:cNvPr>
          <p:cNvSpPr txBox="1"/>
          <p:nvPr/>
        </p:nvSpPr>
        <p:spPr>
          <a:xfrm>
            <a:off x="10197324" y="125242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งวดที่ 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DDF50C-305D-410E-9694-E68E22FEEEB8}"/>
              </a:ext>
            </a:extLst>
          </p:cNvPr>
          <p:cNvCxnSpPr/>
          <p:nvPr/>
        </p:nvCxnSpPr>
        <p:spPr>
          <a:xfrm flipV="1">
            <a:off x="4139138" y="1526257"/>
            <a:ext cx="2557827" cy="1249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8A0C16-879E-4D2D-BC9A-38DD021B29A2}"/>
              </a:ext>
            </a:extLst>
          </p:cNvPr>
          <p:cNvCxnSpPr>
            <a:cxnSpLocks/>
          </p:cNvCxnSpPr>
          <p:nvPr/>
        </p:nvCxnSpPr>
        <p:spPr>
          <a:xfrm flipV="1">
            <a:off x="6733700" y="1526100"/>
            <a:ext cx="2416708" cy="6248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348AAB-43FA-46E2-B2D8-2340F9DD5D37}"/>
              </a:ext>
            </a:extLst>
          </p:cNvPr>
          <p:cNvCxnSpPr>
            <a:cxnSpLocks/>
          </p:cNvCxnSpPr>
          <p:nvPr/>
        </p:nvCxnSpPr>
        <p:spPr>
          <a:xfrm flipV="1">
            <a:off x="9164526" y="1524148"/>
            <a:ext cx="2491574" cy="8357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9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วงเงินค่าใช้จ่าย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3016113" y="1624022"/>
            <a:ext cx="3079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เครื่องคอมพิวเตอร์แม่ข่ายและอุปกรณ์</a:t>
            </a:r>
            <a:endParaRPr lang="en-US" sz="20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50493" y="1633221"/>
            <a:ext cx="3079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50493" y="3611734"/>
            <a:ext cx="3079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ค่าใช้จ่ายอื่นๆ</a:t>
            </a:r>
            <a:endParaRPr lang="en-US" sz="20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63302" y="3547571"/>
            <a:ext cx="3079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ค่าพัฒนาระบบ</a:t>
            </a:r>
            <a:endParaRPr lang="en-US" sz="20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8"/>
          <a:stretch/>
        </p:blipFill>
        <p:spPr>
          <a:xfrm>
            <a:off x="1031338" y="1822136"/>
            <a:ext cx="1931964" cy="990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70" y="1819802"/>
            <a:ext cx="1803984" cy="10801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7882" y="1811158"/>
            <a:ext cx="455729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OS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3528" y="2185318"/>
            <a:ext cx="481853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DB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7882" y="2550718"/>
            <a:ext cx="483328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VM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0"/>
          <a:stretch/>
        </p:blipFill>
        <p:spPr>
          <a:xfrm>
            <a:off x="1018141" y="3663183"/>
            <a:ext cx="1945162" cy="12745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70" y="3703411"/>
            <a:ext cx="1803984" cy="12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98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วงเงินค่าใช้จ่าย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graphicFrame>
        <p:nvGraphicFramePr>
          <p:cNvPr id="3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394417"/>
              </p:ext>
            </p:extLst>
          </p:nvPr>
        </p:nvGraphicFramePr>
        <p:xfrm>
          <a:off x="743241" y="2022557"/>
          <a:ext cx="10525649" cy="3251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832">
                  <a:extLst>
                    <a:ext uri="{9D8B030D-6E8A-4147-A177-3AD203B41FA5}">
                      <a16:colId xmlns:a16="http://schemas.microsoft.com/office/drawing/2014/main" val="1894172516"/>
                    </a:ext>
                  </a:extLst>
                </a:gridCol>
                <a:gridCol w="6041359">
                  <a:extLst>
                    <a:ext uri="{9D8B030D-6E8A-4147-A177-3AD203B41FA5}">
                      <a16:colId xmlns:a16="http://schemas.microsoft.com/office/drawing/2014/main" val="2308775397"/>
                    </a:ext>
                  </a:extLst>
                </a:gridCol>
                <a:gridCol w="1353074">
                  <a:extLst>
                    <a:ext uri="{9D8B030D-6E8A-4147-A177-3AD203B41FA5}">
                      <a16:colId xmlns:a16="http://schemas.microsoft.com/office/drawing/2014/main" val="405510897"/>
                    </a:ext>
                  </a:extLst>
                </a:gridCol>
                <a:gridCol w="2225384">
                  <a:extLst>
                    <a:ext uri="{9D8B030D-6E8A-4147-A177-3AD203B41FA5}">
                      <a16:colId xmlns:a16="http://schemas.microsoft.com/office/drawing/2014/main" val="2256436067"/>
                    </a:ext>
                  </a:extLst>
                </a:gridCol>
              </a:tblGrid>
              <a:tr h="541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จำนวน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04224"/>
                  </a:ext>
                </a:extLst>
              </a:tr>
              <a:tr h="541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เครื่องคอมพิวเตอร์แม่ข่าย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DB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3,980,400.00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31531"/>
                  </a:ext>
                </a:extLst>
              </a:tr>
              <a:tr h="541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เครื่องคอมพิวเตอร์แม่ข่ายระบบ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Hypervisor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13,332,200.00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308567"/>
                  </a:ext>
                </a:extLst>
              </a:tr>
              <a:tr h="541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เครื่องคอมพิวเตอร์แม่ข่าย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SCADA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642,000.00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934651"/>
                  </a:ext>
                </a:extLst>
              </a:tr>
              <a:tr h="541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เครื่องคอมพิวเตอร์แม่ข่าย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DMZ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321,000.00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632481"/>
                  </a:ext>
                </a:extLst>
              </a:tr>
              <a:tr h="541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อุปกรณ์จัดเก็บข้อมูล</a:t>
                      </a:r>
                      <a:r>
                        <a:rPr lang="th-TH" sz="28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SAN Storage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1,509,770.00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77466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43235" y="1356492"/>
            <a:ext cx="11213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เครื่องคอมพิวเตอร์แม่ข่ายและอุปกรณ์ 19,785,370.00 บาท</a:t>
            </a:r>
          </a:p>
        </p:txBody>
      </p:sp>
    </p:spTree>
    <p:extLst>
      <p:ext uri="{BB962C8B-B14F-4D97-AF65-F5344CB8AC3E}">
        <p14:creationId xmlns:p14="http://schemas.microsoft.com/office/powerpoint/2010/main" val="175365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วงเงินค่าใช้จ่าย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graphicFrame>
        <p:nvGraphicFramePr>
          <p:cNvPr id="3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01907"/>
              </p:ext>
            </p:extLst>
          </p:nvPr>
        </p:nvGraphicFramePr>
        <p:xfrm>
          <a:off x="661676" y="1664777"/>
          <a:ext cx="6099850" cy="4437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950">
                  <a:extLst>
                    <a:ext uri="{9D8B030D-6E8A-4147-A177-3AD203B41FA5}">
                      <a16:colId xmlns:a16="http://schemas.microsoft.com/office/drawing/2014/main" val="1894172516"/>
                    </a:ext>
                  </a:extLst>
                </a:gridCol>
                <a:gridCol w="3501103">
                  <a:extLst>
                    <a:ext uri="{9D8B030D-6E8A-4147-A177-3AD203B41FA5}">
                      <a16:colId xmlns:a16="http://schemas.microsoft.com/office/drawing/2014/main" val="2308775397"/>
                    </a:ext>
                  </a:extLst>
                </a:gridCol>
                <a:gridCol w="784137">
                  <a:extLst>
                    <a:ext uri="{9D8B030D-6E8A-4147-A177-3AD203B41FA5}">
                      <a16:colId xmlns:a16="http://schemas.microsoft.com/office/drawing/2014/main" val="405510897"/>
                    </a:ext>
                  </a:extLst>
                </a:gridCol>
                <a:gridCol w="1289660">
                  <a:extLst>
                    <a:ext uri="{9D8B030D-6E8A-4147-A177-3AD203B41FA5}">
                      <a16:colId xmlns:a16="http://schemas.microsoft.com/office/drawing/2014/main" val="2256436067"/>
                    </a:ext>
                  </a:extLst>
                </a:gridCol>
              </a:tblGrid>
              <a:tr h="421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จำนวน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04224"/>
                  </a:ext>
                </a:extLst>
              </a:tr>
              <a:tr h="893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ระบบปฏิบัติการ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Windows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สำหรับคอมพิวเตอร์แม่ข่ายระบบ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Hypervisor 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จำนวนไม่น้อยกว่า 320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cores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4,365,600.00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31531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ระบบปฏิบัติการ </a:t>
                      </a:r>
                      <a:r>
                        <a:rPr lang="en-US" sz="20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RedHat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Enterprise Linux  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สำหรับคอมพิวเตอร์แม่ข่ายระบบ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Hypervisor</a:t>
                      </a:r>
                      <a:endParaRPr lang="th-TH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374,500.00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308567"/>
                  </a:ext>
                </a:extLst>
              </a:tr>
              <a:tr h="893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ซอฟต์แวร์ระบบคอมพิวเตอร์แม่ข่าย (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Virtualization)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Node server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ของคอมพิวเตอร์แม่ข่ายระบบ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Hypervisor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2,568,000.00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934651"/>
                  </a:ext>
                </a:extLst>
              </a:tr>
              <a:tr h="893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ระบบบริหารการจัดการสำหรับระบบงาน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Virtualization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ของเครื่องคอมพิวเตอร์แม่ข่าย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Hypervisor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674,100.00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632481"/>
                  </a:ext>
                </a:extLst>
              </a:tr>
              <a:tr h="595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ซอฟต์แวร์ระบบจัดการฐานข้อมูล จำนวนไม่น้อยกว่า 8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cores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10,700,000.00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77466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7980" y="1115728"/>
            <a:ext cx="11213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ซอฟต์แวร์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18,682,200.00 บาท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737FE-9C92-4A7E-B7DD-D4C5AE27A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"/>
          <a:stretch/>
        </p:blipFill>
        <p:spPr>
          <a:xfrm>
            <a:off x="7042212" y="1664777"/>
            <a:ext cx="4640861" cy="3489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C841D8-ED51-4F27-8D7C-4FF0677F16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58" y="4361573"/>
            <a:ext cx="428537" cy="3698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AED4AC-8AF8-4EBC-84AF-7BE01571C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65" y="4361573"/>
            <a:ext cx="428537" cy="3698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77AF-4625-4027-B422-5E90BE0AAD5A}"/>
              </a:ext>
            </a:extLst>
          </p:cNvPr>
          <p:cNvSpPr txBox="1"/>
          <p:nvPr/>
        </p:nvSpPr>
        <p:spPr>
          <a:xfrm>
            <a:off x="7213600" y="1408115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</a:t>
            </a:r>
            <a:endParaRPr lang="th-T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83A9E-05A2-47FD-90AD-2E25E31281AA}"/>
              </a:ext>
            </a:extLst>
          </p:cNvPr>
          <p:cNvSpPr txBox="1"/>
          <p:nvPr/>
        </p:nvSpPr>
        <p:spPr>
          <a:xfrm>
            <a:off x="11251643" y="140032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</a:t>
            </a:r>
            <a:endParaRPr lang="th-T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F8972-AE3F-4C87-A088-150B8F247D6A}"/>
              </a:ext>
            </a:extLst>
          </p:cNvPr>
          <p:cNvSpPr txBox="1"/>
          <p:nvPr/>
        </p:nvSpPr>
        <p:spPr>
          <a:xfrm>
            <a:off x="8353406" y="4233864"/>
            <a:ext cx="5581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CPU 8 cores</a:t>
            </a:r>
            <a:endParaRPr lang="th-TH" sz="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300FD-66B1-40F1-947E-4AAF3C2BE639}"/>
              </a:ext>
            </a:extLst>
          </p:cNvPr>
          <p:cNvSpPr txBox="1"/>
          <p:nvPr/>
        </p:nvSpPr>
        <p:spPr>
          <a:xfrm>
            <a:off x="9943683" y="4233864"/>
            <a:ext cx="5581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CPU 8 cores</a:t>
            </a:r>
            <a:endParaRPr lang="th-TH" sz="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8F51FC-856D-4873-B93D-5803E580E782}"/>
              </a:ext>
            </a:extLst>
          </p:cNvPr>
          <p:cNvSpPr/>
          <p:nvPr/>
        </p:nvSpPr>
        <p:spPr>
          <a:xfrm>
            <a:off x="7986713" y="2249552"/>
            <a:ext cx="1319212" cy="1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A96C12-B0E3-413E-B56C-C6EC7568E868}"/>
              </a:ext>
            </a:extLst>
          </p:cNvPr>
          <p:cNvSpPr/>
          <p:nvPr/>
        </p:nvSpPr>
        <p:spPr>
          <a:xfrm>
            <a:off x="9607690" y="2249552"/>
            <a:ext cx="1319212" cy="1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425873-D5FB-4E87-AD91-16DCBF9B1823}"/>
              </a:ext>
            </a:extLst>
          </p:cNvPr>
          <p:cNvGrpSpPr/>
          <p:nvPr/>
        </p:nvGrpSpPr>
        <p:grpSpPr>
          <a:xfrm>
            <a:off x="7927230" y="2188161"/>
            <a:ext cx="1435960" cy="250983"/>
            <a:chOff x="7927230" y="2188161"/>
            <a:chExt cx="1435960" cy="2509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32E6D3-4CCE-428A-956A-57E01A37D755}"/>
                </a:ext>
              </a:extLst>
            </p:cNvPr>
            <p:cNvSpPr txBox="1"/>
            <p:nvPr/>
          </p:nvSpPr>
          <p:spPr>
            <a:xfrm>
              <a:off x="7927230" y="2188161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/>
                <a:t>CPU </a:t>
              </a:r>
            </a:p>
            <a:p>
              <a:pPr algn="ctr"/>
              <a:r>
                <a:rPr lang="en-US" sz="500" b="1" dirty="0"/>
                <a:t>40 cores</a:t>
              </a:r>
              <a:endParaRPr lang="th-TH" sz="5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263DB0-383A-41A6-A86B-2824923E9E98}"/>
                </a:ext>
              </a:extLst>
            </p:cNvPr>
            <p:cNvSpPr txBox="1"/>
            <p:nvPr/>
          </p:nvSpPr>
          <p:spPr>
            <a:xfrm>
              <a:off x="8255849" y="2192923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/>
                <a:t>CPU </a:t>
              </a:r>
            </a:p>
            <a:p>
              <a:pPr algn="ctr"/>
              <a:r>
                <a:rPr lang="en-US" sz="500" b="1" dirty="0"/>
                <a:t>40 cores</a:t>
              </a:r>
              <a:endParaRPr lang="th-TH" sz="5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DE7683-A5E6-4AEB-9A6B-FE28A857429A}"/>
                </a:ext>
              </a:extLst>
            </p:cNvPr>
            <p:cNvSpPr txBox="1"/>
            <p:nvPr/>
          </p:nvSpPr>
          <p:spPr>
            <a:xfrm>
              <a:off x="8608871" y="2188161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/>
                <a:t>CPU </a:t>
              </a:r>
            </a:p>
            <a:p>
              <a:pPr algn="ctr"/>
              <a:r>
                <a:rPr lang="en-US" sz="500" b="1" dirty="0"/>
                <a:t>40 cores</a:t>
              </a:r>
              <a:endParaRPr lang="th-TH" sz="5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F256FD-5E2C-4BD9-8E5C-438B5530F739}"/>
                </a:ext>
              </a:extLst>
            </p:cNvPr>
            <p:cNvSpPr txBox="1"/>
            <p:nvPr/>
          </p:nvSpPr>
          <p:spPr>
            <a:xfrm>
              <a:off x="8958912" y="2188161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/>
                <a:t>CPU </a:t>
              </a:r>
            </a:p>
            <a:p>
              <a:pPr algn="ctr"/>
              <a:r>
                <a:rPr lang="en-US" sz="500" b="1" dirty="0"/>
                <a:t>40 cores</a:t>
              </a:r>
              <a:endParaRPr lang="th-TH" sz="500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4F1AEF-BA32-40CB-804E-FF22C8D34913}"/>
              </a:ext>
            </a:extLst>
          </p:cNvPr>
          <p:cNvGrpSpPr/>
          <p:nvPr/>
        </p:nvGrpSpPr>
        <p:grpSpPr>
          <a:xfrm>
            <a:off x="9557766" y="2189619"/>
            <a:ext cx="1435960" cy="250983"/>
            <a:chOff x="7927230" y="2188161"/>
            <a:chExt cx="1435960" cy="2509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0B6537-7F9C-4471-85E4-DB3CE7627433}"/>
                </a:ext>
              </a:extLst>
            </p:cNvPr>
            <p:cNvSpPr txBox="1"/>
            <p:nvPr/>
          </p:nvSpPr>
          <p:spPr>
            <a:xfrm>
              <a:off x="7927230" y="2188161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/>
                <a:t>CPU </a:t>
              </a:r>
            </a:p>
            <a:p>
              <a:pPr algn="ctr"/>
              <a:r>
                <a:rPr lang="en-US" sz="500" b="1" dirty="0"/>
                <a:t>40 cores</a:t>
              </a:r>
              <a:endParaRPr lang="th-TH" sz="5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DD01A0-7F4C-47A3-BF3D-C60DB5CBA2EF}"/>
                </a:ext>
              </a:extLst>
            </p:cNvPr>
            <p:cNvSpPr txBox="1"/>
            <p:nvPr/>
          </p:nvSpPr>
          <p:spPr>
            <a:xfrm>
              <a:off x="8255849" y="2192923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/>
                <a:t>CPU </a:t>
              </a:r>
            </a:p>
            <a:p>
              <a:pPr algn="ctr"/>
              <a:r>
                <a:rPr lang="en-US" sz="500" b="1" dirty="0"/>
                <a:t>40 cores</a:t>
              </a:r>
              <a:endParaRPr lang="th-TH" sz="5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B73EF7-6D29-441E-9330-32ADC23A73D3}"/>
                </a:ext>
              </a:extLst>
            </p:cNvPr>
            <p:cNvSpPr txBox="1"/>
            <p:nvPr/>
          </p:nvSpPr>
          <p:spPr>
            <a:xfrm>
              <a:off x="8608871" y="2188161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/>
                <a:t>CPU </a:t>
              </a:r>
            </a:p>
            <a:p>
              <a:pPr algn="ctr"/>
              <a:r>
                <a:rPr lang="en-US" sz="500" b="1" dirty="0"/>
                <a:t>40 cores</a:t>
              </a:r>
              <a:endParaRPr lang="th-TH" sz="500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8EAEE4-67E9-4E3E-BAEC-BF1F78FF64C4}"/>
                </a:ext>
              </a:extLst>
            </p:cNvPr>
            <p:cNvSpPr txBox="1"/>
            <p:nvPr/>
          </p:nvSpPr>
          <p:spPr>
            <a:xfrm>
              <a:off x="8958912" y="2188161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/>
                <a:t>CPU </a:t>
              </a:r>
            </a:p>
            <a:p>
              <a:pPr algn="ctr"/>
              <a:r>
                <a:rPr lang="en-US" sz="500" b="1" dirty="0"/>
                <a:t>40 cores</a:t>
              </a:r>
              <a:endParaRPr lang="th-TH" sz="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3828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วงเงินค่าใช้จ่าย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graphicFrame>
        <p:nvGraphicFramePr>
          <p:cNvPr id="3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342488"/>
              </p:ext>
            </p:extLst>
          </p:nvPr>
        </p:nvGraphicFramePr>
        <p:xfrm>
          <a:off x="686930" y="1721697"/>
          <a:ext cx="6947053" cy="4557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753">
                  <a:extLst>
                    <a:ext uri="{9D8B030D-6E8A-4147-A177-3AD203B41FA5}">
                      <a16:colId xmlns:a16="http://schemas.microsoft.com/office/drawing/2014/main" val="1894172516"/>
                    </a:ext>
                  </a:extLst>
                </a:gridCol>
                <a:gridCol w="3567169">
                  <a:extLst>
                    <a:ext uri="{9D8B030D-6E8A-4147-A177-3AD203B41FA5}">
                      <a16:colId xmlns:a16="http://schemas.microsoft.com/office/drawing/2014/main" val="2308775397"/>
                    </a:ext>
                  </a:extLst>
                </a:gridCol>
                <a:gridCol w="535852">
                  <a:extLst>
                    <a:ext uri="{9D8B030D-6E8A-4147-A177-3AD203B41FA5}">
                      <a16:colId xmlns:a16="http://schemas.microsoft.com/office/drawing/2014/main" val="405510897"/>
                    </a:ext>
                  </a:extLst>
                </a:gridCol>
                <a:gridCol w="752487">
                  <a:extLst>
                    <a:ext uri="{9D8B030D-6E8A-4147-A177-3AD203B41FA5}">
                      <a16:colId xmlns:a16="http://schemas.microsoft.com/office/drawing/2014/main" val="2412454176"/>
                    </a:ext>
                  </a:extLst>
                </a:gridCol>
                <a:gridCol w="1469792">
                  <a:extLst>
                    <a:ext uri="{9D8B030D-6E8A-4147-A177-3AD203B41FA5}">
                      <a16:colId xmlns:a16="http://schemas.microsoft.com/office/drawing/2014/main" val="2256436067"/>
                    </a:ext>
                  </a:extLst>
                </a:gridCol>
              </a:tblGrid>
              <a:tr h="455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ค่าตอบแทน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04224"/>
                  </a:ext>
                </a:extLst>
              </a:tr>
              <a:tr h="455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ผู้จัดการโครงการ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2,150,280.00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31531"/>
                  </a:ext>
                </a:extLst>
              </a:tr>
              <a:tr h="455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นักวิเคราะห์ออกแบบระบบ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1,428,570.00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308567"/>
                  </a:ext>
                </a:extLst>
              </a:tr>
              <a:tr h="455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นักวิเคราะห์ธุรกิจ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396,000.00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934651"/>
                  </a:ext>
                </a:extLst>
              </a:tr>
              <a:tr h="455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พนักงานโปรแกรมคอมพิวเตอร์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5,360,850.00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632481"/>
                  </a:ext>
                </a:extLst>
              </a:tr>
              <a:tr h="455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พนักงานทดสอบระบบ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1,072,170.00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774664"/>
                  </a:ext>
                </a:extLst>
              </a:tr>
              <a:tr h="455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วิศวกรระบบคอมพิวเตอร์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357,390.00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3744508"/>
                  </a:ext>
                </a:extLst>
              </a:tr>
              <a:tr h="455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ผู้ดูแลระบบฐานข้อมูล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357,390.00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663552"/>
                  </a:ext>
                </a:extLst>
              </a:tr>
              <a:tr h="455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ผู้เชี่ยวชาญด้านการวิเคราะห์ข้อมูล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400,950.00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7603238"/>
                  </a:ext>
                </a:extLst>
              </a:tr>
              <a:tr h="455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ผู้ประสานงานโครงการ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653,400.00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057852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43235" y="1147479"/>
            <a:ext cx="11213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ค่าพัฒนาระบบ 13,029,390.00 บาท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16685" y="1732254"/>
            <a:ext cx="3470365" cy="2822914"/>
            <a:chOff x="6243049" y="1513955"/>
            <a:chExt cx="5361122" cy="4001128"/>
          </a:xfrm>
        </p:grpSpPr>
        <p:sp>
          <p:nvSpPr>
            <p:cNvPr id="12" name="Rounded Rectangle 11"/>
            <p:cNvSpPr/>
            <p:nvPr/>
          </p:nvSpPr>
          <p:spPr bwMode="auto">
            <a:xfrm rot="5400000">
              <a:off x="9888612" y="2642698"/>
              <a:ext cx="2844300" cy="586818"/>
            </a:xfrm>
            <a:prstGeom prst="round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 Analytics</a:t>
              </a:r>
              <a:endParaRPr lang="th-TH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6926464" y="1528711"/>
              <a:ext cx="1651674" cy="830447"/>
            </a:xfrm>
            <a:prstGeom prst="roundRect">
              <a:avLst/>
            </a:prstGeom>
            <a:solidFill>
              <a:schemeClr val="accent2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Corbel" pitchFamily="34" charset="0"/>
                </a:rPr>
                <a:t> </a:t>
              </a: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Planning</a:t>
              </a:r>
              <a:endParaRPr kumimoji="0" lang="th-TH" sz="1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8746184" y="1513955"/>
              <a:ext cx="2193600" cy="84469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 Dashboard &amp; Report</a:t>
              </a:r>
              <a:endParaRPr lang="th-TH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926464" y="3451606"/>
              <a:ext cx="4013320" cy="83044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 DMA Management</a:t>
              </a:r>
              <a:endParaRPr lang="th-TH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6926464" y="2509016"/>
              <a:ext cx="4013320" cy="830447"/>
            </a:xfrm>
            <a:prstGeom prst="roundRect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 Field Management</a:t>
              </a:r>
              <a:endParaRPr lang="th-TH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243052" y="4395028"/>
              <a:ext cx="5361119" cy="521340"/>
            </a:xfrm>
            <a:prstGeom prst="round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Administrator</a:t>
              </a:r>
              <a:endParaRPr lang="th-TH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 rot="5400000">
              <a:off x="5139604" y="2632158"/>
              <a:ext cx="2793713" cy="58681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Services</a:t>
              </a:r>
              <a:endParaRPr lang="th-TH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243049" y="4993743"/>
              <a:ext cx="5361119" cy="52134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Monitoring</a:t>
              </a:r>
              <a:endParaRPr lang="th-TH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23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814761">
            <a:off x="-1529083" y="2044699"/>
            <a:ext cx="10909300" cy="6210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01600" y="4286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โครงการพัฒนาระบบสารสนเทศเพื่อการบริหารจัดการน้ำสูญเสีย 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WLMA Pro)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276" y="2329934"/>
            <a:ext cx="9560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หน่วยงานที่รับผิดชอบ  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การประปานครหลวง</a:t>
            </a:r>
          </a:p>
          <a:p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วงเงินค่าใช้จ่าย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51,673,296.00 บาท (รวมภาษีมูลค่าเพิ่ม)</a:t>
            </a:r>
          </a:p>
          <a:p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ระบบงานปัจจุบัน       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ระบบสารสนเทศเพื่อการบริหารจัดการน้ำสูญเสีย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WLMA 2.0)</a:t>
            </a: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794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วงเงินค่าใช้จ่าย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graphicFrame>
        <p:nvGraphicFramePr>
          <p:cNvPr id="35" name="Content Placeholder 3"/>
          <p:cNvGraphicFramePr>
            <a:graphicFrameLocks/>
          </p:cNvGraphicFramePr>
          <p:nvPr>
            <p:extLst/>
          </p:nvPr>
        </p:nvGraphicFramePr>
        <p:xfrm>
          <a:off x="1865813" y="1648099"/>
          <a:ext cx="8460376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355">
                  <a:extLst>
                    <a:ext uri="{9D8B030D-6E8A-4147-A177-3AD203B41FA5}">
                      <a16:colId xmlns:a16="http://schemas.microsoft.com/office/drawing/2014/main" val="1894172516"/>
                    </a:ext>
                  </a:extLst>
                </a:gridCol>
                <a:gridCol w="4867710">
                  <a:extLst>
                    <a:ext uri="{9D8B030D-6E8A-4147-A177-3AD203B41FA5}">
                      <a16:colId xmlns:a16="http://schemas.microsoft.com/office/drawing/2014/main" val="2308775397"/>
                    </a:ext>
                  </a:extLst>
                </a:gridCol>
                <a:gridCol w="2268311">
                  <a:extLst>
                    <a:ext uri="{9D8B030D-6E8A-4147-A177-3AD203B41FA5}">
                      <a16:colId xmlns:a16="http://schemas.microsoft.com/office/drawing/2014/main" val="2256436067"/>
                    </a:ext>
                  </a:extLst>
                </a:gridCol>
              </a:tblGrid>
              <a:tr h="406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มูลค่า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04224"/>
                  </a:ext>
                </a:extLst>
              </a:tr>
              <a:tr h="406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เครื่องคอมพิวเตอร์แม่ข่ายและอุปกรณ์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19,785,370.00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31531"/>
                  </a:ext>
                </a:extLst>
              </a:tr>
              <a:tr h="406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ซอฟต์แวร์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18,682,200.00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308567"/>
                  </a:ext>
                </a:extLst>
              </a:tr>
              <a:tr h="406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ค่าพัฒนาระบบ 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en-US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029</a:t>
                      </a:r>
                      <a:r>
                        <a:rPr lang="en-US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390.00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934651"/>
                  </a:ext>
                </a:extLst>
              </a:tr>
              <a:tr h="406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ค่าใช้จ่ายอื่นๆ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176,336.00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632481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156858" y="4506685"/>
            <a:ext cx="5878286" cy="18832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งบลงทุน</a:t>
            </a:r>
          </a:p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51,673,296.00 บาท </a:t>
            </a:r>
          </a:p>
        </p:txBody>
      </p:sp>
      <p:sp>
        <p:nvSpPr>
          <p:cNvPr id="38" name="Google Shape;6035;p63"/>
          <p:cNvSpPr/>
          <p:nvPr/>
        </p:nvSpPr>
        <p:spPr>
          <a:xfrm>
            <a:off x="3440679" y="4704753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BF4C6-DFB8-44B9-8AF0-4F21990C7A7D}"/>
              </a:ext>
            </a:extLst>
          </p:cNvPr>
          <p:cNvSpPr txBox="1"/>
          <p:nvPr/>
        </p:nvSpPr>
        <p:spPr>
          <a:xfrm>
            <a:off x="5371282" y="611601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รวมภาษีมูลค่าเพิ่ม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58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22" y="1616473"/>
            <a:ext cx="11760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th-TH" sz="40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จึงขอนำเสนอต่อคณะกรรมการ การบริหารและจัดหาคอมพิวเตอร์ของกระทรวงมหาดไทยเพื่อโปรดพิจารณาให้ความเห็นชอบ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BA9797-01F7-4753-8366-B98EBC05DFED}" type="slidenum">
              <a:rPr lang="th-TH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rPr>
              <a:pPr defTabSz="1219170"/>
              <a:t>21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12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17072" y="1292440"/>
            <a:ext cx="11157857" cy="93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th-TH" sz="28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8" y="1989132"/>
            <a:ext cx="2346962" cy="1803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6000" y="31182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563856" flipH="1">
            <a:off x="964432" y="2629136"/>
            <a:ext cx="174244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OBSOLETE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4521" y="1862520"/>
            <a:ext cx="3779520" cy="132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อุปกรณ์เครื่องแม่ข่าย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และระบบฐานข้อมูลเดิมมีอายุการใช้งาน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เกินกว่า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41" y="1983882"/>
            <a:ext cx="2712720" cy="18084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9563856" flipH="1">
            <a:off x="7322972" y="2486272"/>
            <a:ext cx="114646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FULL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5670" y="1983882"/>
            <a:ext cx="262914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เนื้อที่จัดเก็บข้อมูล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ไม่เพียงพอ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4521" y="4677853"/>
            <a:ext cx="3482043" cy="933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การพัฒนาหรือปรับปรุงระบบ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ทำได้ยาก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78097" y="4661570"/>
            <a:ext cx="2566716" cy="868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ความปลอดภัยในการใช้งานระบบ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44" y="4141066"/>
            <a:ext cx="952500" cy="16240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flipH="1">
            <a:off x="816329" y="5812517"/>
            <a:ext cx="20804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OLD Version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88" y="4677853"/>
            <a:ext cx="2388162" cy="13962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flipH="1">
            <a:off x="7978721" y="4518358"/>
            <a:ext cx="1148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2023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17072" y="1292440"/>
            <a:ext cx="11157857" cy="1256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ความจำเป็น 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หากไม่สามารถดำเนินโครงการนี้ได้ กปน. จะมีความเสี่ยงที่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ระบบจะไม่สามารถใช้งานได้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อย่างต่อเนื่อง รวมไปถึง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พื้นที่สำหรับจัดเก็บข้อมูล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เพื่อใช้ในกระบวนการงานซ่อมท่อ มีจำนวนไม่เพียงพอ อีกทั้งยัง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ขาดโอกาสที่จะนำเทคโนโลยีใหม่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มาใช้งานเพื่อเพิ่มความประสิทธิภาพให้กับระบบ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A00875-D5B0-460C-A9DF-28B1BB528AE3}"/>
              </a:ext>
            </a:extLst>
          </p:cNvPr>
          <p:cNvGrpSpPr/>
          <p:nvPr/>
        </p:nvGrpSpPr>
        <p:grpSpPr>
          <a:xfrm>
            <a:off x="4373251" y="3153367"/>
            <a:ext cx="3557138" cy="2073725"/>
            <a:chOff x="4449416" y="3153367"/>
            <a:chExt cx="3557138" cy="207372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1B947D8-BF41-4356-8ADD-A0B0491281A8}"/>
                </a:ext>
              </a:extLst>
            </p:cNvPr>
            <p:cNvSpPr/>
            <p:nvPr/>
          </p:nvSpPr>
          <p:spPr>
            <a:xfrm>
              <a:off x="4449416" y="3153367"/>
              <a:ext cx="3557138" cy="2073725"/>
            </a:xfrm>
            <a:prstGeom prst="roundRect">
              <a:avLst>
                <a:gd name="adj" fmla="val 6795"/>
              </a:avLst>
            </a:prstGeom>
            <a:solidFill>
              <a:srgbClr val="3507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49D4CE-2909-425C-A0D6-39DCD201B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6" t="32849" r="4049" b="35581"/>
            <a:stretch/>
          </p:blipFill>
          <p:spPr>
            <a:xfrm>
              <a:off x="4799326" y="3400655"/>
              <a:ext cx="2857317" cy="6245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3C7563F-818A-4892-B167-4DC62F6C3457}"/>
                </a:ext>
              </a:extLst>
            </p:cNvPr>
            <p:cNvGrpSpPr/>
            <p:nvPr/>
          </p:nvGrpSpPr>
          <p:grpSpPr>
            <a:xfrm>
              <a:off x="5255421" y="4285934"/>
              <a:ext cx="2095189" cy="760056"/>
              <a:chOff x="4970030" y="4204297"/>
              <a:chExt cx="2095189" cy="76005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7DE385-D56A-4A8F-A4AB-9B1697A40F30}"/>
                  </a:ext>
                </a:extLst>
              </p:cNvPr>
              <p:cNvSpPr txBox="1"/>
              <p:nvPr/>
            </p:nvSpPr>
            <p:spPr>
              <a:xfrm>
                <a:off x="5083683" y="4204297"/>
                <a:ext cx="18678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C000"/>
                    </a:solidFill>
                    <a:latin typeface="Arial Black" panose="020B0A04020102020204" pitchFamily="34" charset="0"/>
                  </a:rPr>
                  <a:t>Drive Full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7D610D-2DF2-4279-9D7E-B4B44FFE3942}"/>
                  </a:ext>
                </a:extLst>
              </p:cNvPr>
              <p:cNvSpPr txBox="1"/>
              <p:nvPr/>
            </p:nvSpPr>
            <p:spPr>
              <a:xfrm>
                <a:off x="4970030" y="4595021"/>
                <a:ext cx="2095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Arial Black" panose="020B0A04020102020204" pitchFamily="34" charset="0"/>
                  </a:rPr>
                  <a:t>Problem Check</a:t>
                </a:r>
              </a:p>
            </p:txBody>
          </p:sp>
        </p:grp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C719BF1-FFD9-4E20-B28F-174FA3BEC4B3}"/>
              </a:ext>
            </a:extLst>
          </p:cNvPr>
          <p:cNvSpPr/>
          <p:nvPr/>
        </p:nvSpPr>
        <p:spPr>
          <a:xfrm>
            <a:off x="441407" y="3153367"/>
            <a:ext cx="3537267" cy="2073725"/>
          </a:xfrm>
          <a:prstGeom prst="roundRect">
            <a:avLst>
              <a:gd name="adj" fmla="val 6795"/>
            </a:avLst>
          </a:prstGeom>
          <a:solidFill>
            <a:srgbClr val="350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2AD3FB-1D1B-404F-9AEF-D734F9219E9A}"/>
              </a:ext>
            </a:extLst>
          </p:cNvPr>
          <p:cNvGrpSpPr/>
          <p:nvPr/>
        </p:nvGrpSpPr>
        <p:grpSpPr>
          <a:xfrm>
            <a:off x="1041892" y="4283232"/>
            <a:ext cx="2324226" cy="760056"/>
            <a:chOff x="4855513" y="4204297"/>
            <a:chExt cx="2324226" cy="76005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E2071E-0D12-49EF-BD99-C9EA9C269362}"/>
                </a:ext>
              </a:extLst>
            </p:cNvPr>
            <p:cNvSpPr txBox="1"/>
            <p:nvPr/>
          </p:nvSpPr>
          <p:spPr>
            <a:xfrm>
              <a:off x="4855513" y="4204297"/>
              <a:ext cx="2324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Server Down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E51018-2306-416C-B29A-FEBF1E63E3DC}"/>
                </a:ext>
              </a:extLst>
            </p:cNvPr>
            <p:cNvSpPr txBox="1"/>
            <p:nvPr/>
          </p:nvSpPr>
          <p:spPr>
            <a:xfrm>
              <a:off x="4871255" y="4595021"/>
              <a:ext cx="2292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For Maintenance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7A910A5-06A2-417A-A1AC-3CAD40F4218F}"/>
              </a:ext>
            </a:extLst>
          </p:cNvPr>
          <p:cNvSpPr/>
          <p:nvPr/>
        </p:nvSpPr>
        <p:spPr>
          <a:xfrm>
            <a:off x="8225916" y="3156683"/>
            <a:ext cx="3553342" cy="2073725"/>
          </a:xfrm>
          <a:prstGeom prst="roundRect">
            <a:avLst>
              <a:gd name="adj" fmla="val 6795"/>
            </a:avLst>
          </a:prstGeom>
          <a:solidFill>
            <a:srgbClr val="000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3E5B3A8-5D00-4C1C-B85F-E8D55186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8755" r="12496" b="58371"/>
          <a:stretch/>
        </p:blipFill>
        <p:spPr>
          <a:xfrm>
            <a:off x="724812" y="3328680"/>
            <a:ext cx="2958335" cy="825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13CCD1-C443-4131-9AF6-31869D72A1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0" r="22761" b="23929"/>
          <a:stretch/>
        </p:blipFill>
        <p:spPr>
          <a:xfrm>
            <a:off x="8438817" y="3400655"/>
            <a:ext cx="3127539" cy="67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D551C85-4166-40E6-B197-84A1BA2EA6C0}"/>
              </a:ext>
            </a:extLst>
          </p:cNvPr>
          <p:cNvSpPr txBox="1"/>
          <p:nvPr/>
        </p:nvSpPr>
        <p:spPr>
          <a:xfrm>
            <a:off x="8596504" y="4396957"/>
            <a:ext cx="2969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New Technology</a:t>
            </a:r>
          </a:p>
        </p:txBody>
      </p:sp>
    </p:spTree>
    <p:extLst>
      <p:ext uri="{BB962C8B-B14F-4D97-AF65-F5344CB8AC3E}">
        <p14:creationId xmlns:p14="http://schemas.microsoft.com/office/powerpoint/2010/main" val="42797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78079" y="3794887"/>
            <a:ext cx="3976802" cy="1794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57569" y="1328070"/>
            <a:ext cx="11157857" cy="868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ทำให้ กปน. ไม่สามารถดำเนินการตามยุทธศาสตร์ด้านการลดน้ำสูญเสียขององค์กรได้ตามเป้าหมายที่กำหนดไว้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41858" y="2834640"/>
            <a:ext cx="629920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0098" y="238717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28.4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6498" y="5470619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เป้าหมายอัตราน้ำสูญเสีย</a:t>
            </a:r>
          </a:p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แผนงานการเพิ่มประสิทธิภาพการบริหารจัดการน้ำสูญเสีย ปีงบฯ 2564 – 2566 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0098" y="5092667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2564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70658" y="3260005"/>
            <a:ext cx="629920" cy="19012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89378" y="2853650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26.2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58898" y="5112987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58818" y="3606800"/>
            <a:ext cx="629920" cy="1553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257218" y="316523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24.0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47058" y="5112269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990018" y="5160562"/>
            <a:ext cx="60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36317" y="3904099"/>
            <a:ext cx="3596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แผนวิสาหกิจการประปานครหลวง ฉบับที่ 5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(2563-2565)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อัตราน้ำสูญเสีย 19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270484" y="2119244"/>
            <a:ext cx="22362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</a:t>
            </a:r>
            <a:endParaRPr lang="en-US" sz="24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อัตราน้ำสูญเสีย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(%)</a:t>
            </a:r>
          </a:p>
          <a:p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33.09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61742" t="51727" r="9314"/>
          <a:stretch/>
        </p:blipFill>
        <p:spPr>
          <a:xfrm>
            <a:off x="4312617" y="2979427"/>
            <a:ext cx="679269" cy="6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4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352" y="1412981"/>
            <a:ext cx="10812780" cy="920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pic>
        <p:nvPicPr>
          <p:cNvPr id="11" name="Picture 47" descr="Untitled-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8" y="1412981"/>
            <a:ext cx="946596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0086" y="1542581"/>
            <a:ext cx="64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8811" y="1474702"/>
            <a:ext cx="1004230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เพื่อพัฒนาระบบสารสนเทศการบริหารจัดการน้ำสูญเสีย (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WLMA Pro) 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ในรูปแบบ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Application 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Mobile Application </a:t>
            </a:r>
            <a:endParaRPr lang="th-TH" sz="28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702" y="2401413"/>
            <a:ext cx="10812780" cy="804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7" descr="Untitled-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8" y="2401412"/>
            <a:ext cx="946596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4436" y="2531012"/>
            <a:ext cx="64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4474" y="2453006"/>
            <a:ext cx="10042302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เพื่อจัดหาอุปกรณ์ระบบเครื่องแม่ข่าย ติดตั้งระบบฐานข้อมูลพร้อมทั้งโอนย้ายข้อมูล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1990" y="3272268"/>
            <a:ext cx="10812780" cy="920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7" descr="Untitled-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6" y="3272268"/>
            <a:ext cx="946596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05724" y="3401868"/>
            <a:ext cx="64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4449" y="3307862"/>
            <a:ext cx="10042302" cy="868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เพื่อบูรณาการข้อมูลจากระบบสารสนเทศต่าง ๆ ให้มีการเชื่อมโยงข้อมูลซึ่งกันและกันรวมถึงจัดทำศูนย์คอมพิวเตอร์สำรองด้วย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340" y="4260699"/>
            <a:ext cx="10812780" cy="920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7" descr="Untitled-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6" y="4260699"/>
            <a:ext cx="946596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10074" y="4390299"/>
            <a:ext cx="64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8799" y="4392092"/>
            <a:ext cx="10042302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เพื่อนำเทคโนโลยีการวิเคราะห์ข้อมูล (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Analytics) 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มาช่วยเพิ่มประสิทธิภาพของระบบ</a:t>
            </a:r>
          </a:p>
        </p:txBody>
      </p:sp>
    </p:spTree>
    <p:extLst>
      <p:ext uri="{BB962C8B-B14F-4D97-AF65-F5344CB8AC3E}">
        <p14:creationId xmlns:p14="http://schemas.microsoft.com/office/powerpoint/2010/main" val="86733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ขอบเขตการดำเนินโครงการ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grpSp>
        <p:nvGrpSpPr>
          <p:cNvPr id="11" name="Google Shape;4736;p59"/>
          <p:cNvGrpSpPr/>
          <p:nvPr/>
        </p:nvGrpSpPr>
        <p:grpSpPr>
          <a:xfrm>
            <a:off x="751113" y="1501063"/>
            <a:ext cx="11016343" cy="4569525"/>
            <a:chOff x="238125" y="1188750"/>
            <a:chExt cx="7140450" cy="3335550"/>
          </a:xfrm>
        </p:grpSpPr>
        <p:sp>
          <p:nvSpPr>
            <p:cNvPr id="12" name="Google Shape;4737;p59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738;p59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739;p59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740;p59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741;p59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WLMA PRO</a:t>
              </a:r>
              <a:endParaRPr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91893" y="1787475"/>
            <a:ext cx="3594638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2800" b="1" u="sng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จัดหาและติดตั้งระบบคอมพิวเตอร์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ติดตั้งเครื่องคอมพิวเตอร์แม่ข่ายและอุปกรณ์รวมทั้งซอฟต์แวร์ลิขสิทธิ์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2038" y="1678119"/>
            <a:ext cx="39354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พัฒนาระบบงานคอมพิวเตอร์</a:t>
            </a:r>
          </a:p>
          <a:p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พัฒนาระบบสารสนเทศเพื่อการบริหารจัดการน้ำสูญเสีย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(Web Application </a:t>
            </a: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Mobile Application)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04813" y="4278396"/>
            <a:ext cx="3594638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2800" b="1" u="sng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โอนย้ายข้อมูล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ย้ายข้อมูลจากระบบจากระบบงานเดิม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WLMA 2.0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91893" y="4184116"/>
            <a:ext cx="39354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เชื่อมโยงข้อมูล</a:t>
            </a:r>
          </a:p>
          <a:p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เชื่อมโยงข้อมูลกับระบบงานอื่น ๆ เช่น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CRM CIS GIS SCADA SAP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79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ระบบปัจจุบัน 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WLMA 2.0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09006" y="1307676"/>
            <a:ext cx="48680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ระบบสารสนเทศเพื่อการบริหารจัดการ      น้ำสูญเสีย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WLMA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ได้จัดทำโครงการตั้งแต่   ปี พ.ศ.2556 และเริ่มใช้งานอย่างเต็มรูปแบบเมื่อ เดือน พ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ค. 2558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วงเงิน 54 ล้านบาท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235" y="1410789"/>
            <a:ext cx="6503221" cy="4896543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1196475" y="3228066"/>
            <a:ext cx="3167199" cy="3085148"/>
            <a:chOff x="133350" y="1076325"/>
            <a:chExt cx="5057775" cy="4995863"/>
          </a:xfrm>
        </p:grpSpPr>
        <p:sp>
          <p:nvSpPr>
            <p:cNvPr id="68" name="Google Shape;189;p12"/>
            <p:cNvSpPr txBox="1">
              <a:spLocks/>
            </p:cNvSpPr>
            <p:nvPr/>
          </p:nvSpPr>
          <p:spPr bwMode="auto">
            <a:xfrm>
              <a:off x="1625600" y="3111500"/>
              <a:ext cx="21431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buClr>
                  <a:srgbClr val="FFFFFF"/>
                </a:buClr>
                <a:buSzPts val="2000"/>
                <a:buFont typeface="Arial" pitchFamily="34" charset="0"/>
                <a:buNone/>
                <a:defRPr/>
              </a:pPr>
              <a:r>
                <a:rPr lang="en-US" sz="1600" b="1" kern="0" dirty="0">
                  <a:ea typeface="Arial"/>
                  <a:sym typeface="Roboto Condensed" charset="0"/>
                </a:rPr>
                <a:t>WLMA 2.0</a:t>
              </a:r>
              <a:endParaRPr lang="th-TH" b="1" kern="0" dirty="0">
                <a:ea typeface="Arial"/>
                <a:sym typeface="Roboto Condensed" charset="0"/>
              </a:endParaRPr>
            </a:p>
          </p:txBody>
        </p:sp>
        <p:grpSp>
          <p:nvGrpSpPr>
            <p:cNvPr id="69" name="Group 62"/>
            <p:cNvGrpSpPr>
              <a:grpSpLocks/>
            </p:cNvGrpSpPr>
            <p:nvPr/>
          </p:nvGrpSpPr>
          <p:grpSpPr bwMode="auto">
            <a:xfrm>
              <a:off x="3525838" y="1800225"/>
              <a:ext cx="1631950" cy="1835150"/>
              <a:chOff x="3616129" y="2045065"/>
              <a:chExt cx="1632000" cy="1836000"/>
            </a:xfrm>
          </p:grpSpPr>
          <p:pic>
            <p:nvPicPr>
              <p:cNvPr id="115" name="Picture 12" descr="C:\Users\00100937\Desktop\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48" t="14285" b="48979"/>
              <a:stretch>
                <a:fillRect/>
              </a:stretch>
            </p:blipFill>
            <p:spPr bwMode="auto">
              <a:xfrm>
                <a:off x="3616129" y="2045065"/>
                <a:ext cx="1632000" cy="183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6" name="Group 48"/>
              <p:cNvGrpSpPr>
                <a:grpSpLocks/>
              </p:cNvGrpSpPr>
              <p:nvPr/>
            </p:nvGrpSpPr>
            <p:grpSpPr bwMode="auto">
              <a:xfrm>
                <a:off x="3777217" y="2678760"/>
                <a:ext cx="1420077" cy="1044954"/>
                <a:chOff x="3212073" y="2329515"/>
                <a:chExt cx="1420077" cy="1044954"/>
              </a:xfrm>
            </p:grpSpPr>
            <p:sp>
              <p:nvSpPr>
                <p:cNvPr id="117" name="Google Shape;189;p12"/>
                <p:cNvSpPr txBox="1">
                  <a:spLocks/>
                </p:cNvSpPr>
                <p:nvPr/>
              </p:nvSpPr>
              <p:spPr bwMode="auto">
                <a:xfrm>
                  <a:off x="3211327" y="2329526"/>
                  <a:ext cx="1357355" cy="5955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91425" tIns="91425" rIns="91425" bIns="91425" anchor="ctr"/>
                <a:lstStyle/>
                <a:p>
                  <a:pPr algn="ctr" eaLnBrk="1" hangingPunct="1">
                    <a:buClr>
                      <a:srgbClr val="FFFFFF"/>
                    </a:buClr>
                    <a:buSzPts val="2000"/>
                    <a:buFont typeface="Arial" pitchFamily="34" charset="0"/>
                    <a:buNone/>
                    <a:defRPr/>
                  </a:pPr>
                  <a:r>
                    <a:rPr lang="en-US" b="1" kern="0" dirty="0">
                      <a:solidFill>
                        <a:schemeClr val="bg1"/>
                      </a:solidFill>
                      <a:ea typeface="Arial"/>
                      <a:sym typeface="Roboto Condensed" charset="0"/>
                    </a:rPr>
                    <a:t>FSM</a:t>
                  </a:r>
                  <a:endParaRPr lang="th-TH" b="1" kern="0" dirty="0">
                    <a:solidFill>
                      <a:schemeClr val="bg1"/>
                    </a:solidFill>
                    <a:ea typeface="Arial"/>
                    <a:sym typeface="Roboto Condensed" charset="0"/>
                  </a:endParaRPr>
                </a:p>
              </p:txBody>
            </p:sp>
            <p:sp>
              <p:nvSpPr>
                <p:cNvPr id="118" name="Google Shape;189;p12"/>
                <p:cNvSpPr txBox="1">
                  <a:spLocks/>
                </p:cNvSpPr>
                <p:nvPr/>
              </p:nvSpPr>
              <p:spPr bwMode="auto">
                <a:xfrm>
                  <a:off x="3362145" y="2945761"/>
                  <a:ext cx="1270039" cy="428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pPr algn="r" eaLnBrk="1" hangingPunct="1">
                    <a:defRPr/>
                  </a:pPr>
                  <a:r>
                    <a:rPr lang="en-US" altLang="th-TH" sz="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Field Services  </a:t>
                  </a:r>
                </a:p>
                <a:p>
                  <a:pPr algn="r" eaLnBrk="1" hangingPunct="1">
                    <a:defRPr/>
                  </a:pPr>
                  <a:r>
                    <a:rPr lang="en-US" altLang="th-TH" sz="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And Support </a:t>
                  </a:r>
                </a:p>
                <a:p>
                  <a:pPr algn="r" eaLnBrk="1" hangingPunct="1">
                    <a:defRPr/>
                  </a:pPr>
                  <a:r>
                    <a:rPr lang="en-US" altLang="th-TH" sz="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Management</a:t>
                  </a:r>
                </a:p>
              </p:txBody>
            </p:sp>
            <p:cxnSp>
              <p:nvCxnSpPr>
                <p:cNvPr id="119" name="Straight Connector 118"/>
                <p:cNvCxnSpPr/>
                <p:nvPr/>
              </p:nvCxnSpPr>
              <p:spPr bwMode="auto">
                <a:xfrm>
                  <a:off x="3643140" y="2872703"/>
                  <a:ext cx="612794" cy="1588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" name="Group 71"/>
            <p:cNvGrpSpPr>
              <a:grpSpLocks/>
            </p:cNvGrpSpPr>
            <p:nvPr/>
          </p:nvGrpSpPr>
          <p:grpSpPr bwMode="auto">
            <a:xfrm>
              <a:off x="142875" y="1790700"/>
              <a:ext cx="1663700" cy="1871663"/>
              <a:chOff x="142844" y="1791072"/>
              <a:chExt cx="1664000" cy="1872000"/>
            </a:xfrm>
          </p:grpSpPr>
          <p:pic>
            <p:nvPicPr>
              <p:cNvPr id="110" name="Picture 7" descr="C:\Users\00100937\Desktop\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 r="67348" b="48979"/>
              <a:stretch>
                <a:fillRect/>
              </a:stretch>
            </p:blipFill>
            <p:spPr bwMode="auto">
              <a:xfrm>
                <a:off x="142844" y="1791072"/>
                <a:ext cx="1664000" cy="18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1" name="Group 63"/>
              <p:cNvGrpSpPr>
                <a:grpSpLocks/>
              </p:cNvGrpSpPr>
              <p:nvPr/>
            </p:nvGrpSpPr>
            <p:grpSpPr bwMode="auto">
              <a:xfrm>
                <a:off x="213718" y="2469310"/>
                <a:ext cx="1278327" cy="969870"/>
                <a:chOff x="25155" y="2143125"/>
                <a:chExt cx="1278368" cy="969213"/>
              </a:xfrm>
            </p:grpSpPr>
            <p:sp>
              <p:nvSpPr>
                <p:cNvPr id="112" name="Google Shape;189;p12"/>
                <p:cNvSpPr txBox="1">
                  <a:spLocks/>
                </p:cNvSpPr>
                <p:nvPr/>
              </p:nvSpPr>
              <p:spPr bwMode="auto">
                <a:xfrm>
                  <a:off x="25732" y="2142872"/>
                  <a:ext cx="1278208" cy="5966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91425" tIns="91425" rIns="91425" bIns="91425" anchor="ctr"/>
                <a:lstStyle/>
                <a:p>
                  <a:pPr algn="ctr" eaLnBrk="1" hangingPunct="1">
                    <a:buClr>
                      <a:srgbClr val="FFFFFF"/>
                    </a:buClr>
                    <a:buSzPts val="2000"/>
                    <a:buFont typeface="Arial" pitchFamily="34" charset="0"/>
                    <a:buNone/>
                    <a:defRPr/>
                  </a:pPr>
                  <a:r>
                    <a:rPr lang="en-US" b="1" kern="0" dirty="0">
                      <a:solidFill>
                        <a:schemeClr val="bg1"/>
                      </a:solidFill>
                      <a:ea typeface="Arial"/>
                      <a:sym typeface="Roboto Condensed" charset="0"/>
                    </a:rPr>
                    <a:t>MR</a:t>
                  </a:r>
                  <a:endParaRPr lang="th-TH" b="1" kern="0" dirty="0">
                    <a:solidFill>
                      <a:schemeClr val="bg1"/>
                    </a:solidFill>
                    <a:ea typeface="Arial"/>
                    <a:sym typeface="Roboto Condensed" charset="0"/>
                  </a:endParaRPr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89313" y="2682354"/>
                  <a:ext cx="647837" cy="158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Google Shape;189;p12"/>
                <p:cNvSpPr txBox="1">
                  <a:spLocks/>
                </p:cNvSpPr>
                <p:nvPr/>
              </p:nvSpPr>
              <p:spPr bwMode="auto">
                <a:xfrm>
                  <a:off x="25155" y="2683713"/>
                  <a:ext cx="1071603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th-TH" sz="70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  <a:sym typeface="Arial" panose="020B0604020202020204" pitchFamily="34" charset="0"/>
                    </a:rPr>
                    <a:t>Management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th-TH" sz="70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  <a:sym typeface="Arial" panose="020B0604020202020204" pitchFamily="34" charset="0"/>
                    </a:rPr>
                    <a:t>Report</a:t>
                  </a:r>
                </a:p>
              </p:txBody>
            </p:sp>
          </p:grpSp>
        </p:grpSp>
        <p:grpSp>
          <p:nvGrpSpPr>
            <p:cNvPr id="71" name="Group 51"/>
            <p:cNvGrpSpPr>
              <a:grpSpLocks/>
            </p:cNvGrpSpPr>
            <p:nvPr/>
          </p:nvGrpSpPr>
          <p:grpSpPr bwMode="auto">
            <a:xfrm>
              <a:off x="827088" y="1076325"/>
              <a:ext cx="2136775" cy="1727200"/>
              <a:chOff x="916237" y="1321438"/>
              <a:chExt cx="2137635" cy="1728000"/>
            </a:xfrm>
          </p:grpSpPr>
          <p:pic>
            <p:nvPicPr>
              <p:cNvPr id="104" name="Picture 6" descr="C:\Users\00100937\Desktop\1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83" r="44640" b="66699"/>
              <a:stretch>
                <a:fillRect/>
              </a:stretch>
            </p:blipFill>
            <p:spPr bwMode="auto">
              <a:xfrm>
                <a:off x="916237" y="1321438"/>
                <a:ext cx="2137635" cy="172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5" name="Group 50"/>
              <p:cNvGrpSpPr>
                <a:grpSpLocks/>
              </p:cNvGrpSpPr>
              <p:nvPr/>
            </p:nvGrpSpPr>
            <p:grpSpPr bwMode="auto">
              <a:xfrm>
                <a:off x="1407063" y="1607472"/>
                <a:ext cx="1312687" cy="955589"/>
                <a:chOff x="-1450457" y="750216"/>
                <a:chExt cx="1312687" cy="955589"/>
              </a:xfrm>
            </p:grpSpPr>
            <p:grpSp>
              <p:nvGrpSpPr>
                <p:cNvPr id="106" name="Group 65"/>
                <p:cNvGrpSpPr>
                  <a:grpSpLocks/>
                </p:cNvGrpSpPr>
                <p:nvPr/>
              </p:nvGrpSpPr>
              <p:grpSpPr bwMode="auto">
                <a:xfrm>
                  <a:off x="-1222033" y="750216"/>
                  <a:ext cx="1084263" cy="595313"/>
                  <a:chOff x="1492635" y="1455085"/>
                  <a:chExt cx="1084263" cy="595313"/>
                </a:xfrm>
              </p:grpSpPr>
              <p:sp>
                <p:nvSpPr>
                  <p:cNvPr id="108" name="Google Shape;189;p12"/>
                  <p:cNvSpPr txBox="1">
                    <a:spLocks/>
                  </p:cNvSpPr>
                  <p:nvPr/>
                </p:nvSpPr>
                <p:spPr bwMode="auto">
                  <a:xfrm>
                    <a:off x="1492811" y="1454933"/>
                    <a:ext cx="1084699" cy="5955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algn="ctr" eaLnBrk="1" hangingPunct="1">
                      <a:buClr>
                        <a:srgbClr val="FFFFFF"/>
                      </a:buClr>
                      <a:buSzPts val="2000"/>
                      <a:buFont typeface="Arial" pitchFamily="34" charset="0"/>
                      <a:buNone/>
                      <a:defRPr/>
                    </a:pPr>
                    <a:r>
                      <a:rPr lang="en-US" b="1" kern="0" dirty="0">
                        <a:solidFill>
                          <a:schemeClr val="bg1"/>
                        </a:solidFill>
                        <a:ea typeface="Arial"/>
                        <a:sym typeface="Roboto Condensed" charset="0"/>
                      </a:rPr>
                      <a:t>KR</a:t>
                    </a:r>
                    <a:endParaRPr lang="th-TH" b="1" kern="0" dirty="0">
                      <a:solidFill>
                        <a:schemeClr val="bg1"/>
                      </a:solidFill>
                      <a:ea typeface="Arial"/>
                      <a:sym typeface="Roboto Condensed" charset="0"/>
                    </a:endParaRPr>
                  </a:p>
                </p:txBody>
              </p: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1572218" y="1980639"/>
                    <a:ext cx="755954" cy="1588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7" name="Google Shape;189;p12"/>
                <p:cNvSpPr txBox="1">
                  <a:spLocks/>
                </p:cNvSpPr>
                <p:nvPr/>
              </p:nvSpPr>
              <p:spPr bwMode="auto">
                <a:xfrm>
                  <a:off x="-1450457" y="1277180"/>
                  <a:ext cx="941394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th-TH" sz="70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  <a:sym typeface="Arial" panose="020B0604020202020204" pitchFamily="34" charset="0"/>
                    </a:rPr>
                    <a:t>Knowledge</a:t>
                  </a:r>
                  <a:br>
                    <a:rPr lang="en-US" altLang="th-TH" sz="70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  <a:sym typeface="Arial" panose="020B0604020202020204" pitchFamily="34" charset="0"/>
                    </a:rPr>
                  </a:br>
                  <a:r>
                    <a:rPr lang="en-US" altLang="th-TH" sz="70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  <a:sym typeface="Arial" panose="020B0604020202020204" pitchFamily="34" charset="0"/>
                    </a:rPr>
                    <a:t>Repository</a:t>
                  </a:r>
                </a:p>
              </p:txBody>
            </p:sp>
          </p:grpSp>
        </p:grpSp>
        <p:grpSp>
          <p:nvGrpSpPr>
            <p:cNvPr id="72" name="Group 61"/>
            <p:cNvGrpSpPr>
              <a:grpSpLocks/>
            </p:cNvGrpSpPr>
            <p:nvPr/>
          </p:nvGrpSpPr>
          <p:grpSpPr bwMode="auto">
            <a:xfrm>
              <a:off x="2589213" y="1076325"/>
              <a:ext cx="1901825" cy="1692275"/>
              <a:chOff x="2589384" y="1076692"/>
              <a:chExt cx="1902382" cy="1692000"/>
            </a:xfrm>
          </p:grpSpPr>
          <p:pic>
            <p:nvPicPr>
              <p:cNvPr id="99" name="Picture 13" descr="C:\Users\00100937\Desktop\8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81" r="14285" b="67352"/>
              <a:stretch>
                <a:fillRect/>
              </a:stretch>
            </p:blipFill>
            <p:spPr bwMode="auto">
              <a:xfrm>
                <a:off x="2589384" y="1076692"/>
                <a:ext cx="1902382" cy="169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0" name="Group 47"/>
              <p:cNvGrpSpPr>
                <a:grpSpLocks/>
              </p:cNvGrpSpPr>
              <p:nvPr/>
            </p:nvGrpSpPr>
            <p:grpSpPr bwMode="auto">
              <a:xfrm>
                <a:off x="2741507" y="1366263"/>
                <a:ext cx="1229655" cy="964554"/>
                <a:chOff x="3080415" y="3443288"/>
                <a:chExt cx="1229655" cy="964554"/>
              </a:xfrm>
            </p:grpSpPr>
            <p:sp>
              <p:nvSpPr>
                <p:cNvPr id="101" name="Google Shape;189;p12"/>
                <p:cNvSpPr txBox="1">
                  <a:spLocks/>
                </p:cNvSpPr>
                <p:nvPr/>
              </p:nvSpPr>
              <p:spPr bwMode="auto">
                <a:xfrm>
                  <a:off x="3239534" y="3442595"/>
                  <a:ext cx="1070288" cy="595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91425" tIns="91425" rIns="91425" bIns="91425" anchor="ctr"/>
                <a:lstStyle/>
                <a:p>
                  <a:pPr algn="ctr" eaLnBrk="1" hangingPunct="1">
                    <a:buClr>
                      <a:srgbClr val="FFFFFF"/>
                    </a:buClr>
                    <a:buSzPts val="2000"/>
                    <a:buFont typeface="Arial" pitchFamily="34" charset="0"/>
                    <a:buNone/>
                    <a:defRPr/>
                  </a:pPr>
                  <a:r>
                    <a:rPr lang="en-US" b="1" kern="0" dirty="0">
                      <a:solidFill>
                        <a:schemeClr val="bg1"/>
                      </a:solidFill>
                      <a:ea typeface="Arial"/>
                      <a:sym typeface="Roboto Condensed" charset="0"/>
                    </a:rPr>
                    <a:t>PM</a:t>
                  </a:r>
                  <a:endParaRPr lang="th-TH" b="1" kern="0" dirty="0">
                    <a:solidFill>
                      <a:schemeClr val="bg1"/>
                    </a:solidFill>
                    <a:ea typeface="Arial"/>
                    <a:sym typeface="Roboto Condensed" charset="0"/>
                  </a:endParaRPr>
                </a:p>
              </p:txBody>
            </p:sp>
            <p:sp>
              <p:nvSpPr>
                <p:cNvPr id="102" name="Google Shape;189;p12"/>
                <p:cNvSpPr txBox="1">
                  <a:spLocks/>
                </p:cNvSpPr>
                <p:nvPr/>
              </p:nvSpPr>
              <p:spPr bwMode="auto">
                <a:xfrm>
                  <a:off x="3080415" y="3979220"/>
                  <a:ext cx="1112828" cy="42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th-TH" sz="70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  <a:sym typeface="Arial" panose="020B0604020202020204" pitchFamily="34" charset="0"/>
                    </a:rPr>
                    <a:t>Pressure Management</a:t>
                  </a: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3457084" y="3966385"/>
                  <a:ext cx="611367" cy="1588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" name="Group 60"/>
            <p:cNvGrpSpPr>
              <a:grpSpLocks/>
            </p:cNvGrpSpPr>
            <p:nvPr/>
          </p:nvGrpSpPr>
          <p:grpSpPr bwMode="auto">
            <a:xfrm>
              <a:off x="3508375" y="3594100"/>
              <a:ext cx="1682750" cy="1763713"/>
              <a:chOff x="3508831" y="3594388"/>
              <a:chExt cx="1682673" cy="1764000"/>
            </a:xfrm>
          </p:grpSpPr>
          <p:pic>
            <p:nvPicPr>
              <p:cNvPr id="93" name="Picture 11" descr="C:\Users\00100937\Desktop\6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48" t="51021" b="14285"/>
              <a:stretch>
                <a:fillRect/>
              </a:stretch>
            </p:blipFill>
            <p:spPr bwMode="auto">
              <a:xfrm>
                <a:off x="3508831" y="3594388"/>
                <a:ext cx="1660236" cy="17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4" name="Group 55"/>
              <p:cNvGrpSpPr>
                <a:grpSpLocks/>
              </p:cNvGrpSpPr>
              <p:nvPr/>
            </p:nvGrpSpPr>
            <p:grpSpPr bwMode="auto">
              <a:xfrm>
                <a:off x="3760133" y="3786190"/>
                <a:ext cx="1431371" cy="920008"/>
                <a:chOff x="-2360097" y="4071942"/>
                <a:chExt cx="1431371" cy="920008"/>
              </a:xfrm>
            </p:grpSpPr>
            <p:grpSp>
              <p:nvGrpSpPr>
                <p:cNvPr id="95" name="Group 56"/>
                <p:cNvGrpSpPr>
                  <a:grpSpLocks/>
                </p:cNvGrpSpPr>
                <p:nvPr/>
              </p:nvGrpSpPr>
              <p:grpSpPr bwMode="auto">
                <a:xfrm>
                  <a:off x="-2143172" y="4071942"/>
                  <a:ext cx="1214446" cy="595313"/>
                  <a:chOff x="2163763" y="4030663"/>
                  <a:chExt cx="1214446" cy="595312"/>
                </a:xfrm>
              </p:grpSpPr>
              <p:sp>
                <p:nvSpPr>
                  <p:cNvPr id="97" name="Google Shape;189;p12"/>
                  <p:cNvSpPr txBox="1">
                    <a:spLocks/>
                  </p:cNvSpPr>
                  <p:nvPr/>
                </p:nvSpPr>
                <p:spPr bwMode="auto">
                  <a:xfrm>
                    <a:off x="2163828" y="4030980"/>
                    <a:ext cx="1214381" cy="595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algn="ctr" eaLnBrk="1" hangingPunct="1">
                      <a:buClr>
                        <a:srgbClr val="FFFFFF"/>
                      </a:buClr>
                      <a:buSzPts val="2000"/>
                      <a:buFont typeface="Arial" pitchFamily="34" charset="0"/>
                      <a:buNone/>
                      <a:defRPr/>
                    </a:pPr>
                    <a:r>
                      <a:rPr lang="en-US" b="1" kern="0" dirty="0">
                        <a:solidFill>
                          <a:schemeClr val="bg1"/>
                        </a:solidFill>
                        <a:ea typeface="Arial"/>
                        <a:sym typeface="Roboto Condensed" charset="0"/>
                      </a:rPr>
                      <a:t>WB</a:t>
                    </a:r>
                    <a:endParaRPr lang="th-TH" b="1" kern="0" dirty="0">
                      <a:solidFill>
                        <a:schemeClr val="bg1"/>
                      </a:solidFill>
                      <a:ea typeface="Arial"/>
                      <a:sym typeface="Roboto Condensed" charset="0"/>
                    </a:endParaRPr>
                  </a:p>
                </p:txBody>
              </p: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2205101" y="4562878"/>
                    <a:ext cx="755615" cy="1588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" name="Google Shape;189;p12"/>
                <p:cNvSpPr txBox="1">
                  <a:spLocks/>
                </p:cNvSpPr>
                <p:nvPr/>
              </p:nvSpPr>
              <p:spPr bwMode="auto">
                <a:xfrm>
                  <a:off x="-2360097" y="4563325"/>
                  <a:ext cx="1282709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th-TH" sz="70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  <a:sym typeface="Arial" panose="020B0604020202020204" pitchFamily="34" charset="0"/>
                    </a:rPr>
                    <a:t>Water Balance</a:t>
                  </a:r>
                </a:p>
              </p:txBody>
            </p:sp>
          </p:grpSp>
        </p:grpSp>
        <p:grpSp>
          <p:nvGrpSpPr>
            <p:cNvPr id="74" name="Group 62"/>
            <p:cNvGrpSpPr>
              <a:grpSpLocks/>
            </p:cNvGrpSpPr>
            <p:nvPr/>
          </p:nvGrpSpPr>
          <p:grpSpPr bwMode="auto">
            <a:xfrm>
              <a:off x="2589213" y="4379913"/>
              <a:ext cx="1903412" cy="1692275"/>
              <a:chOff x="2589384" y="4380206"/>
              <a:chExt cx="1903500" cy="1692000"/>
            </a:xfrm>
          </p:grpSpPr>
          <p:pic>
            <p:nvPicPr>
              <p:cNvPr id="88" name="Picture 10" descr="C:\Users\00100937\Desktop\5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81" t="67348" r="14285"/>
              <a:stretch>
                <a:fillRect/>
              </a:stretch>
            </p:blipFill>
            <p:spPr bwMode="auto">
              <a:xfrm>
                <a:off x="2589384" y="4380206"/>
                <a:ext cx="1903500" cy="169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9" name="Group 46"/>
              <p:cNvGrpSpPr>
                <a:grpSpLocks/>
              </p:cNvGrpSpPr>
              <p:nvPr/>
            </p:nvGrpSpPr>
            <p:grpSpPr bwMode="auto">
              <a:xfrm>
                <a:off x="2714612" y="4875690"/>
                <a:ext cx="1454621" cy="1003114"/>
                <a:chOff x="1854687" y="1426194"/>
                <a:chExt cx="1454170" cy="1002929"/>
              </a:xfrm>
            </p:grpSpPr>
            <p:sp>
              <p:nvSpPr>
                <p:cNvPr id="90" name="Google Shape;189;p12"/>
                <p:cNvSpPr txBox="1">
                  <a:spLocks/>
                </p:cNvSpPr>
                <p:nvPr/>
              </p:nvSpPr>
              <p:spPr bwMode="auto">
                <a:xfrm>
                  <a:off x="1943753" y="1425929"/>
                  <a:ext cx="1364890" cy="595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91425" tIns="91425" rIns="91425" bIns="91425" anchor="ctr"/>
                <a:lstStyle/>
                <a:p>
                  <a:pPr algn="ctr" eaLnBrk="1" hangingPunct="1">
                    <a:buClr>
                      <a:srgbClr val="FFFFFF"/>
                    </a:buClr>
                    <a:buSzPts val="2000"/>
                    <a:buFont typeface="Arial" pitchFamily="34" charset="0"/>
                    <a:buNone/>
                    <a:defRPr/>
                  </a:pPr>
                  <a:r>
                    <a:rPr lang="en-US" b="1" kern="0" dirty="0">
                      <a:solidFill>
                        <a:schemeClr val="bg1"/>
                      </a:solidFill>
                      <a:ea typeface="Arial"/>
                      <a:sym typeface="Roboto Condensed" charset="0"/>
                    </a:rPr>
                    <a:t>NFA</a:t>
                  </a:r>
                  <a:endParaRPr lang="th-TH" b="1" kern="0" dirty="0">
                    <a:solidFill>
                      <a:schemeClr val="bg1"/>
                    </a:solidFill>
                    <a:ea typeface="Arial"/>
                    <a:sym typeface="Roboto Condensed" charset="0"/>
                  </a:endParaRP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965973" y="1967078"/>
                  <a:ext cx="757038" cy="158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Google Shape;189;p12"/>
                <p:cNvSpPr txBox="1">
                  <a:spLocks/>
                </p:cNvSpPr>
                <p:nvPr/>
              </p:nvSpPr>
              <p:spPr bwMode="auto">
                <a:xfrm>
                  <a:off x="1854687" y="2000498"/>
                  <a:ext cx="1222371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th-TH" sz="70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  <a:sym typeface="Arial" panose="020B0604020202020204" pitchFamily="34" charset="0"/>
                    </a:rPr>
                    <a:t>Night Flow Analysis</a:t>
                  </a:r>
                </a:p>
              </p:txBody>
            </p:sp>
          </p:grpSp>
        </p:grpSp>
        <p:grpSp>
          <p:nvGrpSpPr>
            <p:cNvPr id="75" name="Group 72"/>
            <p:cNvGrpSpPr>
              <a:grpSpLocks/>
            </p:cNvGrpSpPr>
            <p:nvPr/>
          </p:nvGrpSpPr>
          <p:grpSpPr bwMode="auto">
            <a:xfrm>
              <a:off x="884238" y="4406900"/>
              <a:ext cx="1901825" cy="1655763"/>
              <a:chOff x="884119" y="4407383"/>
              <a:chExt cx="1901931" cy="1656000"/>
            </a:xfrm>
          </p:grpSpPr>
          <p:pic>
            <p:nvPicPr>
              <p:cNvPr id="82" name="Picture 9" descr="C:\Users\00100937\Desktop\4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85" t="67348" r="48979"/>
              <a:stretch>
                <a:fillRect/>
              </a:stretch>
            </p:blipFill>
            <p:spPr bwMode="auto">
              <a:xfrm>
                <a:off x="884119" y="4407383"/>
                <a:ext cx="1863000" cy="16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3" name="Group 54"/>
              <p:cNvGrpSpPr>
                <a:grpSpLocks/>
              </p:cNvGrpSpPr>
              <p:nvPr/>
            </p:nvGrpSpPr>
            <p:grpSpPr bwMode="auto">
              <a:xfrm>
                <a:off x="1267358" y="4857760"/>
                <a:ext cx="1518692" cy="1044391"/>
                <a:chOff x="-1884879" y="2759163"/>
                <a:chExt cx="1518692" cy="1044391"/>
              </a:xfrm>
            </p:grpSpPr>
            <p:grpSp>
              <p:nvGrpSpPr>
                <p:cNvPr id="84" name="Group 61"/>
                <p:cNvGrpSpPr>
                  <a:grpSpLocks/>
                </p:cNvGrpSpPr>
                <p:nvPr/>
              </p:nvGrpSpPr>
              <p:grpSpPr bwMode="auto">
                <a:xfrm>
                  <a:off x="-1884879" y="2759163"/>
                  <a:ext cx="1143008" cy="595313"/>
                  <a:chOff x="207490" y="3086192"/>
                  <a:chExt cx="1143008" cy="595313"/>
                </a:xfrm>
              </p:grpSpPr>
              <p:sp>
                <p:nvSpPr>
                  <p:cNvPr id="86" name="Google Shape;189;p12"/>
                  <p:cNvSpPr txBox="1">
                    <a:spLocks/>
                  </p:cNvSpPr>
                  <p:nvPr/>
                </p:nvSpPr>
                <p:spPr bwMode="auto">
                  <a:xfrm>
                    <a:off x="206859" y="3086729"/>
                    <a:ext cx="1143064" cy="5858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algn="ctr" eaLnBrk="1" hangingPunct="1">
                      <a:buClr>
                        <a:srgbClr val="FFFFFF"/>
                      </a:buClr>
                      <a:buSzPts val="2000"/>
                      <a:buFont typeface="Arial" pitchFamily="34" charset="0"/>
                      <a:buNone/>
                      <a:defRPr/>
                    </a:pPr>
                    <a:r>
                      <a:rPr lang="en-US" b="1" kern="0" dirty="0">
                        <a:solidFill>
                          <a:schemeClr val="bg1"/>
                        </a:solidFill>
                        <a:ea typeface="Arial"/>
                        <a:sym typeface="Roboto Condensed" charset="0"/>
                      </a:rPr>
                      <a:t>IIM</a:t>
                    </a:r>
                    <a:endParaRPr lang="th-TH" b="1" kern="0" dirty="0">
                      <a:solidFill>
                        <a:schemeClr val="bg1"/>
                      </a:solidFill>
                      <a:ea typeface="Arial"/>
                      <a:sym typeface="Roboto Condensed" charset="0"/>
                    </a:endParaRPr>
                  </a:p>
                </p:txBody>
              </p: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498975" y="3644022"/>
                    <a:ext cx="647736" cy="1587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Google Shape;189;p12"/>
                <p:cNvSpPr txBox="1">
                  <a:spLocks/>
                </p:cNvSpPr>
                <p:nvPr/>
              </p:nvSpPr>
              <p:spPr bwMode="auto">
                <a:xfrm>
                  <a:off x="-1723576" y="3374151"/>
                  <a:ext cx="1357389" cy="428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pPr eaLnBrk="1" hangingPunct="1">
                    <a:defRPr/>
                  </a:pPr>
                  <a:r>
                    <a:rPr lang="en-US" altLang="th-TH" sz="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Infrastructure     </a:t>
                  </a:r>
                </a:p>
                <a:p>
                  <a:pPr eaLnBrk="1" hangingPunct="1">
                    <a:defRPr/>
                  </a:pPr>
                  <a:r>
                    <a:rPr lang="en-US" altLang="th-TH" sz="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     Information</a:t>
                  </a:r>
                </a:p>
                <a:p>
                  <a:pPr eaLnBrk="1" hangingPunct="1">
                    <a:defRPr/>
                  </a:pPr>
                  <a:r>
                    <a:rPr lang="en-US" altLang="th-TH" sz="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         Management</a:t>
                  </a:r>
                </a:p>
              </p:txBody>
            </p:sp>
          </p:grpSp>
        </p:grpSp>
        <p:grpSp>
          <p:nvGrpSpPr>
            <p:cNvPr id="76" name="Group 82"/>
            <p:cNvGrpSpPr>
              <a:grpSpLocks/>
            </p:cNvGrpSpPr>
            <p:nvPr/>
          </p:nvGrpSpPr>
          <p:grpSpPr bwMode="auto">
            <a:xfrm>
              <a:off x="133350" y="3497263"/>
              <a:ext cx="1695450" cy="1871662"/>
              <a:chOff x="133880" y="3496619"/>
              <a:chExt cx="1695054" cy="1872000"/>
            </a:xfrm>
          </p:grpSpPr>
          <p:pic>
            <p:nvPicPr>
              <p:cNvPr id="77" name="Picture 8" descr="C:\Users\00100937\Desktop\3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981" r="67348" b="14285"/>
              <a:stretch>
                <a:fillRect/>
              </a:stretch>
            </p:blipFill>
            <p:spPr bwMode="auto">
              <a:xfrm>
                <a:off x="164934" y="3496619"/>
                <a:ext cx="1664000" cy="18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8" name="Group 59"/>
              <p:cNvGrpSpPr>
                <a:grpSpLocks/>
              </p:cNvGrpSpPr>
              <p:nvPr/>
            </p:nvGrpSpPr>
            <p:grpSpPr bwMode="auto">
              <a:xfrm>
                <a:off x="133880" y="3759577"/>
                <a:ext cx="1643073" cy="988643"/>
                <a:chOff x="809530" y="3994150"/>
                <a:chExt cx="1643074" cy="988643"/>
              </a:xfrm>
            </p:grpSpPr>
            <p:sp>
              <p:nvSpPr>
                <p:cNvPr id="79" name="Google Shape;189;p12"/>
                <p:cNvSpPr txBox="1">
                  <a:spLocks/>
                </p:cNvSpPr>
                <p:nvPr/>
              </p:nvSpPr>
              <p:spPr bwMode="auto">
                <a:xfrm>
                  <a:off x="836512" y="3994764"/>
                  <a:ext cx="1285575" cy="595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91425" tIns="91425" rIns="91425" bIns="91425" anchor="ctr"/>
                <a:lstStyle/>
                <a:p>
                  <a:pPr algn="ctr" eaLnBrk="1" hangingPunct="1">
                    <a:buClr>
                      <a:srgbClr val="FFFFFF"/>
                    </a:buClr>
                    <a:buSzPts val="2000"/>
                    <a:buFont typeface="Arial" pitchFamily="34" charset="0"/>
                    <a:buNone/>
                    <a:defRPr/>
                  </a:pPr>
                  <a:r>
                    <a:rPr lang="en-US" b="1" kern="0" dirty="0">
                      <a:solidFill>
                        <a:schemeClr val="bg1"/>
                      </a:solidFill>
                      <a:ea typeface="Arial"/>
                      <a:sym typeface="Roboto Condensed" charset="0"/>
                    </a:rPr>
                    <a:t>ELL</a:t>
                  </a:r>
                  <a:endParaRPr lang="th-TH" b="1" kern="0" dirty="0">
                    <a:solidFill>
                      <a:schemeClr val="bg1"/>
                    </a:solidFill>
                    <a:ea typeface="Arial"/>
                    <a:sym typeface="Roboto Condensed" charset="0"/>
                  </a:endParaRPr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203138" y="4531436"/>
                  <a:ext cx="755474" cy="158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Google Shape;189;p12"/>
                <p:cNvSpPr txBox="1">
                  <a:spLocks/>
                </p:cNvSpPr>
                <p:nvPr/>
              </p:nvSpPr>
              <p:spPr bwMode="auto">
                <a:xfrm>
                  <a:off x="809530" y="4554168"/>
                  <a:ext cx="1643074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Cordia New" panose="020B0304020202020204" pitchFamily="34" charset="-34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th-TH" sz="70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  <a:sym typeface="Arial" panose="020B0604020202020204" pitchFamily="34" charset="0"/>
                    </a:rPr>
                    <a:t>Economic  Level 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th-TH" sz="70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  <a:sym typeface="Arial" panose="020B0604020202020204" pitchFamily="34" charset="0"/>
                    </a:rPr>
                    <a:t>of Leakage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4976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7299"/>
            <a:ext cx="12192000" cy="7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049134" y="-1583"/>
            <a:ext cx="10142868" cy="1099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ระบบระบบที่ขออนุมัติ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WLMA Pro</a:t>
            </a:r>
            <a:endParaRPr lang="th-TH" sz="3733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46473" y="-73550"/>
            <a:ext cx="2335084" cy="1244599"/>
            <a:chOff x="924583" y="1966271"/>
            <a:chExt cx="2335084" cy="1244599"/>
          </a:xfrm>
        </p:grpSpPr>
        <p:sp>
          <p:nvSpPr>
            <p:cNvPr id="8" name="Rectangle 7"/>
            <p:cNvSpPr/>
            <p:nvPr/>
          </p:nvSpPr>
          <p:spPr>
            <a:xfrm>
              <a:off x="2049134" y="2038238"/>
              <a:ext cx="1210533" cy="1100666"/>
            </a:xfrm>
            <a:prstGeom prst="rect">
              <a:avLst/>
            </a:prstGeom>
            <a:solidFill>
              <a:srgbClr val="29A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3733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94368" y="1966271"/>
              <a:ext cx="1276728" cy="124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รูปภาพ 2" descr="full_GIF.gif"/>
            <p:cNvPicPr>
              <a:picLocks noChangeAspect="1"/>
            </p:cNvPicPr>
            <p:nvPr/>
          </p:nvPicPr>
          <p:blipFill rotWithShape="1">
            <a:blip r:embed="rId3" cstate="print"/>
            <a:srcRect r="-2995" b="31869"/>
            <a:stretch/>
          </p:blipFill>
          <p:spPr>
            <a:xfrm>
              <a:off x="924583" y="2058791"/>
              <a:ext cx="2084033" cy="105955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17073" y="1412184"/>
            <a:ext cx="40810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พัฒนาระบบใหม่โดยใช้ภาษา และ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Framework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ที่ทันสมัย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การใช้เทคโนโลยี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 (High Availability)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การออกแบบสถาปัตยกรรมระบบแบบ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Microservices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Analytics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5742" r="8804" b="27166"/>
          <a:stretch/>
        </p:blipFill>
        <p:spPr>
          <a:xfrm>
            <a:off x="4685210" y="1422399"/>
            <a:ext cx="3412271" cy="20926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85209" y="2319382"/>
            <a:ext cx="3412271" cy="178525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38151" r="8804" b="27166"/>
          <a:stretch/>
        </p:blipFill>
        <p:spPr>
          <a:xfrm>
            <a:off x="8570737" y="2415177"/>
            <a:ext cx="3412271" cy="108177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570737" y="2311625"/>
            <a:ext cx="3412271" cy="179301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4475" y="4152460"/>
            <a:ext cx="105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DC Site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61903" y="4142011"/>
            <a:ext cx="105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 Site</a:t>
            </a:r>
          </a:p>
        </p:txBody>
      </p:sp>
      <p:cxnSp>
        <p:nvCxnSpPr>
          <p:cNvPr id="233" name="Straight Arrow Connector 232"/>
          <p:cNvCxnSpPr/>
          <p:nvPr/>
        </p:nvCxnSpPr>
        <p:spPr>
          <a:xfrm>
            <a:off x="8188960" y="3138943"/>
            <a:ext cx="314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H="1">
            <a:off x="8158480" y="3240543"/>
            <a:ext cx="355600" cy="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7807240" y="2729103"/>
            <a:ext cx="105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4DB23B-B394-474D-B9AE-87017D7F1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84" y="4420382"/>
            <a:ext cx="744400" cy="772367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9649E50B-C92B-4846-AAE8-009FE08BC5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21" y="3570378"/>
            <a:ext cx="385785" cy="40027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491E78AE-F9A2-4CBB-A05D-4BEECB170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45" y="3598826"/>
            <a:ext cx="385785" cy="400279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2F25D47-45DA-4B4A-B0B4-7896AAC402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811" y="3594177"/>
            <a:ext cx="385785" cy="40027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81B4C74C-C08A-4617-A4C0-B4F4A45AA4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47" y="3594176"/>
            <a:ext cx="385785" cy="4002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17A200-1A3B-45EF-83A8-744FFFC361C8}"/>
              </a:ext>
            </a:extLst>
          </p:cNvPr>
          <p:cNvCxnSpPr/>
          <p:nvPr/>
        </p:nvCxnSpPr>
        <p:spPr>
          <a:xfrm>
            <a:off x="5713524" y="3437389"/>
            <a:ext cx="0" cy="18329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6AB8B03-3011-4F15-8CD5-E4DA033BB5AE}"/>
              </a:ext>
            </a:extLst>
          </p:cNvPr>
          <p:cNvCxnSpPr/>
          <p:nvPr/>
        </p:nvCxnSpPr>
        <p:spPr>
          <a:xfrm>
            <a:off x="7029837" y="3452836"/>
            <a:ext cx="0" cy="18329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364A9DC-6B45-4672-BBEA-F0149F1CB6CB}"/>
              </a:ext>
            </a:extLst>
          </p:cNvPr>
          <p:cNvCxnSpPr/>
          <p:nvPr/>
        </p:nvCxnSpPr>
        <p:spPr>
          <a:xfrm>
            <a:off x="9584703" y="3437389"/>
            <a:ext cx="0" cy="18329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A6232A3-94D9-4DBC-B155-2D9ED9266D60}"/>
              </a:ext>
            </a:extLst>
          </p:cNvPr>
          <p:cNvCxnSpPr/>
          <p:nvPr/>
        </p:nvCxnSpPr>
        <p:spPr>
          <a:xfrm>
            <a:off x="10915639" y="3452836"/>
            <a:ext cx="0" cy="18329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39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4506</TotalTime>
  <Words>1229</Words>
  <Application>Microsoft Office PowerPoint</Application>
  <PresentationFormat>Widescreen</PresentationFormat>
  <Paragraphs>340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Angsana New</vt:lpstr>
      <vt:lpstr>Arial</vt:lpstr>
      <vt:lpstr>Arial Black</vt:lpstr>
      <vt:lpstr>Calibri</vt:lpstr>
      <vt:lpstr>Calibri Light</vt:lpstr>
      <vt:lpstr>Corbel</vt:lpstr>
      <vt:lpstr>Cordia New</vt:lpstr>
      <vt:lpstr>Helvetica Neue Medium</vt:lpstr>
      <vt:lpstr>Roboto Condensed</vt:lpstr>
      <vt:lpstr>TH Sarabun New</vt:lpstr>
      <vt:lpstr>TH SarabunPSK</vt:lpstr>
      <vt:lpstr>Wingdings</vt:lpstr>
      <vt:lpstr>Office Theme</vt:lpstr>
      <vt:lpstr>1_ชุดรูปแบบของ Office</vt:lpstr>
      <vt:lpstr>2_ชุดรูปแบบของ Office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โครงการพัฒนาระบบสารสนเทศเพื่อการบริหารจัดการน้ำสูญเสีย (WLMA Pro)</dc:title>
  <dc:creator>Hewlett-Packard Company</dc:creator>
  <cp:lastModifiedBy>Boybe</cp:lastModifiedBy>
  <cp:revision>134</cp:revision>
  <dcterms:created xsi:type="dcterms:W3CDTF">2022-03-01T09:49:51Z</dcterms:created>
  <dcterms:modified xsi:type="dcterms:W3CDTF">2022-03-17T01:48:22Z</dcterms:modified>
</cp:coreProperties>
</file>