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E163CF-3071-48C1-8EB0-0A57FE20C830}"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427607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E163CF-3071-48C1-8EB0-0A57FE20C830}"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131278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E163CF-3071-48C1-8EB0-0A57FE20C830}"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265140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E163CF-3071-48C1-8EB0-0A57FE20C830}"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160407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E163CF-3071-48C1-8EB0-0A57FE20C830}"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123554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E163CF-3071-48C1-8EB0-0A57FE20C830}"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359859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E163CF-3071-48C1-8EB0-0A57FE20C830}"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179925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E163CF-3071-48C1-8EB0-0A57FE20C830}"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60893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163CF-3071-48C1-8EB0-0A57FE20C830}"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35481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E163CF-3071-48C1-8EB0-0A57FE20C830}"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412897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E163CF-3071-48C1-8EB0-0A57FE20C830}"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420119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163CF-3071-48C1-8EB0-0A57FE20C830}" type="datetimeFigureOut">
              <a:rPr lang="en-US" smtClean="0"/>
              <a:t>2/22/2022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7DDB2-ADE2-4B82-AC0C-FFEB016F9F0D}" type="slidenum">
              <a:rPr lang="en-US" smtClean="0"/>
              <a:t>‹#›</a:t>
            </a:fld>
            <a:endParaRPr lang="en-US"/>
          </a:p>
        </p:txBody>
      </p:sp>
    </p:spTree>
    <p:extLst>
      <p:ext uri="{BB962C8B-B14F-4D97-AF65-F5344CB8AC3E}">
        <p14:creationId xmlns:p14="http://schemas.microsoft.com/office/powerpoint/2010/main" val="97024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15568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sp>
        <p:nvSpPr>
          <p:cNvPr id="6" name="AutoShape 2" descr="Cisco 8845 IP Deskphone"/>
          <p:cNvSpPr>
            <a:spLocks noChangeAspect="1" noChangeArrowheads="1"/>
          </p:cNvSpPr>
          <p:nvPr/>
        </p:nvSpPr>
        <p:spPr bwMode="auto">
          <a:xfrm>
            <a:off x="155575" y="-960438"/>
            <a:ext cx="200977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Cisco IP Phone 7841 Cisco IP Phone Cisci IP Phone 7800 series YCICT"/>
          <p:cNvSpPr>
            <a:spLocks noChangeAspect="1" noChangeArrowheads="1"/>
          </p:cNvSpPr>
          <p:nvPr/>
        </p:nvSpPr>
        <p:spPr bwMode="auto">
          <a:xfrm>
            <a:off x="155575" y="-808038"/>
            <a:ext cx="169545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ounded Rectangle 8"/>
          <p:cNvSpPr/>
          <p:nvPr/>
        </p:nvSpPr>
        <p:spPr>
          <a:xfrm>
            <a:off x="587828" y="1594623"/>
            <a:ext cx="11155681" cy="49498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3200" b="1" dirty="0">
                <a:solidFill>
                  <a:schemeClr val="tx1"/>
                </a:solidFill>
                <a:latin typeface="TH SarabunPSK" panose="020B0500040200020003" pitchFamily="34" charset="-34"/>
                <a:cs typeface="TH SarabunPSK" panose="020B0500040200020003" pitchFamily="34" charset="-34"/>
              </a:rPr>
              <a:t>                               ประเภทโครงการ</a:t>
            </a:r>
            <a:r>
              <a:rPr lang="en-US" sz="3200" b="1" dirty="0">
                <a:solidFill>
                  <a:schemeClr val="tx1"/>
                </a:solidFill>
                <a:latin typeface="TH SarabunPSK" panose="020B0500040200020003" pitchFamily="34" charset="-34"/>
                <a:cs typeface="TH SarabunPSK" panose="020B0500040200020003" pitchFamily="34" charset="-34"/>
              </a:rPr>
              <a:t> : </a:t>
            </a:r>
            <a:r>
              <a:rPr lang="th-TH" sz="3200" b="1" dirty="0">
                <a:solidFill>
                  <a:schemeClr val="tx1"/>
                </a:solidFill>
                <a:latin typeface="TH SarabunPSK" panose="020B0500040200020003" pitchFamily="34" charset="-34"/>
                <a:cs typeface="TH SarabunPSK" panose="020B0500040200020003" pitchFamily="34" charset="-34"/>
              </a:rPr>
              <a:t>โครงการต่อเนื่อง</a:t>
            </a:r>
          </a:p>
          <a:p>
            <a:r>
              <a:rPr lang="th-TH" sz="3200" b="1" dirty="0">
                <a:solidFill>
                  <a:schemeClr val="tx1"/>
                </a:solidFill>
                <a:latin typeface="TH SarabunPSK" panose="020B0500040200020003" pitchFamily="34" charset="-34"/>
                <a:cs typeface="TH SarabunPSK" panose="020B0500040200020003" pitchFamily="34" charset="-34"/>
              </a:rPr>
              <a:t>                            </a:t>
            </a:r>
            <a:r>
              <a:rPr lang="th-TH" sz="3200" b="1" dirty="0" smtClean="0">
                <a:solidFill>
                  <a:schemeClr val="tx1"/>
                </a:solidFill>
                <a:latin typeface="TH SarabunPSK" panose="020B0500040200020003" pitchFamily="34" charset="-34"/>
                <a:cs typeface="TH SarabunPSK" panose="020B0500040200020003" pitchFamily="34" charset="-34"/>
              </a:rPr>
              <a:t>  งบประมาณ</a:t>
            </a:r>
            <a:r>
              <a:rPr lang="th-TH" sz="3200" b="1" dirty="0">
                <a:solidFill>
                  <a:schemeClr val="tx1"/>
                </a:solidFill>
                <a:latin typeface="TH SarabunPSK" panose="020B0500040200020003" pitchFamily="34" charset="-34"/>
                <a:cs typeface="TH SarabunPSK" panose="020B0500040200020003" pitchFamily="34" charset="-34"/>
              </a:rPr>
              <a:t>ทั้งสิ้น </a:t>
            </a:r>
            <a:r>
              <a:rPr lang="en-US" sz="3200" b="1" dirty="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49,896,100.-</a:t>
            </a:r>
            <a:r>
              <a:rPr lang="th-TH" sz="3200" b="1" dirty="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sz="3200" b="1" dirty="0">
                <a:solidFill>
                  <a:schemeClr val="tx1"/>
                </a:solidFill>
                <a:latin typeface="TH SarabunPSK" panose="020B0500040200020003" pitchFamily="34" charset="-34"/>
                <a:cs typeface="TH SarabunPSK" panose="020B0500040200020003" pitchFamily="34" charset="-34"/>
              </a:rPr>
              <a:t>บาท</a:t>
            </a:r>
          </a:p>
          <a:p>
            <a:endParaRPr lang="en-US" sz="3200" b="1" dirty="0">
              <a:solidFill>
                <a:schemeClr val="tx1"/>
              </a:solidFill>
              <a:latin typeface="TH SarabunPSK" panose="020B0500040200020003" pitchFamily="34" charset="-34"/>
              <a:cs typeface="TH SarabunPSK" panose="020B0500040200020003" pitchFamily="34" charset="-34"/>
            </a:endParaRPr>
          </a:p>
          <a:p>
            <a:r>
              <a:rPr lang="th-TH" sz="3200" b="1" kern="0" dirty="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ส่วนที่เป็นอุปกรณ์คอมพิวเตอร์         </a:t>
            </a:r>
            <a:r>
              <a:rPr lang="th-TH" sz="3200" b="1" dirty="0">
                <a:solidFill>
                  <a:schemeClr val="tx1"/>
                </a:solidFill>
                <a:latin typeface="TH SarabunPSK" panose="020B0500040200020003" pitchFamily="34" charset="-34"/>
                <a:cs typeface="TH SarabunPSK" panose="020B0500040200020003" pitchFamily="34" charset="-34"/>
              </a:rPr>
              <a:t>เป็นเงินจำนวน </a:t>
            </a:r>
            <a:r>
              <a:rPr lang="en-US" sz="3200" b="1" dirty="0">
                <a:solidFill>
                  <a:schemeClr val="tx1"/>
                </a:solidFill>
                <a:latin typeface="TH SarabunPSK" panose="020B0500040200020003" pitchFamily="34" charset="-34"/>
                <a:cs typeface="TH SarabunPSK" panose="020B0500040200020003" pitchFamily="34" charset="-34"/>
              </a:rPr>
              <a:t>   </a:t>
            </a:r>
            <a:r>
              <a:rPr lang="en-US" sz="3200" b="1" kern="0" dirty="0" smtClean="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43,866,100</a:t>
            </a:r>
            <a:r>
              <a:rPr lang="en-US" sz="3200" b="1" kern="0" dirty="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t>
            </a:r>
            <a:r>
              <a:rPr kumimoji="0" lang="th-TH" sz="32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TH SarabunPSK" panose="020B0500040200020003" pitchFamily="34" charset="-34"/>
                <a:cs typeface="TH SarabunPSK" panose="020B0500040200020003" pitchFamily="34" charset="-34"/>
              </a:rPr>
              <a:t>   </a:t>
            </a:r>
            <a:r>
              <a:rPr lang="th-TH" sz="3200" b="1" dirty="0">
                <a:solidFill>
                  <a:schemeClr val="tx1"/>
                </a:solidFill>
                <a:latin typeface="TH SarabunPSK" panose="020B0500040200020003" pitchFamily="34" charset="-34"/>
                <a:cs typeface="TH SarabunPSK" panose="020B0500040200020003" pitchFamily="34" charset="-34"/>
              </a:rPr>
              <a:t>บาท </a:t>
            </a:r>
            <a:endParaRPr lang="en-US" sz="3200" b="1" dirty="0">
              <a:solidFill>
                <a:schemeClr val="tx1"/>
              </a:solidFill>
              <a:latin typeface="TH SarabunPSK" panose="020B0500040200020003" pitchFamily="34" charset="-34"/>
              <a:cs typeface="TH SarabunPSK" panose="020B0500040200020003" pitchFamily="34" charset="-34"/>
            </a:endParaRPr>
          </a:p>
          <a:p>
            <a:r>
              <a:rPr kumimoji="0" lang="th-TH" sz="3200" b="1" i="0" u="none" strike="noStrike" kern="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H SarabunPSK" panose="020B0500040200020003" pitchFamily="34" charset="-34"/>
                <a:cs typeface="TH SarabunPSK" panose="020B0500040200020003" pitchFamily="34" charset="-34"/>
              </a:rPr>
              <a:t>ส่วนที่เป็นอุปกรณ์อื่นๆ                   </a:t>
            </a:r>
            <a:r>
              <a:rPr lang="th-TH" sz="3200" b="1" dirty="0">
                <a:solidFill>
                  <a:schemeClr val="tx1"/>
                </a:solidFill>
                <a:latin typeface="TH SarabunPSK" panose="020B0500040200020003" pitchFamily="34" charset="-34"/>
                <a:cs typeface="TH SarabunPSK" panose="020B0500040200020003" pitchFamily="34" charset="-34"/>
              </a:rPr>
              <a:t>เป็นเงินจำนวน </a:t>
            </a:r>
            <a:r>
              <a:rPr lang="en-US" sz="3200" b="1" dirty="0">
                <a:solidFill>
                  <a:schemeClr val="tx1"/>
                </a:solidFill>
                <a:latin typeface="TH SarabunPSK" panose="020B0500040200020003" pitchFamily="34" charset="-34"/>
                <a:cs typeface="TH SarabunPSK" panose="020B0500040200020003" pitchFamily="34" charset="-34"/>
              </a:rPr>
              <a:t>  </a:t>
            </a:r>
            <a:r>
              <a:rPr lang="en-US" sz="3200" b="1" dirty="0" smtClean="0">
                <a:solidFill>
                  <a:schemeClr val="tx1"/>
                </a:solidFill>
                <a:latin typeface="TH SarabunPSK" panose="020B0500040200020003" pitchFamily="34" charset="-34"/>
                <a:cs typeface="TH SarabunPSK" panose="020B0500040200020003" pitchFamily="34" charset="-34"/>
              </a:rPr>
              <a:t>  </a:t>
            </a:r>
            <a:r>
              <a:rPr lang="en-US" sz="3200" b="1" kern="0" dirty="0" smtClean="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6,</a:t>
            </a:r>
            <a:r>
              <a:rPr lang="en-US" sz="3200" b="1" kern="0" dirty="0" smtClean="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030,0</a:t>
            </a:r>
            <a:r>
              <a:rPr lang="en-US" sz="3200" b="1" kern="0" dirty="0" smtClean="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00</a:t>
            </a:r>
            <a:r>
              <a:rPr kumimoji="0" lang="en-US" sz="32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TH SarabunPSK" panose="020B0500040200020003" pitchFamily="34" charset="-34"/>
                <a:cs typeface="TH SarabunPSK" panose="020B0500040200020003" pitchFamily="34" charset="-34"/>
              </a:rPr>
              <a:t>.-</a:t>
            </a:r>
            <a:r>
              <a:rPr kumimoji="0" lang="th-TH" sz="32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TH SarabunPSK" panose="020B0500040200020003" pitchFamily="34" charset="-34"/>
                <a:cs typeface="TH SarabunPSK" panose="020B0500040200020003" pitchFamily="34" charset="-34"/>
              </a:rPr>
              <a:t>   </a:t>
            </a:r>
            <a:r>
              <a:rPr lang="th-TH" sz="3200" b="1" dirty="0">
                <a:solidFill>
                  <a:schemeClr val="tx1"/>
                </a:solidFill>
                <a:latin typeface="TH SarabunPSK" panose="020B0500040200020003" pitchFamily="34" charset="-34"/>
                <a:cs typeface="TH SarabunPSK" panose="020B0500040200020003" pitchFamily="34" charset="-34"/>
              </a:rPr>
              <a:t>บาท</a:t>
            </a:r>
            <a:endParaRPr lang="en-US" sz="3200" b="1" dirty="0">
              <a:solidFill>
                <a:schemeClr val="tx1"/>
              </a:solidFill>
              <a:latin typeface="TH SarabunPSK" panose="020B0500040200020003" pitchFamily="34" charset="-34"/>
              <a:cs typeface="TH SarabunPSK" panose="020B0500040200020003" pitchFamily="34" charset="-34"/>
            </a:endParaRPr>
          </a:p>
          <a:p>
            <a:endParaRPr lang="en-US" sz="2800" b="1" dirty="0">
              <a:solidFill>
                <a:schemeClr val="tx1"/>
              </a:solidFill>
              <a:latin typeface="TH SarabunPSK" panose="020B0500040200020003" pitchFamily="34" charset="-34"/>
              <a:cs typeface="TH SarabunPSK" panose="020B0500040200020003" pitchFamily="34" charset="-34"/>
            </a:endParaRPr>
          </a:p>
          <a:p>
            <a:r>
              <a:rPr lang="th-TH" sz="2800" b="1" dirty="0">
                <a:solidFill>
                  <a:schemeClr val="tx1"/>
                </a:solidFill>
                <a:latin typeface="TH SarabunPSK" panose="020B0500040200020003" pitchFamily="34" charset="-34"/>
                <a:cs typeface="TH SarabunPSK" panose="020B0500040200020003" pitchFamily="34" charset="-34"/>
              </a:rPr>
              <a:t>ดำเนินการจัดหาและติดตั้งระบบประชุมวิดีทัศน์ทางไกล ณ </a:t>
            </a:r>
          </a:p>
          <a:p>
            <a:pPr marL="742950" indent="-742950">
              <a:buFont typeface="+mj-lt"/>
              <a:buAutoNum type="arabicPeriod"/>
            </a:pPr>
            <a:r>
              <a:rPr lang="th-TH" sz="2800" b="1" dirty="0">
                <a:solidFill>
                  <a:schemeClr val="tx1"/>
                </a:solidFill>
                <a:latin typeface="TH SarabunPSK" panose="020B0500040200020003" pitchFamily="34" charset="-34"/>
                <a:cs typeface="TH SarabunPSK" panose="020B0500040200020003" pitchFamily="34" charset="-34"/>
              </a:rPr>
              <a:t>กรมป้องกันและบรรเทาสาธารณภัย </a:t>
            </a:r>
            <a:endParaRPr lang="en-US" sz="2800" b="1" dirty="0">
              <a:solidFill>
                <a:schemeClr val="tx1"/>
              </a:solidFill>
              <a:latin typeface="TH SarabunPSK" panose="020B0500040200020003" pitchFamily="34" charset="-34"/>
              <a:cs typeface="TH SarabunPSK" panose="020B0500040200020003" pitchFamily="34" charset="-34"/>
            </a:endParaRPr>
          </a:p>
          <a:p>
            <a:pPr marL="742950" indent="-742950">
              <a:buFont typeface="+mj-lt"/>
              <a:buAutoNum type="arabicPeriod"/>
            </a:pPr>
            <a:r>
              <a:rPr lang="th-TH" sz="2800" b="1" dirty="0">
                <a:solidFill>
                  <a:schemeClr val="tx1"/>
                </a:solidFill>
                <a:latin typeface="TH SarabunPSK" panose="020B0500040200020003" pitchFamily="34" charset="-34"/>
                <a:cs typeface="TH SarabunPSK" panose="020B0500040200020003" pitchFamily="34" charset="-34"/>
              </a:rPr>
              <a:t>สำนักงานป้องกันและบรรเทาสาธารณภัยจังหวัด จำนวน </a:t>
            </a:r>
            <a:r>
              <a:rPr lang="en-US" sz="2800" b="1" dirty="0">
                <a:solidFill>
                  <a:schemeClr val="tx1"/>
                </a:solidFill>
                <a:latin typeface="TH SarabunPSK" panose="020B0500040200020003" pitchFamily="34" charset="-34"/>
                <a:cs typeface="TH SarabunPSK" panose="020B0500040200020003" pitchFamily="34" charset="-34"/>
              </a:rPr>
              <a:t>46 </a:t>
            </a:r>
            <a:r>
              <a:rPr lang="en-US" sz="2800" b="1" dirty="0" err="1">
                <a:solidFill>
                  <a:schemeClr val="tx1"/>
                </a:solidFill>
                <a:latin typeface="TH SarabunPSK" panose="020B0500040200020003" pitchFamily="34" charset="-34"/>
                <a:cs typeface="TH SarabunPSK" panose="020B0500040200020003" pitchFamily="34" charset="-34"/>
              </a:rPr>
              <a:t>แห่ง</a:t>
            </a:r>
            <a:r>
              <a:rPr lang="en-US" sz="2800" b="1" dirty="0">
                <a:solidFill>
                  <a:schemeClr val="tx1"/>
                </a:solidFill>
                <a:latin typeface="TH SarabunPSK" panose="020B0500040200020003" pitchFamily="34" charset="-34"/>
                <a:cs typeface="TH SarabunPSK" panose="020B0500040200020003" pitchFamily="34" charset="-34"/>
              </a:rPr>
              <a:t> </a:t>
            </a:r>
            <a:endParaRPr lang="en-US" sz="2800" b="1" dirty="0" smtClean="0">
              <a:solidFill>
                <a:schemeClr val="tx1"/>
              </a:solidFill>
              <a:latin typeface="TH SarabunPSK" panose="020B0500040200020003" pitchFamily="34" charset="-34"/>
              <a:cs typeface="TH SarabunPSK" panose="020B0500040200020003" pitchFamily="34" charset="-34"/>
            </a:endParaRPr>
          </a:p>
          <a:p>
            <a:pPr marL="742950" indent="-742950">
              <a:buFont typeface="+mj-lt"/>
              <a:buAutoNum type="arabicPeriod"/>
            </a:pPr>
            <a:r>
              <a:rPr lang="th-TH" sz="2800" b="1" dirty="0">
                <a:solidFill>
                  <a:schemeClr val="tx1"/>
                </a:solidFill>
                <a:latin typeface="TH SarabunPSK" panose="020B0500040200020003" pitchFamily="34" charset="-34"/>
                <a:cs typeface="TH SarabunPSK" panose="020B0500040200020003" pitchFamily="34" charset="-34"/>
              </a:rPr>
              <a:t>สำนักงานป้องกันและบรรเทาสาธารณภัยจังหวัดสาขา จำนวน </a:t>
            </a:r>
            <a:r>
              <a:rPr lang="en-US" sz="2800" b="1" dirty="0">
                <a:solidFill>
                  <a:schemeClr val="tx1"/>
                </a:solidFill>
                <a:latin typeface="TH SarabunPSK" panose="020B0500040200020003" pitchFamily="34" charset="-34"/>
                <a:cs typeface="TH SarabunPSK" panose="020B0500040200020003" pitchFamily="34" charset="-34"/>
              </a:rPr>
              <a:t>30</a:t>
            </a:r>
            <a:r>
              <a:rPr lang="th-TH" sz="2800" b="1" dirty="0">
                <a:solidFill>
                  <a:schemeClr val="tx1"/>
                </a:solidFill>
                <a:latin typeface="TH SarabunPSK" panose="020B0500040200020003" pitchFamily="34" charset="-34"/>
                <a:cs typeface="TH SarabunPSK" panose="020B0500040200020003" pitchFamily="34" charset="-34"/>
              </a:rPr>
              <a:t> แห่ง </a:t>
            </a:r>
            <a:endParaRPr lang="en-US" sz="28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9478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15568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sp>
        <p:nvSpPr>
          <p:cNvPr id="5" name="Rounded Rectangle 4"/>
          <p:cNvSpPr/>
          <p:nvPr/>
        </p:nvSpPr>
        <p:spPr>
          <a:xfrm>
            <a:off x="953589" y="1502228"/>
            <a:ext cx="10541725" cy="26909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1"/>
            <a:r>
              <a:rPr lang="th-TH" sz="28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วัตถุประสงค์</a:t>
            </a:r>
            <a:endParaRPr lang="en-US" sz="28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a:p>
            <a:pPr marL="342900" marR="1905" lvl="0" indent="-342900" algn="thaiDist">
              <a:spcAft>
                <a:spcPts val="0"/>
              </a:spcAft>
              <a:buFont typeface="+mj-lt"/>
              <a:buAutoNum type="arabicParenR"/>
              <a:tabLst>
                <a:tab pos="2865755" algn="ctr"/>
                <a:tab pos="5731510" algn="r"/>
                <a:tab pos="914400" algn="l"/>
              </a:tabLst>
            </a:pPr>
            <a:r>
              <a:rPr lang="th-TH"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IT๙" panose="020B0500040200020003" pitchFamily="34" charset="-34"/>
              </a:rPr>
              <a:t>เป็นเครื่องมือสำคัญในการอำนวยการ สั่งการ แก้ไขปัญหา และจัดการด้านสาธารณภัยของประเทศ</a:t>
            </a:r>
            <a:endParaRPr lang="en-US"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PSK" panose="020B0500040200020003" pitchFamily="34" charset="-34"/>
            </a:endParaRPr>
          </a:p>
          <a:p>
            <a:pPr marL="342900" marR="1905" lvl="0" indent="-342900" algn="thaiDist">
              <a:spcAft>
                <a:spcPts val="0"/>
              </a:spcAft>
              <a:buFont typeface="+mj-lt"/>
              <a:buAutoNum type="arabicParenR"/>
              <a:tabLst>
                <a:tab pos="2865755" algn="ctr"/>
                <a:tab pos="5731510" algn="r"/>
                <a:tab pos="914400" algn="l"/>
              </a:tabLst>
            </a:pPr>
            <a:r>
              <a:rPr lang="th-TH"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IT๙" panose="020B0500040200020003" pitchFamily="34" charset="-34"/>
              </a:rPr>
              <a:t>เชื่อมต่อระบบประชุมวิดีทัศน์ทางไกลของกรมป้องกันและบรรเทาสาธารณภัยทั้งส่วนกลางและส่วนภูมิภาค</a:t>
            </a:r>
          </a:p>
          <a:p>
            <a:pPr marL="342900" marR="1905" lvl="0" indent="-342900">
              <a:spcAft>
                <a:spcPts val="0"/>
              </a:spcAft>
              <a:buFont typeface="+mj-lt"/>
              <a:buAutoNum type="arabicParenR"/>
              <a:tabLst>
                <a:tab pos="2865755" algn="ctr"/>
                <a:tab pos="5731510" algn="r"/>
                <a:tab pos="914400" algn="l"/>
              </a:tabLst>
            </a:pPr>
            <a:r>
              <a:rPr lang="th-TH"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IT๙" panose="020B0500040200020003" pitchFamily="34" charset="-34"/>
              </a:rPr>
              <a:t>บูรณาการด้านระบบสื่อสารร่วมกับระบบวีดิทัศน์ทางไกล (</a:t>
            </a:r>
            <a:r>
              <a:rPr lang="x-none" sz="2400" dirty="0">
                <a:solidFill>
                  <a:schemeClr val="tx1"/>
                </a:solidFill>
                <a:effectLst>
                  <a:outerShdw blurRad="38100" dist="38100" dir="2700000" algn="tl">
                    <a:srgbClr val="000000">
                      <a:alpha val="43137"/>
                    </a:srgbClr>
                  </a:outerShdw>
                </a:effectLst>
                <a:latin typeface="TH SarabunIT๙" panose="020B0500040200020003" pitchFamily="34" charset="-34"/>
                <a:ea typeface="Calibri" panose="020F0502020204030204" pitchFamily="34" charset="0"/>
                <a:cs typeface="TH SarabunPSK" panose="020B0500040200020003" pitchFamily="34" charset="-34"/>
              </a:rPr>
              <a:t>Video Conference System) </a:t>
            </a:r>
            <a:r>
              <a:rPr lang="th-TH"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IT๙" panose="020B0500040200020003" pitchFamily="34" charset="-34"/>
              </a:rPr>
              <a:t>ของกระทรวงมหาดไทย ให้สามารถทำงานได้เสมือนระบบเดียวกัน</a:t>
            </a:r>
            <a:endParaRPr lang="en-US"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PSK" panose="020B0500040200020003" pitchFamily="34" charset="-34"/>
            </a:endParaRPr>
          </a:p>
        </p:txBody>
      </p:sp>
      <p:sp>
        <p:nvSpPr>
          <p:cNvPr id="6" name="Rounded Rectangle 5"/>
          <p:cNvSpPr/>
          <p:nvPr/>
        </p:nvSpPr>
        <p:spPr>
          <a:xfrm>
            <a:off x="953590" y="4428395"/>
            <a:ext cx="10541724" cy="2155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       </a:t>
            </a:r>
            <a:r>
              <a:rPr lang="th-TH" sz="28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ประโยชน์ที่คาดว่าจะได้รับ</a:t>
            </a:r>
            <a:endParaRPr lang="en-US" sz="28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a:p>
            <a:pPr marL="457200" indent="-457200">
              <a:buFont typeface="+mj-lt"/>
              <a:buAutoNum type="arabicPeriod"/>
            </a:pPr>
            <a:r>
              <a:rPr lang="th-TH" sz="24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ผู้บริหารของกรมป้องกันและบรรเทาสาธารณภัย ในส่วนกลางและส่วนภูมิภาค สามารถมอบนโยบายได้สะดวกรวดเร็วและปลอดภัย</a:t>
            </a:r>
            <a:endParaRPr lang="en-US" sz="24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a:p>
            <a:pPr marL="457200" indent="-457200">
              <a:buFont typeface="+mj-lt"/>
              <a:buAutoNum type="arabicPeriod"/>
            </a:pPr>
            <a:r>
              <a:rPr lang="th-TH" sz="24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ประชาชนได้รับบริการด้านสาธารณภัยจากหน่วยงานได้อย่างสะดวก รวดเร็ว</a:t>
            </a:r>
            <a:endParaRPr lang="en-US" sz="24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58724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02505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sp>
        <p:nvSpPr>
          <p:cNvPr id="6" name="AutoShape 2" descr="Cisco 8845 IP Deskphone"/>
          <p:cNvSpPr>
            <a:spLocks noChangeAspect="1" noChangeArrowheads="1"/>
          </p:cNvSpPr>
          <p:nvPr/>
        </p:nvSpPr>
        <p:spPr bwMode="auto">
          <a:xfrm>
            <a:off x="155575" y="-960438"/>
            <a:ext cx="200977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Cisco IP Phone 7841 Cisco IP Phone Cisci IP Phone 7800 series YCICT"/>
          <p:cNvSpPr>
            <a:spLocks noChangeAspect="1" noChangeArrowheads="1"/>
          </p:cNvSpPr>
          <p:nvPr/>
        </p:nvSpPr>
        <p:spPr bwMode="auto">
          <a:xfrm>
            <a:off x="155575" y="-808038"/>
            <a:ext cx="169545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a:xfrm>
            <a:off x="5003074" y="1480163"/>
            <a:ext cx="6779623" cy="4933700"/>
          </a:xfrm>
          <a:prstGeom prst="rect">
            <a:avLst/>
          </a:prstGeom>
          <a:solidFill>
            <a:schemeClr val="accent1">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b="1" spc="-20" dirty="0">
                <a:latin typeface="TH SarabunPSK" panose="020B0500040200020003" pitchFamily="34" charset="-34"/>
                <a:cs typeface="TH SarabunPSK" panose="020B0500040200020003" pitchFamily="34" charset="-34"/>
              </a:rPr>
              <a:t>ระบบที่ใช้งานปัจจุบัน</a:t>
            </a:r>
          </a:p>
          <a:p>
            <a:pPr algn="thaiDist"/>
            <a:r>
              <a:rPr lang="th-TH" dirty="0">
                <a:latin typeface="TH SarabunPSK" panose="020B0500040200020003" pitchFamily="34" charset="-34"/>
                <a:cs typeface="TH SarabunPSK" panose="020B0500040200020003" pitchFamily="34" charset="-34"/>
              </a:rPr>
              <a:t>       เป็นการใช้งานโปรแกรมประยุกต์ </a:t>
            </a:r>
            <a:r>
              <a:rPr lang="en-US" dirty="0">
                <a:latin typeface="TH SarabunPSK" panose="020B0500040200020003" pitchFamily="34" charset="-34"/>
                <a:cs typeface="TH SarabunPSK" panose="020B0500040200020003" pitchFamily="34" charset="-34"/>
              </a:rPr>
              <a:t>(Web Conference) </a:t>
            </a:r>
            <a:r>
              <a:rPr lang="th-TH" spc="-20" dirty="0">
                <a:latin typeface="TH SarabunPSK" panose="020B0500040200020003" pitchFamily="34" charset="-34"/>
                <a:cs typeface="TH SarabunPSK" panose="020B0500040200020003" pitchFamily="34" charset="-34"/>
              </a:rPr>
              <a:t>บนคอมพิวเตอร์หรือสมาร์ทโฟนหรือแทปเล็ตความละเอียดของภาพมาตรฐาน (</a:t>
            </a:r>
            <a:r>
              <a:rPr lang="en-US" spc="-20" dirty="0" smtClean="0">
                <a:latin typeface="TH SarabunPSK" panose="020B0500040200020003" pitchFamily="34" charset="-34"/>
                <a:cs typeface="TH SarabunPSK" panose="020B0500040200020003" pitchFamily="34" charset="-34"/>
              </a:rPr>
              <a:t>Standard Definition</a:t>
            </a:r>
            <a:r>
              <a:rPr lang="th-TH" spc="-20" dirty="0">
                <a:latin typeface="TH SarabunPSK" panose="020B0500040200020003" pitchFamily="34" charset="-34"/>
                <a:cs typeface="TH SarabunPSK" panose="020B0500040200020003" pitchFamily="34" charset="-34"/>
              </a:rPr>
              <a:t>) ใช้งานผ่าน</a:t>
            </a:r>
            <a:r>
              <a:rPr lang="th-TH" dirty="0" smtClean="0">
                <a:latin typeface="TH SarabunPSK" panose="020B0500040200020003" pitchFamily="34" charset="-34"/>
                <a:cs typeface="TH SarabunPSK" panose="020B0500040200020003" pitchFamily="34" charset="-34"/>
              </a:rPr>
              <a:t>เครือข่ายอินเตอร์เน็ต</a:t>
            </a:r>
            <a:r>
              <a:rPr lang="th-TH" dirty="0">
                <a:latin typeface="TH SarabunPSK" panose="020B0500040200020003" pitchFamily="34" charset="-34"/>
                <a:cs typeface="TH SarabunPSK" panose="020B0500040200020003" pitchFamily="34" charset="-34"/>
              </a:rPr>
              <a:t>จึงทำให้ภาพไม่ชัดเจนเนื่องจากอินเตอร์เน็ตไม่เสถียร ซึ่งคอมพิวเตอร์นั้นอาจจะใช้งานร่วมกับภารกิจอื่นหรือเคลื่อนย้ายบ่อยทำให้อุปกรณ์ชำรุดหรือมีการ </a:t>
            </a:r>
            <a:r>
              <a:rPr lang="en-US" dirty="0">
                <a:latin typeface="TH SarabunPSK" panose="020B0500040200020003" pitchFamily="34" charset="-34"/>
                <a:cs typeface="TH SarabunPSK" panose="020B0500040200020003" pitchFamily="34" charset="-34"/>
              </a:rPr>
              <a:t>Update Window </a:t>
            </a:r>
            <a:r>
              <a:rPr lang="th-TH" dirty="0">
                <a:latin typeface="TH SarabunPSK" panose="020B0500040200020003" pitchFamily="34" charset="-34"/>
                <a:cs typeface="TH SarabunPSK" panose="020B0500040200020003" pitchFamily="34" charset="-34"/>
              </a:rPr>
              <a:t>หรือมีไวรัสทำให้เกิดอุปสรรคในการใช้งาน และ</a:t>
            </a:r>
            <a:r>
              <a:rPr lang="th-TH" spc="-20" dirty="0">
                <a:latin typeface="TH SarabunPSK" panose="020B0500040200020003" pitchFamily="34" charset="-34"/>
                <a:cs typeface="TH SarabunPSK" panose="020B0500040200020003" pitchFamily="34" charset="-34"/>
              </a:rPr>
              <a:t>เมื่อมีการใช้บนสมาร์ทโฟนหรือแทปเล็ต</a:t>
            </a:r>
            <a:r>
              <a:rPr lang="en-US" spc="-20" dirty="0">
                <a:latin typeface="TH SarabunPSK" panose="020B0500040200020003" pitchFamily="34" charset="-34"/>
                <a:cs typeface="TH SarabunPSK" panose="020B0500040200020003" pitchFamily="34" charset="-34"/>
              </a:rPr>
              <a:t> </a:t>
            </a:r>
            <a:r>
              <a:rPr lang="th-TH" spc="-20" dirty="0">
                <a:latin typeface="TH SarabunPSK" panose="020B0500040200020003" pitchFamily="34" charset="-34"/>
                <a:cs typeface="TH SarabunPSK" panose="020B0500040200020003" pitchFamily="34" charset="-34"/>
              </a:rPr>
              <a:t>ในกรณีมีสายซ้อนจะทำให้สายหลุด หรือกลับมาใช้งานสายเดิมได้ช้า</a:t>
            </a:r>
          </a:p>
          <a:p>
            <a:pPr algn="l"/>
            <a:r>
              <a:rPr lang="th-TH" sz="2400" dirty="0">
                <a:latin typeface="TH SarabunPSK" panose="020B0500040200020003" pitchFamily="34" charset="-34"/>
                <a:cs typeface="TH SarabunPSK" panose="020B0500040200020003" pitchFamily="34" charset="-34"/>
              </a:rPr>
              <a:t>ระบบประชุมวิดีทัศน์ทางไกลของกรมป้องกันและบรรเทาสาธารณภัยในปัจจุบันประกอบไปด้วย 2 ระบบ ได้แก่ </a:t>
            </a:r>
          </a:p>
          <a:p>
            <a:pPr algn="l"/>
            <a:r>
              <a:rPr lang="th-TH" sz="2400" dirty="0">
                <a:latin typeface="TH SarabunPSK" panose="020B0500040200020003" pitchFamily="34" charset="-34"/>
                <a:cs typeface="TH SarabunPSK" panose="020B0500040200020003" pitchFamily="34" charset="-34"/>
              </a:rPr>
              <a:t>1) ระบบประชุมวิดีทัศน์ทางไกล (</a:t>
            </a:r>
            <a:r>
              <a:rPr lang="en-US" sz="2400" dirty="0">
                <a:latin typeface="TH SarabunPSK" panose="020B0500040200020003" pitchFamily="34" charset="-34"/>
                <a:cs typeface="TH SarabunPSK" panose="020B0500040200020003" pitchFamily="34" charset="-34"/>
              </a:rPr>
              <a:t>VCS) </a:t>
            </a:r>
            <a:r>
              <a:rPr lang="th-TH" sz="2400" dirty="0">
                <a:latin typeface="TH SarabunPSK" panose="020B0500040200020003" pitchFamily="34" charset="-34"/>
                <a:cs typeface="TH SarabunPSK" panose="020B0500040200020003" pitchFamily="34" charset="-34"/>
              </a:rPr>
              <a:t>ติดตั้งที่กรมป้องกันและบรรเทาสาธารณภัย ศูนย์ป้องกันและบรรเทาสาธารณภัยเขต 1-18 จำนวน 18 แห่ง </a:t>
            </a:r>
          </a:p>
          <a:p>
            <a:pPr algn="l"/>
            <a:r>
              <a:rPr lang="th-TH" sz="2400" dirty="0">
                <a:latin typeface="TH SarabunPSK" panose="020B0500040200020003" pitchFamily="34" charset="-34"/>
                <a:cs typeface="TH SarabunPSK" panose="020B0500040200020003" pitchFamily="34" charset="-34"/>
              </a:rPr>
              <a:t>2) ระบบประชุมทางไกลผ่านเครือข่ายอินเตอร์เน็ตบนโปรแกรมประยุกต์ (</a:t>
            </a:r>
            <a:r>
              <a:rPr lang="en-US" sz="2400" dirty="0">
                <a:latin typeface="TH SarabunPSK" panose="020B0500040200020003" pitchFamily="34" charset="-34"/>
                <a:cs typeface="TH SarabunPSK" panose="020B0500040200020003" pitchFamily="34" charset="-34"/>
              </a:rPr>
              <a:t>Web Conference) </a:t>
            </a:r>
            <a:r>
              <a:rPr lang="th-TH" sz="2400" dirty="0">
                <a:latin typeface="TH SarabunPSK" panose="020B0500040200020003" pitchFamily="34" charset="-34"/>
                <a:cs typeface="TH SarabunPSK" panose="020B0500040200020003" pitchFamily="34" charset="-34"/>
              </a:rPr>
              <a:t>ติดตั้งที่กรมป้องกันและบรรเทาสาธารณภัย และสำนักงานป้องกันและบรรเทาสาธารณภัยจังหวัด จำนวน  76 จังหวัด</a:t>
            </a:r>
          </a:p>
          <a:p>
            <a:pPr algn="l"/>
            <a:endParaRPr lang="th-TH" sz="1800" spc="-2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p>
        </p:txBody>
      </p:sp>
      <p:pic>
        <p:nvPicPr>
          <p:cNvPr id="2" name="รูปภาพ 1">
            <a:extLst>
              <a:ext uri="{FF2B5EF4-FFF2-40B4-BE49-F238E27FC236}">
                <a16:creationId xmlns:a16="http://schemas.microsoft.com/office/drawing/2014/main" id="{A285EB90-FDDB-42B9-8CBB-A5BFF757225B}"/>
              </a:ext>
            </a:extLst>
          </p:cNvPr>
          <p:cNvPicPr>
            <a:picLocks noChangeAspect="1"/>
          </p:cNvPicPr>
          <p:nvPr/>
        </p:nvPicPr>
        <p:blipFill>
          <a:blip r:embed="rId2"/>
          <a:stretch>
            <a:fillRect/>
          </a:stretch>
        </p:blipFill>
        <p:spPr>
          <a:xfrm>
            <a:off x="587829" y="2264842"/>
            <a:ext cx="4115152" cy="3076592"/>
          </a:xfrm>
          <a:prstGeom prst="rect">
            <a:avLst/>
          </a:prstGeom>
        </p:spPr>
      </p:pic>
    </p:spTree>
    <p:extLst>
      <p:ext uri="{BB962C8B-B14F-4D97-AF65-F5344CB8AC3E}">
        <p14:creationId xmlns:p14="http://schemas.microsoft.com/office/powerpoint/2010/main" val="75124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02505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sp>
        <p:nvSpPr>
          <p:cNvPr id="6" name="AutoShape 2" descr="Cisco 8845 IP Deskphone"/>
          <p:cNvSpPr>
            <a:spLocks noChangeAspect="1" noChangeArrowheads="1"/>
          </p:cNvSpPr>
          <p:nvPr/>
        </p:nvSpPr>
        <p:spPr bwMode="auto">
          <a:xfrm>
            <a:off x="155575" y="-960438"/>
            <a:ext cx="200977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Cisco IP Phone 7841 Cisco IP Phone Cisci IP Phone 7800 series YCICT"/>
          <p:cNvSpPr>
            <a:spLocks noChangeAspect="1" noChangeArrowheads="1"/>
          </p:cNvSpPr>
          <p:nvPr/>
        </p:nvSpPr>
        <p:spPr bwMode="auto">
          <a:xfrm>
            <a:off x="155575" y="-808038"/>
            <a:ext cx="169545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a:xfrm>
            <a:off x="5878287" y="1645922"/>
            <a:ext cx="5943600" cy="4963886"/>
          </a:xfrm>
          <a:prstGeom prst="rect">
            <a:avLst/>
          </a:prstGeom>
          <a:solidFill>
            <a:schemeClr val="accent1">
              <a:lumMod val="20000"/>
              <a:lumOff val="80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b="1" spc="-20" dirty="0">
                <a:latin typeface="TH SarabunPSK" panose="020B0500040200020003" pitchFamily="34" charset="-34"/>
                <a:cs typeface="TH SarabunPSK" panose="020B0500040200020003" pitchFamily="34" charset="-34"/>
              </a:rPr>
              <a:t>ระบบที่พัฒนาในปีงบประมาณ 2565</a:t>
            </a:r>
          </a:p>
          <a:p>
            <a:pPr algn="thaiDist"/>
            <a:r>
              <a:rPr lang="th-TH" dirty="0">
                <a:latin typeface="TH SarabunPSK" panose="020B0500040200020003" pitchFamily="34" charset="-34"/>
                <a:cs typeface="TH SarabunPSK" panose="020B0500040200020003" pitchFamily="34" charset="-34"/>
              </a:rPr>
              <a:t>จัดหาและติดตั้งระบบประชุมวิดีทัศน์ทางไกลให้ทันสมัย เพื่อเพิ่มขีดความสามารถทางเทคโนโลยี มีคุณภาพและความละเอียดของภาพสูง (</a:t>
            </a:r>
            <a:r>
              <a:rPr lang="en-US" dirty="0" smtClean="0">
                <a:latin typeface="TH SarabunPSK" panose="020B0500040200020003" pitchFamily="34" charset="-34"/>
                <a:cs typeface="TH SarabunPSK" panose="020B0500040200020003" pitchFamily="34" charset="-34"/>
              </a:rPr>
              <a:t>High</a:t>
            </a:r>
            <a:r>
              <a:rPr lang="th-TH" dirty="0" smtClean="0">
                <a:latin typeface="TH SarabunPSK" panose="020B0500040200020003" pitchFamily="34" charset="-34"/>
                <a:cs typeface="TH SarabunPSK" panose="020B0500040200020003" pitchFamily="34" charset="-34"/>
              </a:rPr>
              <a:t> </a:t>
            </a:r>
            <a:r>
              <a:rPr lang="en-US" dirty="0" smtClean="0">
                <a:latin typeface="TH SarabunPSK" panose="020B0500040200020003" pitchFamily="34" charset="-34"/>
                <a:cs typeface="TH SarabunPSK" panose="020B0500040200020003" pitchFamily="34" charset="-34"/>
              </a:rPr>
              <a:t>Definition)</a:t>
            </a:r>
            <a:r>
              <a:rPr lang="th-TH" dirty="0" smtClean="0">
                <a:latin typeface="TH SarabunPSK" panose="020B0500040200020003" pitchFamily="34" charset="-34"/>
                <a:cs typeface="TH SarabunPSK" panose="020B0500040200020003" pitchFamily="34" charset="-34"/>
              </a:rPr>
              <a:t> เพื่อ</a:t>
            </a:r>
            <a:r>
              <a:rPr lang="th-TH" dirty="0">
                <a:latin typeface="TH SarabunPSK" panose="020B0500040200020003" pitchFamily="34" charset="-34"/>
                <a:cs typeface="TH SarabunPSK" panose="020B0500040200020003" pitchFamily="34" charset="-34"/>
              </a:rPr>
              <a:t>สนับสนุนและ </a:t>
            </a:r>
            <a:r>
              <a:rPr lang="th-TH" dirty="0" smtClean="0">
                <a:latin typeface="TH SarabunPSK" panose="020B0500040200020003" pitchFamily="34" charset="-34"/>
                <a:cs typeface="TH SarabunPSK" panose="020B0500040200020003" pitchFamily="34" charset="-34"/>
              </a:rPr>
              <a:t>เพิ่ม</a:t>
            </a:r>
            <a:r>
              <a:rPr lang="th-TH" dirty="0">
                <a:latin typeface="TH SarabunPSK" panose="020B0500040200020003" pitchFamily="34" charset="-34"/>
                <a:cs typeface="TH SarabunPSK" panose="020B0500040200020003" pitchFamily="34" charset="-34"/>
              </a:rPr>
              <a:t>ประสิทธิภาพการ</a:t>
            </a:r>
            <a:r>
              <a:rPr lang="th-TH" dirty="0" smtClean="0">
                <a:latin typeface="TH SarabunPSK" panose="020B0500040200020003" pitchFamily="34" charset="-34"/>
                <a:cs typeface="TH SarabunPSK" panose="020B0500040200020003" pitchFamily="34" charset="-34"/>
              </a:rPr>
              <a:t>จัดการสาธารณภัยระหว่าง</a:t>
            </a:r>
            <a:r>
              <a:rPr lang="th-TH" dirty="0">
                <a:latin typeface="TH SarabunPSK" panose="020B0500040200020003" pitchFamily="34" charset="-34"/>
                <a:cs typeface="TH SarabunPSK" panose="020B0500040200020003" pitchFamily="34" charset="-34"/>
              </a:rPr>
              <a:t>กองบัญชาการป้องกันและบรรเทาสาธารณภัยแห่งชาติ กองบัญชาการป้องกันและบรรเทาสาธารณภัยแห่งชาติ </a:t>
            </a:r>
            <a:r>
              <a:rPr lang="th-TH" dirty="0" smtClean="0">
                <a:latin typeface="TH SarabunPSK" panose="020B0500040200020003" pitchFamily="34" charset="-34"/>
                <a:cs typeface="TH SarabunPSK" panose="020B0500040200020003" pitchFamily="34" charset="-34"/>
              </a:rPr>
              <a:t>(</a:t>
            </a:r>
            <a:r>
              <a:rPr lang="th-TH" dirty="0">
                <a:latin typeface="TH SarabunPSK" panose="020B0500040200020003" pitchFamily="34" charset="-34"/>
                <a:cs typeface="TH SarabunPSK" panose="020B0500040200020003" pitchFamily="34" charset="-34"/>
              </a:rPr>
              <a:t>ส่วนหน้า) และกองอำนวยการป้องกันและบรรเทาสาธารณภัยจังหวัด โดยมีพื้นที่ดำเนินการ คือ </a:t>
            </a:r>
          </a:p>
          <a:p>
            <a:pPr algn="l"/>
            <a:r>
              <a:rPr lang="th-TH" dirty="0">
                <a:latin typeface="TH SarabunPSK" panose="020B0500040200020003" pitchFamily="34" charset="-34"/>
                <a:cs typeface="TH SarabunPSK" panose="020B0500040200020003" pitchFamily="34" charset="-34"/>
              </a:rPr>
              <a:t>1. กรมป้องกันและบรรเทาสาธารณภัย ส่วนกลาง</a:t>
            </a:r>
          </a:p>
          <a:p>
            <a:pPr algn="thaiDist"/>
            <a:r>
              <a:rPr lang="th-TH" dirty="0">
                <a:latin typeface="TH SarabunPSK" panose="020B0500040200020003" pitchFamily="34" charset="-34"/>
                <a:cs typeface="TH SarabunPSK" panose="020B0500040200020003" pitchFamily="34" charset="-34"/>
              </a:rPr>
              <a:t>2. สำนักงานป้องกันและบรรเทาสาธารณภัยจังหวัด 30 </a:t>
            </a:r>
            <a:r>
              <a:rPr lang="th-TH" dirty="0" smtClean="0">
                <a:latin typeface="TH SarabunPSK" panose="020B0500040200020003" pitchFamily="34" charset="-34"/>
                <a:cs typeface="TH SarabunPSK" panose="020B0500040200020003" pitchFamily="34" charset="-34"/>
              </a:rPr>
              <a:t>แห่ง ได้แก่ จังหวัดเชียงใหม่ </a:t>
            </a:r>
            <a:r>
              <a:rPr lang="th-TH" dirty="0">
                <a:latin typeface="TH SarabunPSK" panose="020B0500040200020003" pitchFamily="34" charset="-34"/>
                <a:cs typeface="TH SarabunPSK" panose="020B0500040200020003" pitchFamily="34" charset="-34"/>
              </a:rPr>
              <a:t>เชียงราย แพร่ น่าน ลำพูน แม่ฮ่องสอน ตาก กำแพงเพชร นครสวรรค์ สิงห์บุรี </a:t>
            </a:r>
            <a:r>
              <a:rPr lang="th-TH" dirty="0" smtClean="0"/>
              <a:t>พระนครศรีอยุธยา </a:t>
            </a:r>
            <a:r>
              <a:rPr lang="th-TH" dirty="0" smtClean="0">
                <a:latin typeface="TH SarabunPSK" panose="020B0500040200020003" pitchFamily="34" charset="-34"/>
                <a:cs typeface="TH SarabunPSK" panose="020B0500040200020003" pitchFamily="34" charset="-34"/>
              </a:rPr>
              <a:t>ปทุมธานี </a:t>
            </a:r>
            <a:r>
              <a:rPr lang="th-TH" dirty="0">
                <a:latin typeface="TH SarabunPSK" panose="020B0500040200020003" pitchFamily="34" charset="-34"/>
                <a:cs typeface="TH SarabunPSK" panose="020B0500040200020003" pitchFamily="34" charset="-34"/>
              </a:rPr>
              <a:t>นนทบุรี กาญจนบุรี ประจวบคีรีขันธ์ ชุมพร สุราษฎร์ธานี สงขลา สตูล ชลบุรี ปราจีนบุรี ชัยภูมิ ขอนแก่น นครราชสีมา บึงกาฬ มุกดาหาร อำนาจเจริญ บุรีรัมย์ สกลนคร </a:t>
            </a:r>
            <a:r>
              <a:rPr lang="th-TH" dirty="0" smtClean="0">
                <a:latin typeface="TH SarabunPSK" panose="020B0500040200020003" pitchFamily="34" charset="-34"/>
                <a:cs typeface="TH SarabunPSK" panose="020B0500040200020003" pitchFamily="34" charset="-34"/>
              </a:rPr>
              <a:t>และสมุทรปราการ</a:t>
            </a:r>
            <a:endParaRPr lang="th-TH" dirty="0">
              <a:latin typeface="TH SarabunPSK" panose="020B0500040200020003" pitchFamily="34" charset="-34"/>
              <a:cs typeface="TH SarabunPSK" panose="020B0500040200020003" pitchFamily="34" charset="-34"/>
            </a:endParaRPr>
          </a:p>
          <a:p>
            <a:pPr algn="l"/>
            <a:endParaRPr lang="th-TH" sz="1800" spc="-2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05" y="2199568"/>
            <a:ext cx="5266871" cy="3722092"/>
          </a:xfrm>
          <a:prstGeom prst="rect">
            <a:avLst/>
          </a:prstGeom>
        </p:spPr>
      </p:pic>
    </p:spTree>
    <p:extLst>
      <p:ext uri="{BB962C8B-B14F-4D97-AF65-F5344CB8AC3E}">
        <p14:creationId xmlns:p14="http://schemas.microsoft.com/office/powerpoint/2010/main" val="331485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02505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sp>
        <p:nvSpPr>
          <p:cNvPr id="6" name="AutoShape 2" descr="Cisco 8845 IP Deskphone"/>
          <p:cNvSpPr>
            <a:spLocks noChangeAspect="1" noChangeArrowheads="1"/>
          </p:cNvSpPr>
          <p:nvPr/>
        </p:nvSpPr>
        <p:spPr bwMode="auto">
          <a:xfrm>
            <a:off x="155575" y="-960438"/>
            <a:ext cx="200977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Cisco IP Phone 7841 Cisco IP Phone Cisci IP Phone 7800 series YCICT"/>
          <p:cNvSpPr>
            <a:spLocks noChangeAspect="1" noChangeArrowheads="1"/>
          </p:cNvSpPr>
          <p:nvPr/>
        </p:nvSpPr>
        <p:spPr bwMode="auto">
          <a:xfrm>
            <a:off x="155575" y="-808038"/>
            <a:ext cx="169545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a:xfrm>
            <a:off x="5926182" y="1397725"/>
            <a:ext cx="6052457" cy="5264331"/>
          </a:xfrm>
          <a:prstGeom prst="rect">
            <a:avLst/>
          </a:prstGeom>
          <a:solidFill>
            <a:schemeClr val="accent1">
              <a:lumMod val="20000"/>
              <a:lumOff val="8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600" b="1" spc="-20" dirty="0">
                <a:latin typeface="TH SarabunPSK" panose="020B0500040200020003" pitchFamily="34" charset="-34"/>
                <a:cs typeface="TH SarabunPSK" panose="020B0500040200020003" pitchFamily="34" charset="-34"/>
              </a:rPr>
              <a:t>ระบบที่พัฒนาในปีงบประมาณ 2566</a:t>
            </a:r>
          </a:p>
          <a:p>
            <a:pPr algn="thaiDist"/>
            <a:r>
              <a:rPr lang="th-TH" sz="2600" dirty="0">
                <a:latin typeface="TH SarabunPSK" panose="020B0500040200020003" pitchFamily="34" charset="-34"/>
                <a:cs typeface="TH SarabunPSK" panose="020B0500040200020003" pitchFamily="34" charset="-34"/>
              </a:rPr>
              <a:t>จัดหาและติดตั้งระบบประชุมวิดีทัศน์ทางไกลให้ทันสมัย เพื่อเพิ่มขีดความสามารถทางเทคโนโลยี มีคุณภาพและความละเอียดของภาพสูง (</a:t>
            </a:r>
            <a:r>
              <a:rPr lang="en-US" sz="2600" dirty="0">
                <a:latin typeface="TH SarabunPSK" panose="020B0500040200020003" pitchFamily="34" charset="-34"/>
                <a:cs typeface="TH SarabunPSK" panose="020B0500040200020003" pitchFamily="34" charset="-34"/>
              </a:rPr>
              <a:t>High Definition</a:t>
            </a:r>
            <a:r>
              <a:rPr lang="en-US" sz="2600" dirty="0" smtClean="0">
                <a:latin typeface="TH SarabunPSK" panose="020B0500040200020003" pitchFamily="34" charset="-34"/>
                <a:cs typeface="TH SarabunPSK" panose="020B0500040200020003" pitchFamily="34" charset="-34"/>
              </a:rPr>
              <a:t>)</a:t>
            </a:r>
            <a:r>
              <a:rPr lang="th-TH" sz="2600" dirty="0" smtClean="0">
                <a:latin typeface="TH SarabunPSK" panose="020B0500040200020003" pitchFamily="34" charset="-34"/>
                <a:cs typeface="TH SarabunPSK" panose="020B0500040200020003" pitchFamily="34" charset="-34"/>
              </a:rPr>
              <a:t> เพื่อ</a:t>
            </a:r>
            <a:r>
              <a:rPr lang="th-TH" sz="2600" dirty="0">
                <a:latin typeface="TH SarabunPSK" panose="020B0500040200020003" pitchFamily="34" charset="-34"/>
                <a:cs typeface="TH SarabunPSK" panose="020B0500040200020003" pitchFamily="34" charset="-34"/>
              </a:rPr>
              <a:t>สนับสนุน</a:t>
            </a:r>
            <a:r>
              <a:rPr lang="th-TH" sz="2600" dirty="0" smtClean="0">
                <a:latin typeface="TH SarabunPSK" panose="020B0500040200020003" pitchFamily="34" charset="-34"/>
                <a:cs typeface="TH SarabunPSK" panose="020B0500040200020003" pitchFamily="34" charset="-34"/>
              </a:rPr>
              <a:t>และเพิ่ม</a:t>
            </a:r>
            <a:r>
              <a:rPr lang="th-TH" sz="2600" dirty="0">
                <a:latin typeface="TH SarabunPSK" panose="020B0500040200020003" pitchFamily="34" charset="-34"/>
                <a:cs typeface="TH SarabunPSK" panose="020B0500040200020003" pitchFamily="34" charset="-34"/>
              </a:rPr>
              <a:t>ประสิทธิภาพการ</a:t>
            </a:r>
            <a:r>
              <a:rPr lang="th-TH" sz="2600" dirty="0" smtClean="0">
                <a:latin typeface="TH SarabunPSK" panose="020B0500040200020003" pitchFamily="34" charset="-34"/>
                <a:cs typeface="TH SarabunPSK" panose="020B0500040200020003" pitchFamily="34" charset="-34"/>
              </a:rPr>
              <a:t>จัดการสา</a:t>
            </a:r>
            <a:r>
              <a:rPr lang="th-TH" sz="2600" dirty="0" smtClean="0">
                <a:latin typeface="TH SarabunPSK" panose="020B0500040200020003" pitchFamily="34" charset="-34"/>
                <a:cs typeface="TH SarabunPSK" panose="020B0500040200020003" pitchFamily="34" charset="-34"/>
              </a:rPr>
              <a:t>ธารณ</a:t>
            </a:r>
            <a:r>
              <a:rPr lang="th-TH" sz="2600" dirty="0">
                <a:latin typeface="TH SarabunPSK" panose="020B0500040200020003" pitchFamily="34" charset="-34"/>
                <a:cs typeface="TH SarabunPSK" panose="020B0500040200020003" pitchFamily="34" charset="-34"/>
              </a:rPr>
              <a:t>ภัย ระหว่างกองบัญชาการป้องกันและบรรเทาสาธารณภัยแห่งชาติ กองบัญชาการป้องกันและบรรเทาสาธารณภัยแห่งชาติ </a:t>
            </a:r>
            <a:r>
              <a:rPr lang="th-TH" sz="2600" dirty="0" smtClean="0">
                <a:latin typeface="TH SarabunPSK" panose="020B0500040200020003" pitchFamily="34" charset="-34"/>
                <a:cs typeface="TH SarabunPSK" panose="020B0500040200020003" pitchFamily="34" charset="-34"/>
              </a:rPr>
              <a:t>(</a:t>
            </a:r>
            <a:r>
              <a:rPr lang="th-TH" sz="2600" dirty="0">
                <a:latin typeface="TH SarabunPSK" panose="020B0500040200020003" pitchFamily="34" charset="-34"/>
                <a:cs typeface="TH SarabunPSK" panose="020B0500040200020003" pitchFamily="34" charset="-34"/>
              </a:rPr>
              <a:t>ส่วนหน้า) และกองอำนวยการป้องกันและบรรเทาสาธารณภัยจังหวัด โดยมีพื้นที่ดำเนินการ คือ </a:t>
            </a:r>
          </a:p>
          <a:p>
            <a:pPr algn="thaiDist"/>
            <a:r>
              <a:rPr lang="th-TH" sz="2600" dirty="0">
                <a:latin typeface="TH SarabunPSK" panose="020B0500040200020003" pitchFamily="34" charset="-34"/>
                <a:cs typeface="TH SarabunPSK" panose="020B0500040200020003" pitchFamily="34" charset="-34"/>
              </a:rPr>
              <a:t>1. กรมป้องกันและบรรเทาสาธารณภัย ส่วนกลาง</a:t>
            </a:r>
          </a:p>
          <a:p>
            <a:pPr algn="just"/>
            <a:r>
              <a:rPr lang="th-TH" sz="2600" dirty="0">
                <a:latin typeface="TH SarabunPSK" panose="020B0500040200020003" pitchFamily="34" charset="-34"/>
                <a:cs typeface="TH SarabunPSK" panose="020B0500040200020003" pitchFamily="34" charset="-34"/>
              </a:rPr>
              <a:t>2</a:t>
            </a:r>
            <a:r>
              <a:rPr lang="th-TH" sz="2600" dirty="0" smtClean="0">
                <a:latin typeface="TH SarabunPSK" panose="020B0500040200020003" pitchFamily="34" charset="-34"/>
                <a:cs typeface="TH SarabunPSK" panose="020B0500040200020003" pitchFamily="34" charset="-34"/>
              </a:rPr>
              <a:t>. สำนักงาน</a:t>
            </a:r>
            <a:r>
              <a:rPr lang="th-TH" sz="2600" dirty="0">
                <a:latin typeface="TH SarabunPSK" panose="020B0500040200020003" pitchFamily="34" charset="-34"/>
                <a:cs typeface="TH SarabunPSK" panose="020B0500040200020003" pitchFamily="34" charset="-34"/>
              </a:rPr>
              <a:t>ป้องกันและบรรเทาสาธารณภัยจังหวัด </a:t>
            </a:r>
            <a:r>
              <a:rPr lang="th-TH" sz="2600" dirty="0" smtClean="0">
                <a:latin typeface="TH SarabunPSK" panose="020B0500040200020003" pitchFamily="34" charset="-34"/>
                <a:cs typeface="TH SarabunPSK" panose="020B0500040200020003" pitchFamily="34" charset="-34"/>
              </a:rPr>
              <a:t>46 แห่ง ได้แก่ จังหวัดพะเยา ลำปาง ลำพูน อุตรดิตถ์ กาฬสินธุ์ นครพนม มหาสารคาม ยโสธร ร้อยเอ็ด เลย สุรินทร์ ศรี</a:t>
            </a:r>
            <a:r>
              <a:rPr lang="th-TH" sz="2600" dirty="0">
                <a:latin typeface="TH SarabunPSK" panose="020B0500040200020003" pitchFamily="34" charset="-34"/>
                <a:cs typeface="TH SarabunPSK" panose="020B0500040200020003" pitchFamily="34" charset="-34"/>
              </a:rPr>
              <a:t>สะ</a:t>
            </a:r>
            <a:r>
              <a:rPr lang="th-TH" sz="2600" dirty="0" smtClean="0">
                <a:latin typeface="TH SarabunPSK" panose="020B0500040200020003" pitchFamily="34" charset="-34"/>
                <a:cs typeface="TH SarabunPSK" panose="020B0500040200020003" pitchFamily="34" charset="-34"/>
              </a:rPr>
              <a:t>เกษ หนองคาย หนองบัวลำภู อุดรธานี อุบลราชธานี ชัยนาท นครนายก นครปฐม พิจิตร พิษณุโลก เพชรบูรณ์ ลพบุรี สมุทรสงคราม สมุทรสาคร สุโขทัย สุพรรณบุรี สระบุรี อ่างทอง อุทัยธานี จันทบุรี ฉะเชิงเทรา ตราด ระยอง สระแก้ว เพชรบุรี ราชบุรี  กระบี่ ตรัง นครศรีธรรมราช นราธิวาส ปัตตานี พังงา พัทลุง ภูเก็ต ระนอง และยะลา</a:t>
            </a:r>
            <a:r>
              <a:rPr lang="en-US" sz="2600" dirty="0">
                <a:latin typeface="TH SarabunPSK" panose="020B0500040200020003" pitchFamily="34" charset="-34"/>
                <a:cs typeface="TH SarabunPSK" panose="020B0500040200020003" pitchFamily="34" charset="-34"/>
              </a:rPr>
              <a:t> </a:t>
            </a:r>
          </a:p>
          <a:p>
            <a:pPr algn="l"/>
            <a:r>
              <a:rPr lang="en-US" sz="2600" dirty="0" smtClean="0">
                <a:latin typeface="TH SarabunPSK" panose="020B0500040200020003" pitchFamily="34" charset="-34"/>
                <a:cs typeface="TH SarabunPSK" panose="020B0500040200020003" pitchFamily="34" charset="-34"/>
              </a:rPr>
              <a:t>3</a:t>
            </a:r>
            <a:r>
              <a:rPr lang="en-US" sz="2600" dirty="0">
                <a:latin typeface="TH SarabunPSK" panose="020B0500040200020003" pitchFamily="34" charset="-34"/>
                <a:cs typeface="TH SarabunPSK" panose="020B0500040200020003" pitchFamily="34" charset="-34"/>
              </a:rPr>
              <a:t>. </a:t>
            </a:r>
            <a:r>
              <a:rPr lang="th-TH" sz="2600" dirty="0">
                <a:latin typeface="TH SarabunPSK" panose="020B0500040200020003" pitchFamily="34" charset="-34"/>
                <a:cs typeface="TH SarabunPSK" panose="020B0500040200020003" pitchFamily="34" charset="-34"/>
              </a:rPr>
              <a:t>สำนักงานป้องกันและบรรเทาสาธารณภัยจังหวัดสาขา จำนวน </a:t>
            </a:r>
            <a:r>
              <a:rPr lang="en-US" sz="2600" dirty="0">
                <a:latin typeface="TH SarabunPSK" panose="020B0500040200020003" pitchFamily="34" charset="-34"/>
                <a:cs typeface="TH SarabunPSK" panose="020B0500040200020003" pitchFamily="34" charset="-34"/>
              </a:rPr>
              <a:t>30</a:t>
            </a:r>
            <a:r>
              <a:rPr lang="th-TH" sz="2600" dirty="0">
                <a:latin typeface="TH SarabunPSK" panose="020B0500040200020003" pitchFamily="34" charset="-34"/>
                <a:cs typeface="TH SarabunPSK" panose="020B0500040200020003" pitchFamily="34" charset="-34"/>
              </a:rPr>
              <a:t> แห่ง </a:t>
            </a:r>
          </a:p>
          <a:p>
            <a:pPr algn="l"/>
            <a:endParaRPr lang="th-TH" sz="1800" spc="-2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3" y="2417242"/>
            <a:ext cx="5761081" cy="3240608"/>
          </a:xfrm>
          <a:prstGeom prst="rect">
            <a:avLst/>
          </a:prstGeom>
        </p:spPr>
      </p:pic>
    </p:spTree>
    <p:extLst>
      <p:ext uri="{BB962C8B-B14F-4D97-AF65-F5344CB8AC3E}">
        <p14:creationId xmlns:p14="http://schemas.microsoft.com/office/powerpoint/2010/main" val="302658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02505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187" y="1396030"/>
            <a:ext cx="7602438" cy="5331342"/>
          </a:xfrm>
          <a:prstGeom prst="rect">
            <a:avLst/>
          </a:prstGeom>
        </p:spPr>
      </p:pic>
    </p:spTree>
    <p:extLst>
      <p:ext uri="{BB962C8B-B14F-4D97-AF65-F5344CB8AC3E}">
        <p14:creationId xmlns:p14="http://schemas.microsoft.com/office/powerpoint/2010/main" val="2133928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835</Words>
  <Application>Microsoft Office PowerPoint</Application>
  <PresentationFormat>Widescreen</PresentationFormat>
  <Paragraphs>46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Cordia New</vt:lpstr>
      <vt:lpstr>TH SarabunIT๙</vt:lpstr>
      <vt:lpstr>TH SarabunPSK</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Arintaya Fongsunthia</dc:creator>
  <cp:lastModifiedBy>Arintaya Fongsunthia</cp:lastModifiedBy>
  <cp:revision>31</cp:revision>
  <cp:lastPrinted>2022-02-03T02:18:48Z</cp:lastPrinted>
  <dcterms:created xsi:type="dcterms:W3CDTF">2021-01-21T11:53:57Z</dcterms:created>
  <dcterms:modified xsi:type="dcterms:W3CDTF">2022-02-22T12:22:28Z</dcterms:modified>
</cp:coreProperties>
</file>