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3"/>
  </p:notesMasterIdLst>
  <p:sldIdLst>
    <p:sldId id="256" r:id="rId2"/>
    <p:sldId id="258" r:id="rId3"/>
    <p:sldId id="334" r:id="rId4"/>
    <p:sldId id="257" r:id="rId5"/>
    <p:sldId id="392" r:id="rId6"/>
    <p:sldId id="337" r:id="rId7"/>
    <p:sldId id="338" r:id="rId8"/>
    <p:sldId id="339" r:id="rId9"/>
    <p:sldId id="394" r:id="rId10"/>
    <p:sldId id="395" r:id="rId11"/>
    <p:sldId id="340" r:id="rId12"/>
    <p:sldId id="388" r:id="rId13"/>
    <p:sldId id="375" r:id="rId14"/>
    <p:sldId id="376" r:id="rId15"/>
    <p:sldId id="377" r:id="rId16"/>
    <p:sldId id="393" r:id="rId17"/>
    <p:sldId id="380" r:id="rId18"/>
    <p:sldId id="378" r:id="rId19"/>
    <p:sldId id="379" r:id="rId20"/>
    <p:sldId id="345" r:id="rId21"/>
    <p:sldId id="384" r:id="rId22"/>
    <p:sldId id="341" r:id="rId23"/>
    <p:sldId id="349" r:id="rId24"/>
    <p:sldId id="352" r:id="rId25"/>
    <p:sldId id="353" r:id="rId26"/>
    <p:sldId id="355" r:id="rId27"/>
    <p:sldId id="356" r:id="rId28"/>
    <p:sldId id="357" r:id="rId29"/>
    <p:sldId id="358" r:id="rId30"/>
    <p:sldId id="360" r:id="rId31"/>
    <p:sldId id="361" r:id="rId32"/>
    <p:sldId id="403" r:id="rId33"/>
    <p:sldId id="397" r:id="rId34"/>
    <p:sldId id="364" r:id="rId35"/>
    <p:sldId id="399" r:id="rId36"/>
    <p:sldId id="400" r:id="rId37"/>
    <p:sldId id="398" r:id="rId38"/>
    <p:sldId id="401" r:id="rId39"/>
    <p:sldId id="383" r:id="rId40"/>
    <p:sldId id="365" r:id="rId41"/>
    <p:sldId id="367" r:id="rId42"/>
    <p:sldId id="368" r:id="rId43"/>
    <p:sldId id="370" r:id="rId44"/>
    <p:sldId id="371" r:id="rId45"/>
    <p:sldId id="372" r:id="rId46"/>
    <p:sldId id="404" r:id="rId47"/>
    <p:sldId id="405" r:id="rId48"/>
    <p:sldId id="408" r:id="rId49"/>
    <p:sldId id="406" r:id="rId50"/>
    <p:sldId id="373" r:id="rId51"/>
    <p:sldId id="374" r:id="rId52"/>
  </p:sldIdLst>
  <p:sldSz cx="9144000" cy="5143500" type="screen16x9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myong Anumanrajadhon" initials="RA" lastIdx="1" clrIdx="0">
    <p:extLst>
      <p:ext uri="{19B8F6BF-5375-455C-9EA6-DF929625EA0E}">
        <p15:presenceInfo xmlns:p15="http://schemas.microsoft.com/office/powerpoint/2012/main" userId="eaec5940cf616f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2E3"/>
    <a:srgbClr val="DE5566"/>
    <a:srgbClr val="E8E5EA"/>
    <a:srgbClr val="FCE3D9"/>
    <a:srgbClr val="FC5566"/>
    <a:srgbClr val="36385D"/>
    <a:srgbClr val="00AA99"/>
    <a:srgbClr val="EB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8B3CF-FF49-4D1A-9537-9714AD060D2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1E13-2E4F-42C7-8DCA-63784159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9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83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5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8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3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5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4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83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4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0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2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7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91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7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2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76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5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0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75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3A7AA-C1F4-4D44-BF56-6E574807C1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7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04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10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4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4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3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18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1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35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03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253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89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846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749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42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80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01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6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62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7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5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1E13-2E4F-42C7-8DCA-6378415988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4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7B02-68D3-8E41-8A74-0B150D244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90E67-F462-FC46-B309-9082D375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2AD17-DE3D-2F48-9504-B44FE2FD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D7736-E92F-9341-8DEF-1AA2E135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C0B1B-F692-BC4C-96DA-6242AA2E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75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DB08-677B-D74C-94A8-EE002581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F300E-0D73-B946-9329-35C3E6F1D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B4675-B28C-6B4E-B9ED-715FBDBD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E5D41-D601-A244-A339-5687D245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AF3AA-9B44-324E-B875-FD5EA487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44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DDA95-CA33-594A-8C41-FE5F48B42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D7E5F-0CC3-2F4B-A1AC-488D7FE7D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B66CB-680C-E647-AFC9-845B4EEF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B2C56-AA1A-DE4D-819B-D6B08487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D460C-0B7F-F54F-8835-5E3D91DE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77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31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B086-830E-9A46-9BA8-7105083F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B933-F121-174B-B333-BCA9FFBF3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D9D45-42C5-204A-B0FF-6C5AED86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CCEAB-8DCB-7242-96D4-C34BB921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8DFB2-3E0E-5747-8854-D9BE1914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09D6-BAC5-5945-A2A9-1A7E2105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BDB8C-601E-E54D-8EE9-311D979A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AF303-8755-F743-9DEE-8EB4B742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83A65-D0DC-6548-AF97-D73D859B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04344-7649-E940-9DF2-8DF3C8C5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86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EFEF-8918-254D-AF79-A6B6A085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7FB3B-18F6-6A45-B030-9FA30B39A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B7FD4-8885-C342-902C-A04B896B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CD156-5707-AF42-B2A0-E3326D52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DE368-1836-444C-92DA-2319CEB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E01B6-01F7-5749-9E19-2AD3ADC9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35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E564-8501-5540-A347-73532611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D511E-C664-AC47-95AA-DE8127894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5AE13-F038-FC4A-80EC-DF258EFED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180B3-3DAC-3546-BE46-00FDFAF83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C95CA3-ADEF-5E47-BB23-EE45AF5F5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D4046-E586-2C4C-9A9C-2F4DC7AE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78CEF-8E2F-9548-8305-C6710217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A91AA-65FD-BF49-99CC-766F431F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2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7F60-DF99-4C43-A7C3-91F775DD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5182B-0CDE-1840-9853-E770856D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5E12F-8EF0-0647-B382-F3D30E68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71D5B-D58A-464B-90B9-AEA2A6C1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36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14B72-FFFB-9C4A-A101-56034050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34223-7706-EB44-BB71-F73498C9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E3E5C-814C-354A-BFC3-4E1604C7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71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735D-A737-F340-94EE-ABF9B35C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95A52-0462-0C41-8222-27A18630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CFF7E-C3A0-E64A-8561-400C0F72F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45BDE-652F-F544-9277-BAEF8548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59D2D-3EB2-5244-8A6E-7736C903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17D90-9999-B247-8A68-BA3DCC43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64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AEB4-936D-294F-AD4E-5D71FB90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1C571-46CF-E84D-88F2-E0354786A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338C8-8D66-724B-AB5D-6A89B781F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35FFA-B954-6742-A039-E9444E7F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0C16C-AE74-AD48-8E6A-1B4FFAE2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A18F9-7B9E-B04A-AA10-7BF550EB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32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4648A-0DD6-F643-A8CC-F7B12B5C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13109-2DD7-A04D-ABEA-70AD37BEA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8E782-295C-8B48-A2E0-DC6773720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2022-02-11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D5DB5-A4CE-0B4C-A2D2-77A3EF5E5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5D996-F591-A440-B89D-99366C254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30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3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.GIF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7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8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9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0.jpe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jpeg"/><Relationship Id="rId3" Type="http://schemas.openxmlformats.org/officeDocument/2006/relationships/image" Target="../media/image4.GI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.GIF"/><Relationship Id="rId10" Type="http://schemas.openxmlformats.org/officeDocument/2006/relationships/image" Target="../media/image26.png"/><Relationship Id="rId4" Type="http://schemas.openxmlformats.org/officeDocument/2006/relationships/image" Target="../media/image5.GIF"/><Relationship Id="rId9" Type="http://schemas.openxmlformats.org/officeDocument/2006/relationships/image" Target="../media/image25.png"/><Relationship Id="rId1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4.GIF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5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8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5.GIF"/><Relationship Id="rId4" Type="http://schemas.openxmlformats.org/officeDocument/2006/relationships/image" Target="../media/image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6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3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1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64867" y="1828563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โครงการชัยภูมิ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Smart Education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E2D5D12-356B-4B9A-A60D-3F07E9D3B4AE}"/>
              </a:ext>
            </a:extLst>
          </p:cNvPr>
          <p:cNvSpPr txBox="1">
            <a:spLocks/>
          </p:cNvSpPr>
          <p:nvPr/>
        </p:nvSpPr>
        <p:spPr>
          <a:xfrm>
            <a:off x="4608511" y="2403417"/>
            <a:ext cx="4427984" cy="305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Learning Platform of 21</a:t>
            </a:r>
            <a:r>
              <a:rPr lang="en-US" sz="2000" b="1" baseline="30000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Century </a:t>
            </a:r>
          </a:p>
        </p:txBody>
      </p:sp>
      <p:pic>
        <p:nvPicPr>
          <p:cNvPr id="13" name="Picture 12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56020281-AFC9-4FE2-98A9-C976B1738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6" b="-3"/>
          <a:stretch/>
        </p:blipFill>
        <p:spPr>
          <a:xfrm>
            <a:off x="107505" y="978560"/>
            <a:ext cx="3744415" cy="31699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6D7203-045F-4328-88F6-0FD100A56B3D}"/>
              </a:ext>
            </a:extLst>
          </p:cNvPr>
          <p:cNvSpPr/>
          <p:nvPr/>
        </p:nvSpPr>
        <p:spPr>
          <a:xfrm>
            <a:off x="5796136" y="4645701"/>
            <a:ext cx="3600400" cy="305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ก้าวสู่เส้นทางอาชีพอย่างมั่นคงและมีความสุข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F3DF8-FF87-4BEF-8D0C-A66EEA3B1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7138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A07A4-B37F-4651-8DD7-680AFE435E18}"/>
              </a:ext>
            </a:extLst>
          </p:cNvPr>
          <p:cNvSpPr/>
          <p:nvPr/>
        </p:nvSpPr>
        <p:spPr>
          <a:xfrm>
            <a:off x="611560" y="924912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Call Center and Command Center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70BE5-DE9F-49EA-AF02-452E73091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30" y="1443271"/>
            <a:ext cx="5713378" cy="3485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431C41-6CB6-CD4C-8FD1-F4FBF0E7C7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3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A07A4-B37F-4651-8DD7-680AFE435E18}"/>
              </a:ext>
            </a:extLst>
          </p:cNvPr>
          <p:cNvSpPr/>
          <p:nvPr/>
        </p:nvSpPr>
        <p:spPr>
          <a:xfrm>
            <a:off x="542876" y="1021215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รายละเอียดระบบสารสนเทศที่ขออนุมัติ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698F8-8D4C-458D-96C1-2F3DD98C2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51" y="1641751"/>
            <a:ext cx="7705725" cy="2905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6DA1F-F3A8-4219-B450-F273631B1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69869"/>
            <a:ext cx="4968552" cy="628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DDA348-9E1C-4D34-87AF-A62D883E7126}"/>
              </a:ext>
            </a:extLst>
          </p:cNvPr>
          <p:cNvSpPr/>
          <p:nvPr/>
        </p:nvSpPr>
        <p:spPr>
          <a:xfrm>
            <a:off x="1331640" y="2427733"/>
            <a:ext cx="5184576" cy="62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0EA360-128E-4653-9900-6C04F67CBC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3" y="2427735"/>
            <a:ext cx="4968553" cy="6619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6DF014-5735-0544-B539-B5F3EF95AB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6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535708" y="489054"/>
            <a:ext cx="7917556" cy="479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ระบบเทคโนโลยีสารสนเทศสำหรับสนับสนุนการจัดทำแผนเพื่อการประกันคุณภาพ</a:t>
            </a:r>
            <a:r>
              <a:rPr lang="th-TH" sz="2300" b="1" dirty="0">
                <a:solidFill>
                  <a:srgbClr val="0070C0"/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สถานศึกษา </a:t>
            </a:r>
            <a:r>
              <a:rPr lang="en-US" sz="2300" b="1" dirty="0">
                <a:solidFill>
                  <a:srgbClr val="0070C0"/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br>
              <a:rPr lang="en-US" sz="23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300" b="1" dirty="0">
                <a:solidFill>
                  <a:srgbClr val="FF0000"/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วัตถุประสงค์การใช้งาน</a:t>
            </a:r>
          </a:p>
          <a:p>
            <a:pPr marL="541338" indent="-177800"/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จัดทำแผนพัฒนาการจัดการศึกษาของสถานศึกษาในสังกัด ให้เป็นมาตรฐานในการนำนโยบายไปสู่การปฏิบัติ </a:t>
            </a:r>
          </a:p>
          <a:p>
            <a:pPr marL="541338" indent="-177800"/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กำกับ ตรวจสอบ การพัฒนาคุณภาพให้เป็นไปตามมาตรฐานและประเด็นพิจารณาการประกันคุณภาพที่ระบุไว้ตามกฎกระทรวง </a:t>
            </a:r>
          </a:p>
          <a:p>
            <a:pPr marL="541338" indent="-177800"/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</a:t>
            </a:r>
            <a:r>
              <a:rPr lang="th-TH" sz="2300" dirty="0">
                <a:solidFill>
                  <a:schemeClr val="tx2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พัฒนา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โครงสร้างการขับเคลื่อนกลยุทธ์ของท้องถิ่นไปจัดทำโครงการ/กิจกรรม </a:t>
            </a:r>
            <a:r>
              <a:rPr lang="th-TH" sz="2300" dirty="0">
                <a:solidFill>
                  <a:schemeClr val="tx2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ให้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ตรงตาม  </a:t>
            </a:r>
            <a:b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นโยบายของท้องถิ่นที่สามารถตรวจสอบ กำกับ ติดตาม ผลการดำเนินงาน</a:t>
            </a:r>
            <a:r>
              <a:rPr lang="th-TH" sz="2300" dirty="0">
                <a:solidFill>
                  <a:schemeClr val="tx2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เป็นปัจจุบันได้</a:t>
            </a:r>
          </a:p>
          <a:p>
            <a:pPr marL="541338" indent="-177800"/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ผู้บริหารสามารถตรวจสอบ กำกับ ติดตาม การใช้จ่ายเงินและงบประมาณให้เกิดประสิทธิภาพ  </a:t>
            </a:r>
            <a:b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และถูกต้อง ตามระเบียบ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D15D2-F404-45C2-863A-D6F1560E95BC}"/>
              </a:ext>
            </a:extLst>
          </p:cNvPr>
          <p:cNvSpPr/>
          <p:nvPr/>
        </p:nvSpPr>
        <p:spPr>
          <a:xfrm>
            <a:off x="4211960" y="4620869"/>
            <a:ext cx="474231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Action Plan &amp; Self Assessment Report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3E6BD4-7A04-804E-9061-7FF06AA798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1040284" y="1325945"/>
            <a:ext cx="79175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ระบบเทคโนโลยีสารสนเทศสำหรับสนับสนุนการจัดทำแผนเพื่อการประกันคุณภาพ </a:t>
            </a:r>
            <a:b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   สถานศึกษา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ใช้กระบวนการกประกันคุณภาพเป็นตัวขับเคลื่อนสถานศึกษา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endParaRPr lang="en-US" sz="32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2296F-046D-4338-A481-D314D32EB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32" y="1923678"/>
            <a:ext cx="6243612" cy="3138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E96954-E26B-4144-8847-337DC2D3DD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70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80512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755576" y="1289609"/>
            <a:ext cx="79175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มีรูปแบบรายงานเพื่อของผู้บริหารใช้ในการติดตามการดำเนินงาน ทั้งในแง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่การประกัน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คุณภาพการศึกษาและการใช้งบประมาณให้ได้อย่างมีประสิทธิภาพ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endParaRPr lang="en-US" sz="32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93897-6A39-44EE-88E8-0EF122E1A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97" y="1815882"/>
            <a:ext cx="5796136" cy="3146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3506E-67C9-2B46-AC9C-2541BC192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683568" y="1330384"/>
            <a:ext cx="79175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มีรูปแบบรายงานเพื่อของผู้บริหารใช้ในการติดตามการดำเนินงาน ทั้งในแง่การประกันคุณภาพการศึกษาและการใช้งบประมาณให้ได้อย่างมีประสิทธิภาพ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endParaRPr lang="en-US" sz="32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E8271-D714-4494-A6D1-1325FE884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41" y="1892095"/>
            <a:ext cx="6084168" cy="2983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B31D78-E420-7745-AEC2-F4B1F98A5C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99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539552" y="2897929"/>
            <a:ext cx="8280920" cy="782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ระบบเทคโนโลยีสารสนเทศสำหรับบริหารสถานศึกษา และสนับสนุนการจัดการเรียนรู้</a:t>
            </a:r>
            <a:br>
              <a:rPr lang="en-US" sz="23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300" b="1" dirty="0">
                <a:solidFill>
                  <a:srgbClr val="FF0000"/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วัตถุประสงค์การใช้งาน</a:t>
            </a:r>
          </a:p>
          <a:p>
            <a:pPr marL="541338" indent="-177800"/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โรงเรียนมีระบบสนับสนุนการดำเนินงานวิชาการ ได้แก่ ระบบจัดการหลักสูตร คลังข้อสอบ มาตรฐานและตัวชี้วัดของหลักสูตรการศึกษาขั้นพื้นฐาน การทดสอบออนไลน์หรือ</a:t>
            </a:r>
            <a:r>
              <a:rPr lang="th-TH" sz="2300" dirty="0">
                <a:solidFill>
                  <a:schemeClr val="tx2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บน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กระดาษ คำตอบ การจัดการเนื้อหาบทเรียน การสั่งการบ้าน      </a:t>
            </a:r>
            <a:endParaRPr lang="en-US" sz="2300" dirty="0">
              <a:solidFill>
                <a:schemeClr val="tx2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541338" indent="-177800"/>
            <a:r>
              <a:rPr lang="en-US" sz="2300" dirty="0">
                <a:solidFill>
                  <a:schemeClr val="tx2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</a:t>
            </a:r>
            <a:r>
              <a:rPr lang="th-TH" sz="2300" dirty="0">
                <a:solidFill>
                  <a:schemeClr val="tx2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โรงเรียนมีระบบ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สนับสนุนงานกิจการนักเรียน อาทิ การเช็คเวลาเข้าโรงเรียนด้วยกล้องจับใบหน้ารวมทั้งตรวจอุณหภูมิเพื่อป้องกันโควิท19 เช็คชื่อนักเรียนเข้าเรียน รายคาบ การเพิ่ม</a:t>
            </a:r>
            <a:r>
              <a:rPr lang="en-US" sz="2300" dirty="0">
                <a:solidFill>
                  <a:schemeClr val="tx2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ลดคะแนนพฤติกรรม การเยี่ยมบ้านเพื่อทราบปัญหา การประเมินพฤติกรรม </a:t>
            </a:r>
            <a:r>
              <a:rPr lang="en-US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SDQ 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เพื่อคัดกรองเด็กและการแจ้งข่าวสารประชาสัมพันธ์ผู้ปกครอง</a:t>
            </a:r>
          </a:p>
          <a:p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</a:p>
          <a:p>
            <a:br>
              <a:rPr lang="th-TH" sz="24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</a:t>
            </a:r>
            <a:endParaRPr lang="en-US" sz="32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F188F0-2F46-4C7E-9501-22D9684964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14658"/>
            <a:ext cx="1558802" cy="8783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17520E-133E-2845-8770-70EBCDF274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4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80512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4A56D8-DD5F-409F-9E2A-C0312D88DB93}"/>
              </a:ext>
            </a:extLst>
          </p:cNvPr>
          <p:cNvSpPr/>
          <p:nvPr/>
        </p:nvSpPr>
        <p:spPr>
          <a:xfrm>
            <a:off x="2004556" y="1276471"/>
            <a:ext cx="5946380" cy="969060"/>
          </a:xfrm>
          <a:prstGeom prst="roundRect">
            <a:avLst/>
          </a:prstGeom>
          <a:solidFill>
            <a:srgbClr val="A1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latinLnBrk="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2FCE4C-BC4B-465E-A92F-9FDBD52850A1}"/>
              </a:ext>
            </a:extLst>
          </p:cNvPr>
          <p:cNvGrpSpPr/>
          <p:nvPr/>
        </p:nvGrpSpPr>
        <p:grpSpPr>
          <a:xfrm>
            <a:off x="4407780" y="2805614"/>
            <a:ext cx="1787670" cy="2018023"/>
            <a:chOff x="4833257" y="2845837"/>
            <a:chExt cx="2592785" cy="326754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C328EE3-E939-4F32-9DAB-DD1BCD644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20" t="13705" r="78362" b="11696"/>
            <a:stretch/>
          </p:blipFill>
          <p:spPr>
            <a:xfrm>
              <a:off x="4833257" y="2845837"/>
              <a:ext cx="2118049" cy="277119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FC4DC18-F43D-4587-A332-26F56F6D64A4}"/>
                </a:ext>
              </a:extLst>
            </p:cNvPr>
            <p:cNvSpPr txBox="1"/>
            <p:nvPr/>
          </p:nvSpPr>
          <p:spPr>
            <a:xfrm>
              <a:off x="4833257" y="5365866"/>
              <a:ext cx="2592785" cy="747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latinLnBrk="0">
                <a:defRPr/>
              </a:pPr>
              <a:r>
                <a:rPr lang="en-US" sz="2400" b="1" dirty="0">
                  <a:solidFill>
                    <a:srgbClr val="58C893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Smart Education</a:t>
              </a:r>
            </a:p>
          </p:txBody>
        </p:sp>
      </p:grpSp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46D39DB0-FF3A-4745-A43E-0A8D4B545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11" y="987735"/>
            <a:ext cx="1524473" cy="1365534"/>
          </a:xfrm>
          <a:prstGeom prst="rect">
            <a:avLst/>
          </a:prstGeom>
        </p:spPr>
      </p:pic>
      <p:sp>
        <p:nvSpPr>
          <p:cNvPr id="17" name="Shape 83">
            <a:extLst>
              <a:ext uri="{FF2B5EF4-FFF2-40B4-BE49-F238E27FC236}">
                <a16:creationId xmlns:a16="http://schemas.microsoft.com/office/drawing/2014/main" id="{34F522EA-AC84-4F45-B1C7-8A580EFDCE11}"/>
              </a:ext>
            </a:extLst>
          </p:cNvPr>
          <p:cNvSpPr/>
          <p:nvPr/>
        </p:nvSpPr>
        <p:spPr>
          <a:xfrm rot="20630156">
            <a:off x="2730621" y="3879331"/>
            <a:ext cx="1762380" cy="8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8" extrusionOk="0">
                <a:moveTo>
                  <a:pt x="0" y="21568"/>
                </a:moveTo>
                <a:cubicBezTo>
                  <a:pt x="2253" y="8180"/>
                  <a:pt x="6375" y="-32"/>
                  <a:pt x="10827" y="0"/>
                </a:cubicBezTo>
                <a:cubicBezTo>
                  <a:pt x="15260" y="32"/>
                  <a:pt x="19358" y="8235"/>
                  <a:pt x="21600" y="21568"/>
                </a:cubicBezTo>
              </a:path>
            </a:pathLst>
          </a:custGeom>
          <a:ln w="76200">
            <a:solidFill>
              <a:schemeClr val="tx1">
                <a:lumMod val="50000"/>
                <a:lumOff val="50000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19050" tIns="19050" rIns="19050" bIns="19050" anchor="ctr"/>
          <a:lstStyle/>
          <a:p>
            <a:pPr algn="ctr" defTabSz="309563" latinLnBrk="0" hangingPunct="0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EB64E2-E6A8-426E-8E54-0C0F6A34A502}"/>
              </a:ext>
            </a:extLst>
          </p:cNvPr>
          <p:cNvSpPr txBox="1"/>
          <p:nvPr/>
        </p:nvSpPr>
        <p:spPr>
          <a:xfrm>
            <a:off x="3133592" y="1658499"/>
            <a:ext cx="2369038" cy="532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694" indent="-216694" defTabSz="685800" latinLnBrk="0">
              <a:buFont typeface="Arial" panose="020B0604020202020204" pitchFamily="34" charset="0"/>
              <a:buChar char="•"/>
              <a:defRPr/>
            </a:pPr>
            <a:r>
              <a:rPr lang="th-TH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จัดเก็บบทเรียนตามสาระมาตรฐาน</a:t>
            </a:r>
            <a:br>
              <a:rPr lang="th-TH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และตัวชี้วัดของแต่ละระดับชั้น</a:t>
            </a:r>
            <a:endParaRPr lang="en-US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A8C671-1769-4294-AF6E-C8F90319E402}"/>
              </a:ext>
            </a:extLst>
          </p:cNvPr>
          <p:cNvSpPr txBox="1"/>
          <p:nvPr/>
        </p:nvSpPr>
        <p:spPr>
          <a:xfrm>
            <a:off x="5623375" y="1638792"/>
            <a:ext cx="2118517" cy="532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694" indent="-216694">
              <a:buFont typeface="Arial" panose="020B0604020202020204" pitchFamily="34" charset="0"/>
              <a:buChar char="•"/>
            </a:pPr>
            <a:r>
              <a:rPr lang="th-TH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จัดเก็บข้อสอบมาตรฐาน</a:t>
            </a:r>
            <a:br>
              <a:rPr lang="th-TH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ตามตัวชี้วัดของแต่ละระดับชั้น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C34EDC-4978-4651-924A-1DB74BCD6559}"/>
              </a:ext>
            </a:extLst>
          </p:cNvPr>
          <p:cNvGrpSpPr/>
          <p:nvPr/>
        </p:nvGrpSpPr>
        <p:grpSpPr>
          <a:xfrm>
            <a:off x="5518357" y="1268672"/>
            <a:ext cx="1848435" cy="492686"/>
            <a:chOff x="7687256" y="473424"/>
            <a:chExt cx="2680916" cy="797748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240A3CE-3269-4ACA-955F-0536EC1B8D39}"/>
                </a:ext>
              </a:extLst>
            </p:cNvPr>
            <p:cNvSpPr/>
            <p:nvPr/>
          </p:nvSpPr>
          <p:spPr>
            <a:xfrm>
              <a:off x="8140762" y="649563"/>
              <a:ext cx="2227410" cy="49593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217D83-D9B4-4401-8CA0-2EC01F645F20}"/>
                </a:ext>
              </a:extLst>
            </p:cNvPr>
            <p:cNvSpPr txBox="1"/>
            <p:nvPr/>
          </p:nvSpPr>
          <p:spPr>
            <a:xfrm>
              <a:off x="8372113" y="623321"/>
              <a:ext cx="1992946" cy="64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latinLnBrk="0">
                <a:defRPr/>
              </a:pPr>
              <a:r>
                <a:rPr lang="th-TH" sz="20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คลังข้อสอบกลาง</a:t>
              </a:r>
              <a:endParaRPr lang="en-US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EF1C9531-7A0D-4B55-AC9C-C1EAA5EC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256" y="473424"/>
              <a:ext cx="700134" cy="70013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2EC1B2-FEF5-4363-89B7-24197D23811E}"/>
              </a:ext>
            </a:extLst>
          </p:cNvPr>
          <p:cNvGrpSpPr/>
          <p:nvPr/>
        </p:nvGrpSpPr>
        <p:grpSpPr>
          <a:xfrm>
            <a:off x="3133592" y="1245915"/>
            <a:ext cx="1902351" cy="499877"/>
            <a:chOff x="4023187" y="474464"/>
            <a:chExt cx="2759115" cy="80939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08129A1-0867-406D-87E8-7567ED795677}"/>
                </a:ext>
              </a:extLst>
            </p:cNvPr>
            <p:cNvSpPr/>
            <p:nvPr/>
          </p:nvSpPr>
          <p:spPr>
            <a:xfrm>
              <a:off x="4519941" y="649563"/>
              <a:ext cx="2253666" cy="49593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B664EB-FE64-484C-B34E-C52F343D65B6}"/>
                </a:ext>
              </a:extLst>
            </p:cNvPr>
            <p:cNvSpPr txBox="1"/>
            <p:nvPr/>
          </p:nvSpPr>
          <p:spPr>
            <a:xfrm>
              <a:off x="4689382" y="636003"/>
              <a:ext cx="2092920" cy="64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latinLnBrk="0">
                <a:defRPr/>
              </a:pPr>
              <a:r>
                <a:rPr lang="th-TH" sz="20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คลังบทเรียนกลาง</a:t>
              </a:r>
              <a:endParaRPr lang="en-US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C3B09F05-A2A3-409E-9117-1DF7B9E2F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187" y="474464"/>
              <a:ext cx="700134" cy="700134"/>
            </a:xfrm>
            <a:prstGeom prst="rect">
              <a:avLst/>
            </a:prstGeom>
          </p:spPr>
        </p:pic>
      </p:grpSp>
      <p:sp>
        <p:nvSpPr>
          <p:cNvPr id="22" name="Shape 83">
            <a:extLst>
              <a:ext uri="{FF2B5EF4-FFF2-40B4-BE49-F238E27FC236}">
                <a16:creationId xmlns:a16="http://schemas.microsoft.com/office/drawing/2014/main" id="{D0E69BB2-922F-4424-AACB-07279FEF6BAB}"/>
              </a:ext>
            </a:extLst>
          </p:cNvPr>
          <p:cNvSpPr/>
          <p:nvPr/>
        </p:nvSpPr>
        <p:spPr>
          <a:xfrm rot="2698279" flipV="1">
            <a:off x="3695838" y="2623573"/>
            <a:ext cx="1024655" cy="106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8" extrusionOk="0">
                <a:moveTo>
                  <a:pt x="0" y="21568"/>
                </a:moveTo>
                <a:cubicBezTo>
                  <a:pt x="2253" y="8180"/>
                  <a:pt x="6375" y="-32"/>
                  <a:pt x="10827" y="0"/>
                </a:cubicBezTo>
                <a:cubicBezTo>
                  <a:pt x="15260" y="32"/>
                  <a:pt x="19358" y="8235"/>
                  <a:pt x="21600" y="21568"/>
                </a:cubicBezTo>
              </a:path>
            </a:pathLst>
          </a:custGeom>
          <a:ln w="76200">
            <a:solidFill>
              <a:srgbClr val="4397D5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19050" tIns="19050" rIns="19050" bIns="19050" anchor="ctr"/>
          <a:lstStyle/>
          <a:p>
            <a:pPr algn="ctr" defTabSz="309563" latinLnBrk="0" hangingPunct="0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" name="Shape 83">
            <a:extLst>
              <a:ext uri="{FF2B5EF4-FFF2-40B4-BE49-F238E27FC236}">
                <a16:creationId xmlns:a16="http://schemas.microsoft.com/office/drawing/2014/main" id="{8AEF7FE8-8AF8-4FD1-9B3E-DFA70252F1D6}"/>
              </a:ext>
            </a:extLst>
          </p:cNvPr>
          <p:cNvSpPr/>
          <p:nvPr/>
        </p:nvSpPr>
        <p:spPr>
          <a:xfrm rot="7726528">
            <a:off x="5503018" y="2623359"/>
            <a:ext cx="917142" cy="36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8" extrusionOk="0">
                <a:moveTo>
                  <a:pt x="0" y="21568"/>
                </a:moveTo>
                <a:cubicBezTo>
                  <a:pt x="2253" y="8180"/>
                  <a:pt x="6375" y="-32"/>
                  <a:pt x="10827" y="0"/>
                </a:cubicBezTo>
                <a:cubicBezTo>
                  <a:pt x="15260" y="32"/>
                  <a:pt x="19358" y="8235"/>
                  <a:pt x="21600" y="21568"/>
                </a:cubicBezTo>
              </a:path>
            </a:pathLst>
          </a:custGeom>
          <a:ln w="76200">
            <a:solidFill>
              <a:srgbClr val="4397D5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19050" tIns="19050" rIns="19050" bIns="19050" anchor="ctr"/>
          <a:lstStyle/>
          <a:p>
            <a:pPr algn="ctr" defTabSz="309563" latinLnBrk="0" hangingPunct="0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83697AF-4141-4CC7-A8A4-BB36C2E397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60" y="2365005"/>
            <a:ext cx="482728" cy="432400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F7F36050-813C-4989-A229-4A75B993AE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92" y="2389422"/>
            <a:ext cx="482728" cy="432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2A62A76-23BF-4870-B5E3-EB5CE199DA6D}"/>
              </a:ext>
            </a:extLst>
          </p:cNvPr>
          <p:cNvSpPr txBox="1"/>
          <p:nvPr/>
        </p:nvSpPr>
        <p:spPr>
          <a:xfrm>
            <a:off x="1150965" y="2364003"/>
            <a:ext cx="22701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0">
              <a:defRPr/>
            </a:pPr>
            <a:r>
              <a:rPr lang="th-TH" sz="21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กองการศึกษา อบจ</a:t>
            </a:r>
            <a:r>
              <a:rPr lang="en-US" sz="21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1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ชัยภูมิ</a:t>
            </a:r>
            <a:endParaRPr lang="en-US" sz="21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1138FF-3E78-4852-91D6-53632CF57D7B}"/>
              </a:ext>
            </a:extLst>
          </p:cNvPr>
          <p:cNvSpPr txBox="1"/>
          <p:nvPr/>
        </p:nvSpPr>
        <p:spPr>
          <a:xfrm>
            <a:off x="899592" y="4650844"/>
            <a:ext cx="19447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0">
              <a:defRPr/>
            </a:pPr>
            <a:r>
              <a:rPr lang="th-TH" sz="15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ครูสร้างบทเรียน จาก </a:t>
            </a:r>
            <a:r>
              <a:rPr lang="en-US" sz="15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Studio</a:t>
            </a:r>
            <a:br>
              <a:rPr lang="th-TH" sz="15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5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แบบฝึกหัด และข้อสอบผ่านระบบ</a:t>
            </a:r>
            <a:endParaRPr lang="en-US" sz="15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4CAEF3CF-BD5F-45BC-815D-984D43AE90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3" y="3234844"/>
            <a:ext cx="1460350" cy="13080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D0476EF-2E87-4976-A0D9-64999610DD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03" y="4131544"/>
            <a:ext cx="579746" cy="5193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3840191-0425-49C5-B80F-465E69846830}"/>
              </a:ext>
            </a:extLst>
          </p:cNvPr>
          <p:cNvSpPr txBox="1"/>
          <p:nvPr/>
        </p:nvSpPr>
        <p:spPr>
          <a:xfrm>
            <a:off x="1245585" y="2914265"/>
            <a:ext cx="1146794" cy="304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0">
              <a:defRPr/>
            </a:pPr>
            <a:r>
              <a:rPr lang="th-TH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โรงเรียนในสังกัด</a:t>
            </a:r>
            <a:endParaRPr lang="en-US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F874FF-9CC3-4567-9124-857D61DAD592}"/>
              </a:ext>
            </a:extLst>
          </p:cNvPr>
          <p:cNvSpPr/>
          <p:nvPr/>
        </p:nvSpPr>
        <p:spPr>
          <a:xfrm>
            <a:off x="6303606" y="2554748"/>
            <a:ext cx="2450476" cy="1477328"/>
          </a:xfrm>
          <a:prstGeom prst="rect">
            <a:avLst/>
          </a:prstGeom>
          <a:ln w="28575">
            <a:solidFill>
              <a:srgbClr val="58C893"/>
            </a:solidFill>
            <a:prstDash val="dash"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58C893"/>
              </a:buClr>
              <a:buFont typeface="Wingdings" panose="05000000000000000000" pitchFamily="2" charset="2"/>
              <a:buChar char="ü"/>
            </a:pPr>
            <a:r>
              <a:rPr lang="th-TH" cap="all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บทเรียนออนไลน์ (ตามตัวชี้วัด)</a:t>
            </a:r>
            <a:endParaRPr lang="en-US" cap="all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Clr>
                <a:srgbClr val="58C893"/>
              </a:buClr>
              <a:buFont typeface="Wingdings" panose="05000000000000000000" pitchFamily="2" charset="2"/>
              <a:buChar char="ü"/>
            </a:pPr>
            <a:r>
              <a:rPr lang="th-TH" cap="all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คลังข้อสอบ (จัดเก็บตามตัวชี้วัด)</a:t>
            </a:r>
            <a:endParaRPr lang="en-US" cap="all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Clr>
                <a:srgbClr val="58C893"/>
              </a:buClr>
              <a:buFont typeface="Wingdings" panose="05000000000000000000" pitchFamily="2" charset="2"/>
              <a:buChar char="ü"/>
            </a:pPr>
            <a:r>
              <a:rPr lang="th-TH" cap="all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สอบออนไลน์ (ตามตัวชี้วัด)</a:t>
            </a:r>
            <a:endParaRPr lang="en-US" cap="all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Clr>
                <a:srgbClr val="58C893"/>
              </a:buClr>
              <a:buFont typeface="Wingdings" panose="05000000000000000000" pitchFamily="2" charset="2"/>
              <a:buChar char="ü"/>
            </a:pPr>
            <a:r>
              <a:rPr lang="th-TH" cap="all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สั่งและส่งการบ้านออนไลน์</a:t>
            </a:r>
            <a:endParaRPr lang="en-US" cap="all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Clr>
                <a:srgbClr val="58C893"/>
              </a:buClr>
              <a:buFont typeface="Wingdings" panose="05000000000000000000" pitchFamily="2" charset="2"/>
              <a:buChar char="ü"/>
            </a:pPr>
            <a:r>
              <a:rPr lang="th-TH" cap="all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เข้าใช้งานได้จากทุกที่ ทุกเวลา</a:t>
            </a:r>
            <a:endParaRPr lang="th-TH" b="1" cap="all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7" name="Picture 3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973B97A-0A63-445E-ABB0-11B9CFE3DF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25" y="3402725"/>
            <a:ext cx="471451" cy="422298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3823B6C8-ACAC-4C3F-9485-C03C25065E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81" y="3846020"/>
            <a:ext cx="401726" cy="359843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654E2EDE-EBC3-4A25-A286-C71FCA75ED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67" y="3455479"/>
            <a:ext cx="349967" cy="313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9C3704-2CC0-44ED-8C82-DEA5E734FC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42315"/>
            <a:ext cx="1524473" cy="5262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EFE881C-56A0-C94E-AA00-409025B875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256137-4CB4-FD4D-BBE8-EE59F521D0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43" y="4400084"/>
            <a:ext cx="7493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7A2BE-D1F7-E64F-B485-8B67DE109F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68946" y="4407815"/>
            <a:ext cx="999067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1485E-E16A-D54B-847E-F9947CA7AE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4124" y="4296097"/>
            <a:ext cx="709494" cy="709494"/>
          </a:xfrm>
          <a:prstGeom prst="rect">
            <a:avLst/>
          </a:prstGeom>
        </p:spPr>
      </p:pic>
      <p:sp>
        <p:nvSpPr>
          <p:cNvPr id="50" name="Shape 83">
            <a:extLst>
              <a:ext uri="{FF2B5EF4-FFF2-40B4-BE49-F238E27FC236}">
                <a16:creationId xmlns:a16="http://schemas.microsoft.com/office/drawing/2014/main" id="{E29AC10B-E811-8F4A-8847-0BBF3EDDFB4A}"/>
              </a:ext>
            </a:extLst>
          </p:cNvPr>
          <p:cNvSpPr/>
          <p:nvPr/>
        </p:nvSpPr>
        <p:spPr>
          <a:xfrm rot="1623931">
            <a:off x="5866750" y="4073662"/>
            <a:ext cx="917142" cy="36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8" extrusionOk="0">
                <a:moveTo>
                  <a:pt x="0" y="21568"/>
                </a:moveTo>
                <a:cubicBezTo>
                  <a:pt x="2253" y="8180"/>
                  <a:pt x="6375" y="-32"/>
                  <a:pt x="10827" y="0"/>
                </a:cubicBezTo>
                <a:cubicBezTo>
                  <a:pt x="15260" y="32"/>
                  <a:pt x="19358" y="8235"/>
                  <a:pt x="21600" y="21568"/>
                </a:cubicBezTo>
              </a:path>
            </a:pathLst>
          </a:custGeom>
          <a:ln w="76200">
            <a:solidFill>
              <a:srgbClr val="4397D5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19050" tIns="19050" rIns="19050" bIns="19050" anchor="ctr"/>
          <a:lstStyle/>
          <a:p>
            <a:pPr algn="ctr" defTabSz="309563" latinLnBrk="0" hangingPunct="0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A8C4F-3B96-DD4C-86B4-5FC6C1668E01}"/>
              </a:ext>
            </a:extLst>
          </p:cNvPr>
          <p:cNvSpPr txBox="1"/>
          <p:nvPr/>
        </p:nvSpPr>
        <p:spPr>
          <a:xfrm>
            <a:off x="6728911" y="4099197"/>
            <a:ext cx="173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H" dirty="0">
                <a:solidFill>
                  <a:srgbClr val="C00000"/>
                </a:solidFill>
              </a:rPr>
              <a:t>Steaming</a:t>
            </a:r>
          </a:p>
        </p:txBody>
      </p:sp>
    </p:spTree>
    <p:extLst>
      <p:ext uri="{BB962C8B-B14F-4D97-AF65-F5344CB8AC3E}">
        <p14:creationId xmlns:p14="http://schemas.microsoft.com/office/powerpoint/2010/main" val="3917274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AE7FA-297C-44F9-BFCA-3CA361F23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" y="977503"/>
            <a:ext cx="6507479" cy="4051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AA7E6D-86A4-F147-88C5-48F37F0A79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61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04075-005C-4188-9428-AB1DAFB3D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1262128"/>
            <a:ext cx="6156176" cy="3458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BE0173-0775-E74C-ABB0-76B30FF031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0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70B5D-50D0-4891-9208-8FAF1B5A8DF5}"/>
              </a:ext>
            </a:extLst>
          </p:cNvPr>
          <p:cNvGrpSpPr/>
          <p:nvPr/>
        </p:nvGrpSpPr>
        <p:grpSpPr>
          <a:xfrm>
            <a:off x="0" y="-1"/>
            <a:ext cx="9144000" cy="915567"/>
            <a:chOff x="0" y="-1"/>
            <a:chExt cx="9144000" cy="915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EEA19-9068-4E5C-A690-A4C7F36A6B5A}"/>
                </a:ext>
              </a:extLst>
            </p:cNvPr>
            <p:cNvSpPr/>
            <p:nvPr/>
          </p:nvSpPr>
          <p:spPr>
            <a:xfrm>
              <a:off x="7164288" y="0"/>
              <a:ext cx="1979712" cy="91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5EB56-2E9D-4212-86E4-CBE6C7EC45DA}"/>
                </a:ext>
              </a:extLst>
            </p:cNvPr>
            <p:cNvSpPr/>
            <p:nvPr/>
          </p:nvSpPr>
          <p:spPr>
            <a:xfrm>
              <a:off x="0" y="-1"/>
              <a:ext cx="9144000" cy="9067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โครงการ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Chaiyaphum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Education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8589FF1-09AF-48CF-8219-92A0C3B7E7BD}"/>
              </a:ext>
            </a:extLst>
          </p:cNvPr>
          <p:cNvSpPr/>
          <p:nvPr/>
        </p:nvSpPr>
        <p:spPr>
          <a:xfrm>
            <a:off x="287524" y="2067695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en-US" sz="24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80BBB-FCD9-40DD-BFE0-CED2C49F3463}"/>
              </a:ext>
            </a:extLst>
          </p:cNvPr>
          <p:cNvSpPr/>
          <p:nvPr/>
        </p:nvSpPr>
        <p:spPr>
          <a:xfrm>
            <a:off x="1331640" y="1190012"/>
            <a:ext cx="61206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ยกระดับคุณภาพการศึกษาโรงเรียนในสังกัด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3EA128-1CE3-42CC-9E76-BC58C67996BA}"/>
              </a:ext>
            </a:extLst>
          </p:cNvPr>
          <p:cNvSpPr/>
          <p:nvPr/>
        </p:nvSpPr>
        <p:spPr>
          <a:xfrm>
            <a:off x="395536" y="3786372"/>
            <a:ext cx="612068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สนับสนุนให้โรงเรียนในสังกัดใช้พลังงานทดแทนและเทคโนโลยีสะอาด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0E04A6-87DE-4296-BD4E-0FE98A5D6B72}"/>
              </a:ext>
            </a:extLst>
          </p:cNvPr>
          <p:cNvCxnSpPr>
            <a:cxnSpLocks/>
          </p:cNvCxnSpPr>
          <p:nvPr/>
        </p:nvCxnSpPr>
        <p:spPr>
          <a:xfrm flipV="1">
            <a:off x="558629" y="1471420"/>
            <a:ext cx="743366" cy="58931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FB9E5A-18F2-4B38-B0D8-01339A02F225}"/>
              </a:ext>
            </a:extLst>
          </p:cNvPr>
          <p:cNvCxnSpPr>
            <a:cxnSpLocks/>
          </p:cNvCxnSpPr>
          <p:nvPr/>
        </p:nvCxnSpPr>
        <p:spPr>
          <a:xfrm>
            <a:off x="565632" y="2571750"/>
            <a:ext cx="0" cy="110219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D885B21-E22E-4303-894D-2B74DC169CAF}"/>
              </a:ext>
            </a:extLst>
          </p:cNvPr>
          <p:cNvSpPr/>
          <p:nvPr/>
        </p:nvSpPr>
        <p:spPr>
          <a:xfrm>
            <a:off x="344664" y="4290428"/>
            <a:ext cx="8475808" cy="77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u="sng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  <a:r>
              <a:rPr lang="th-TH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สนับสนุนการใช้พลังงานทดแทน และเทคโนโลยีสะอาด (</a:t>
            </a:r>
            <a:r>
              <a:rPr lang="en-US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Clean Technology</a:t>
            </a:r>
            <a:r>
              <a:rPr lang="th-TH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สำหรับการจัดการเรียนการสอนที่สอดคล้องกับแนวทางการจัดการเรียนรู้ตามทักษะแห่งศตวรรษที่ </a:t>
            </a:r>
            <a:r>
              <a:rPr lang="en-US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endParaRPr lang="en-US" sz="24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3786B9-D1A9-4422-9114-F4DFDAD06F5F}"/>
              </a:ext>
            </a:extLst>
          </p:cNvPr>
          <p:cNvSpPr/>
          <p:nvPr/>
        </p:nvSpPr>
        <p:spPr>
          <a:xfrm>
            <a:off x="2221817" y="1635645"/>
            <a:ext cx="6742662" cy="207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u="sng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 </a:t>
            </a:r>
            <a:r>
              <a:rPr lang="en-US" sz="2400" b="1" u="sng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</a:t>
            </a:r>
            <a:r>
              <a:rPr lang="en-US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จัดการเรียนรู้ด้วยการขับเคลื่อนสถานศึกษาตามแนวทางการประกันคุณภาพการศึกษาเพื่อสร้างสมรรถนะผู้เรียนแห่งศตวรรษที่ </a:t>
            </a:r>
            <a:r>
              <a:rPr lang="en-US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</a:p>
          <a:p>
            <a:r>
              <a:rPr lang="th-TH" sz="2400" b="1" u="sng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 </a:t>
            </a:r>
            <a:r>
              <a:rPr lang="en-US" sz="2400" b="1" u="sng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</a:t>
            </a:r>
            <a:r>
              <a:rPr lang="en-US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ให้คำปรึกษา กำกับ และติดตามการยกระดับคุณภาพการศึกษาของสถานศึกษาตามแนวทางการประกันคุณภาพการศึกษาเพื่อสร้างสมรรถนะผู้เรียนแห่งศตวรรษที่ </a:t>
            </a:r>
            <a:r>
              <a:rPr lang="en-US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endParaRPr lang="en-US" sz="24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1A8B6B-0A6B-A64E-972B-1C5F87EF3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2DA8114-5C28-E44A-BA1D-A4435B13F83D}"/>
              </a:ext>
            </a:extLst>
          </p:cNvPr>
          <p:cNvSpPr/>
          <p:nvPr/>
        </p:nvSpPr>
        <p:spPr>
          <a:xfrm>
            <a:off x="1301994" y="1513365"/>
            <a:ext cx="7662489" cy="2008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092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80512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469206" y="945112"/>
            <a:ext cx="8205588" cy="3739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ระบบเทคโนโลยีสารสนเทศสำหรับบริหารจัดการหลักสูตรทวิศึกษา </a:t>
            </a:r>
          </a:p>
          <a:p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IoT and Digital Platform)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r>
              <a:rPr lang="th-TH" sz="240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th-TH" sz="2400" dirty="0">
                <a:solidFill>
                  <a:srgbClr val="C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การใช้งาน</a:t>
            </a:r>
            <a:r>
              <a:rPr lang="th-TH" sz="240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เพื่อเรียนรู้การทำเกษตรสมัยใหม่ ประกอบด้วย</a:t>
            </a:r>
          </a:p>
          <a:p>
            <a:pPr marL="534988" indent="-173038" algn="thaiDist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หลักสูตรทำการเกษตรสมัยใหม่ด้วยการใช้เทคโนโลยี </a:t>
            </a:r>
            <a:r>
              <a:rPr lang="en-US" sz="2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IoT</a:t>
            </a:r>
            <a:r>
              <a:rPr lang="th-TH" sz="2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เพื่อเพิ่มประสิทธิภาพให้การทำ  </a:t>
            </a:r>
            <a:br>
              <a:rPr lang="th-TH" sz="2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การเกษตร</a:t>
            </a:r>
          </a:p>
          <a:p>
            <a:pPr marL="534988" indent="-173038" algn="thaiDi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หลักสูตรการพัฒนาแพลตฟอร์มสำหรับ</a:t>
            </a:r>
            <a:r>
              <a:rPr lang="th-TH" sz="2400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การเกษตร เป็นการพัฒนา</a:t>
            </a:r>
            <a:r>
              <a:rPr lang="th-TH" sz="2400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แอปพลิเคชั่น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เพื่อสร้างแพลตฟอร์มด้านการเกษตรเป็นของตนเอง หรือเป็นการผสมผสานการเรียนร่วมกับรายวิชาทางด้าน</a:t>
            </a:r>
            <a:r>
              <a:rPr lang="th-TH" sz="2400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การเกษตร</a:t>
            </a:r>
          </a:p>
          <a:p>
            <a:pPr marL="534988" indent="-173038" algn="thaiDist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แพลตฟอร์มบริหารจัดการข้อมูลส่วนกลาง 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Data Platform)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จาก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IoT Device</a:t>
            </a:r>
            <a:endParaRPr lang="th-TH" sz="24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534988" indent="-173038" algn="thaiDist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โครงข่ายสัญญาณ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IoT LPWAN (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ระยะเวลา 2 ปี)  </a:t>
            </a:r>
            <a:endParaRPr lang="th-TH" sz="24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E039D-51B2-4AF9-9EE6-C0C79D3A1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70" y="967842"/>
            <a:ext cx="1694309" cy="10446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DF6E8B-7C52-7F49-B56F-ED929B8DEE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0CF29E-17DF-2E48-8199-E0C9B617EF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71" y="3792214"/>
            <a:ext cx="1583868" cy="10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0A870C-5276-44AC-BA6D-4FE2A69B6E18}"/>
              </a:ext>
            </a:extLst>
          </p:cNvPr>
          <p:cNvSpPr/>
          <p:nvPr/>
        </p:nvSpPr>
        <p:spPr>
          <a:xfrm>
            <a:off x="1619672" y="1597307"/>
            <a:ext cx="6264696" cy="3546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E55BD-4D44-4B5A-9AFD-21E59017D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1749098"/>
            <a:ext cx="5847058" cy="3290166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CA89C3E1-6914-476E-80A8-9347DF2C3E03}"/>
              </a:ext>
            </a:extLst>
          </p:cNvPr>
          <p:cNvSpPr/>
          <p:nvPr/>
        </p:nvSpPr>
        <p:spPr>
          <a:xfrm>
            <a:off x="542876" y="843558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รายละเอียดระบบสารสนเทศที่ขออนุมัติ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627E538-0249-4CC6-A3DA-5B878591087B}"/>
              </a:ext>
            </a:extLst>
          </p:cNvPr>
          <p:cNvSpPr/>
          <p:nvPr/>
        </p:nvSpPr>
        <p:spPr>
          <a:xfrm>
            <a:off x="1427963" y="1176925"/>
            <a:ext cx="66247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โครงสร้างการเชื่อมต่อโครงข่ายการจัดการหลักสูตรทวิศึกษา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IoT and Digital Platform)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3E1528-1551-3940-A071-077400B9FB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7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A07A4-B37F-4651-8DD7-680AFE435E18}"/>
              </a:ext>
            </a:extLst>
          </p:cNvPr>
          <p:cNvSpPr/>
          <p:nvPr/>
        </p:nvSpPr>
        <p:spPr>
          <a:xfrm>
            <a:off x="542876" y="973221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รายละเอียดครุภัณฑ์อุปกรณ์คอมพิวเตอร์ที่ขออนุมัติ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1D2087-2289-6341-9DD4-88B8CB394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DC3FE7-10FF-4BB3-9110-A48DD47B1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75" y="1801341"/>
            <a:ext cx="71056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46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683568" y="3075806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2.1 ศูนย์ประมวลผลกลางและระบบเครือข่าย</a:t>
            </a:r>
          </a:p>
          <a:p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1.1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เครื่องคอมพิวเตอร์แม่ข่ายสำหรับการจัดเก็บข้อมูลและประมวลผลแบบ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Hyper Converged      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จัดเก็บเนื้อหาของครู นักเรียน ตลอดจนความรู้ทั่วไปเพื่อเป็นความรู้ประกอบอาชีพมี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ระบบจัดการสืบค้นตรงความต้องการของโรงเรียนจำนวน 1 ระบบ ราคา 21,080,000 บาท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เครื่องคอมพิวเตอร์ติดตั้งระบบ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Hypervisor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Hyper-Converged Infrastructure Appliance  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โดยเฉพาะและมี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Node Server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ขนาด 2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U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ต่อ 1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Node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 4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Nodes Server</a:t>
            </a:r>
          </a:p>
          <a:p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2)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มีหน่วยประมวลผลกลาง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CPU)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26 แกนหลักที่ ความเร็วไม่น้อยกว่า 2.1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GHz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จำนวนไม่น้อยกว่า 2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หน่วย </a:t>
            </a:r>
          </a:p>
          <a:p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3)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หน่วยความจำหลัก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RAM)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ชนิด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DDR4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ความเร็ว 3200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MT/s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ขนาดความจุไม่น้อยกว่า 768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 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4)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มีหน่วยจัดเก็บข้อมูล ชนิด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Solid State Drives (SSD)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SAS Mix Use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ขนาดความจุก่อน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Format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ไม่น้อย</a:t>
            </a:r>
            <a:b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กว่า 800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ไม่น้อยกว่า 1 หน่วย ต่อ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Node Server (Caching Tier)</a:t>
            </a:r>
          </a:p>
          <a:p>
            <a:r>
              <a:rPr lang="th-TH" sz="2400" dirty="0">
                <a:solidFill>
                  <a:schemeClr val="tx2">
                    <a:lumMod val="50000"/>
                  </a:schemeClr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D5530D-0A47-41DF-AA71-DDBD78EDBFAE}"/>
              </a:ext>
            </a:extLst>
          </p:cNvPr>
          <p:cNvSpPr/>
          <p:nvPr/>
        </p:nvSpPr>
        <p:spPr>
          <a:xfrm>
            <a:off x="542876" y="973221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ศูนย์ประมวลผลกลางและระบบเครือข่าย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เพื่อพัฒนาเป็น 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MOO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ของจังหวัด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DBA772-94D7-424C-9C16-94B7470F27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58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611560" y="4011910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1.2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อุปกรณ์กระจายสัญญาณความเร็วไม่น้อยกว่า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10 Gbps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  2 ชุด ๆ ละ 540,000 บาท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ลักษณะ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Layer 3 Routing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ได้ทั้งแบบ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Static, OSPF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BGP routing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ทั้ง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IPv4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IPv6 </a:t>
            </a:r>
          </a:p>
          <a:p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มีช่องเชื่อมต่อระบบเครือข่าย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Network Interface)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10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Gbps Ethernet SFP+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ไม่น้อยกว่า 12 ช่อง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3)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มีช่องการเชื่อมต่อเครือข่าย แบบ 100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 (QSFP28)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จำนวนไม่น้อยกว่า 3 ช่อง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4)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Memory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รองรับการทำงานขนาดไม่น้อยกว่า 4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5)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Switch fabric capacity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ขนาดไม่น้อยกว่า 840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Gbps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Throughput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ได้ไม่น้อยกว่า 6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Mpps</a:t>
            </a: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มีลักษณะการทำงานไม่น้อยกว่า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Layer 3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ทำงานแบบ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Layer 3 Routing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ได้ทั้งแบบ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Static, OSPF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และ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BGP routing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ทั้ง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IPv4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และ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IPv6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มีช่องเชื่อมต่อระบบเครือข่าย (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Network Interface)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แบบ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10 Gbps Ethernet SFP+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จำนวนไม่น้อยกว่า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12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ช่อง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มีช่องสำหรับรองรับการเชื่อมต่อระบบเครือข่าย (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Network Interface)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แบบ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100 Gb (QSFP28)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จำนวนไม่น้อยกว่า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ช่อง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มี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Memory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รองรับการทำงานขนาดไม่น้อยกว่า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4 GB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มี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Switch fabric capacity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ขนาดไม่น้อยกว่า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840 Gbps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และมี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Throughput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ได้ไม่น้อยกว่า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630 Mpps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อุปกรณ์จัดเก็บข้อมูลภายนอกแบบ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SAN Storage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 1 ชุด ราคา 4,050,000 บาท 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042357-13B4-40D1-9FA8-8009B06F247E}"/>
              </a:ext>
            </a:extLst>
          </p:cNvPr>
          <p:cNvSpPr/>
          <p:nvPr/>
        </p:nvSpPr>
        <p:spPr>
          <a:xfrm>
            <a:off x="542876" y="973221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ศูนย์ประมวลผลกลางและระบบเครือข่าย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เพื่อพัฒนาเป็น 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MOOC 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ของจังหวัด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F3215-CDFE-3B44-BCA0-268B02EB5C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0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755576" y="3507854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2.1.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อุปกรณ์จัดเก็บข้อมูลภายนอกแบบ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SAN Storage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 1 ชุด ราคา 4,050,000 บาท 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Hard Drive Backplane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รองรับ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Drive Type 2.5”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SAS, NL-SAS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SSD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จำนวนรวมทั้งสิ้นไม่น้อยกว่า 24 หน่วย ต่อหนึ่ง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Storage Enclosure</a:t>
            </a:r>
          </a:p>
          <a:p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มีหน่วยประมวลผล 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Dual Controller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Active/Active controllers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ติดตั้งภายในตัว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Storage enclosure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โดยแต่ละ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Controller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Cache Memory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ไม่น้อยกว่า 8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 </a:t>
            </a:r>
            <a:endParaRPr lang="th-TH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3)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รองรับการทำงานแบบ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RAID Level 0, 1,10 ,5, 50 ,6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เป็นอย่างน้อย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4)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Hard drive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ขนาด 2.5” ความจุ 2.4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TB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ความเร็วรอบ 10,000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rpm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 24 หน่วย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รองรับการเพิ่มขยาย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Hard drive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ได้สูงสุดรวมไม่น้อยกว่า 276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drives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5)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Redundant Power Supply 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CDF9C1-72B5-4EE3-836D-6E5060E38D0C}"/>
              </a:ext>
            </a:extLst>
          </p:cNvPr>
          <p:cNvSpPr/>
          <p:nvPr/>
        </p:nvSpPr>
        <p:spPr>
          <a:xfrm>
            <a:off x="542876" y="1032985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ศูนย์ประมวลผลกลางและระบบเครือข่าย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เพื่อพัฒนาเป็น 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MOOC 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ของจังหวัด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342684-4192-AF41-83EE-A9BD9E37E7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73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755576" y="3075806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2.1.4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อุปกรณ์กระจายสัญญาณ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SAN Switch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 1 ชุด ราคา 650,000 บาท 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สามารถต่อเชื่อมผ่านเทคโนโลยี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Fiber Channel (FC)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 จำนวนไม่น้อยกว่า 16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port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สามารถขยายการใช้งาน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port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ได้ไม่น้อยกว่า 24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port</a:t>
            </a:r>
          </a:p>
          <a:p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สามารถเชื่อมต่อแต่ละ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port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ที่มีความเร็วอย่างน้อย 16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Gbps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Transceiver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ที่สามารถ</a:t>
            </a:r>
            <a:b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ทำงานที่ความเร็วอย่างน้อย 16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Gbps/port </a:t>
            </a:r>
            <a:endParaRPr lang="th-TH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3)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รองรับการทำ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Aggregate Bandwidth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ได้ไม่ต่ำกว่า 768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Gb/s</a:t>
            </a:r>
            <a:endParaRPr lang="th-TH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011AED-E962-48FD-A70E-B1292431F822}"/>
              </a:ext>
            </a:extLst>
          </p:cNvPr>
          <p:cNvSpPr/>
          <p:nvPr/>
        </p:nvSpPr>
        <p:spPr>
          <a:xfrm>
            <a:off x="542876" y="1004395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ศูนย์ประมวลผลกลางและระบบเครือข่าย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เพื่อพัฒนาเป็น 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MOOC 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ของจังหวัด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0DC89F-45AA-574E-9D2C-4780829DCC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96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683568" y="3795886"/>
            <a:ext cx="87129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2.1.5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อุปกรณ์กระจายสัญญาณหลักความเร็ว 25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Gbps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  2 ชุด ๆ ละ 945,000 บาท 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มีลักษณะการทำงานไม่น้อยกว่า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Layer 3</a:t>
            </a:r>
          </a:p>
          <a:p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สามารถทำงานแบบ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Layer 3 Routing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ได้ทั้งแบบ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Static, OSPFv2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BGP routing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ทั้ง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IPv4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IPv6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3)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มีช่องเชื่อมต่อระบบเครือข่าย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Network Interface)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25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Gbps Ethernet SFP28  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จำนวนไม่น้อยกว่า 24 ช่อง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4)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มีช่องสำหรับรองรับการเชื่อมต่อระบบเครือข่าย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Network Interface)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100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 (QSFP28)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ไม่น้อยกว่า 4 ช่อง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5)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Memory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รองรับการทำงานขนาดไม่น้อยกว่า 16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GB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6)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Switch fabric capacity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ขนาดไม่น้อยกว่า 2.16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Tbps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full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deplex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Throughput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ไม่น้อยกว่า 954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Mpps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th-TH" sz="24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E6742B-A383-442D-9F11-0B3AA940B24C}"/>
              </a:ext>
            </a:extLst>
          </p:cNvPr>
          <p:cNvSpPr/>
          <p:nvPr/>
        </p:nvSpPr>
        <p:spPr>
          <a:xfrm>
            <a:off x="542876" y="1095586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ศูนย์ประมวลผลกลางและระบบเครือข่าย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เพื่อพัฒนาเป็น 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MOOC 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ของจังหวัด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F47-0A78-E348-8E16-F731024BE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18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755576" y="3601973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2.1.6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อุปกรณ์สำรองไฟขนาด 5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kVA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  1 ชุด ราคา 250,000 บาท 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เป็นชนิดตั้งพื้น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tower)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หรือ ติดตั้งภายใน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rack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มาตรฐานชนิด 19 นิ้ว ได้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</a:t>
            </a:r>
            <a:r>
              <a:rPr lang="th-TH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ไฟฟ้าขาเข้าชนิด 1 เฟส แรงดัน 230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VAC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หรือดีกว่าความถี่ไฟฟ้าขาเข้า: 50/60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Hz </a:t>
            </a:r>
            <a:endParaRPr lang="th-TH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3)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ไฟฟ้าขาออกชนิด 1 เฟส แรงดัน 220/230/240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VAC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Wave from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ไฟฟ้าขาออกเแบบ    </a:t>
            </a:r>
            <a:b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Pure Sinewave</a:t>
            </a:r>
            <a:endParaRPr lang="th-TH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4)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มีปลั๊ก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output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มาตรฐาน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IEC C13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ชนิด 1 เฟส ความถี่ไฟฟ้าขาออก: 50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Hz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หรือ 60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Hz</a:t>
            </a:r>
          </a:p>
          <a:p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5)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แบตเตอรี่ เป็นชนิดตะกั่วกรด ควบคุมแรงดันด้วยวาล์ว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Valve Regulated lead-acid, VRLA)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แบตเตอรี่สามารถถอดเปลี่ยนได้โดยไม่ต้องปิดเครื่อง (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Hot-swappable)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54A9D2-54A2-4DDF-B178-502A3B459650}"/>
              </a:ext>
            </a:extLst>
          </p:cNvPr>
          <p:cNvSpPr/>
          <p:nvPr/>
        </p:nvSpPr>
        <p:spPr>
          <a:xfrm>
            <a:off x="542876" y="1028934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ศูนย์ประมวลผลกลางและระบบเครือข่าย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เพื่อพัฒนาเป็น 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MOOC </a:t>
            </a:r>
            <a:r>
              <a:rPr lang="th-TH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ของจังหวัด</a:t>
            </a:r>
            <a:r>
              <a:rPr lang="en-US" sz="24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D3D7F-759C-064B-8BA8-A46C268D20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36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755576" y="3147814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2.2 ครุภัณฑ์เครื่องคอมพิวเตอร์ สำหรับงานประมวลผล แบบที่ 2 จำนวน 53 ชุด ๆ ละ              </a:t>
            </a:r>
          </a:p>
          <a:p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30,000 บาท เป็นเงิน 1,590,000 บาท 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</a:t>
            </a:r>
            <a:r>
              <a:rPr lang="th-TH" sz="2000" dirty="0">
                <a:solidFill>
                  <a:schemeClr val="tx1"/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คุณลักษณะตามเกณฑ์ราคากลางและคุณลักษณะพื้นฐานการจัดหาอุปกรณ์และระบบคอมพิวเตอร์ กระทรวงดิจิทัล</a:t>
            </a:r>
            <a:r>
              <a:rPr lang="en-US" sz="2000" dirty="0">
                <a:solidFill>
                  <a:schemeClr val="tx1"/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</a:p>
          <a:p>
            <a:r>
              <a:rPr lang="en-US" sz="2000" dirty="0">
                <a:solidFill>
                  <a:schemeClr val="tx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    </a:t>
            </a:r>
            <a:r>
              <a:rPr lang="th-TH" sz="2000" dirty="0">
                <a:solidFill>
                  <a:schemeClr val="tx1"/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เพื่อเศรษฐกิจและสังคม ฉบับเดือน พฤษภาคม 2563 หน้า 4 ข้อ 8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2.3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ครุภัณฑ์เครื่องสำรองไฟฟ้า ขนาด 800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VA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 52 ชุด ๆ ละ 2,500 บาท                 </a:t>
            </a:r>
          </a:p>
          <a:p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เป็นเงิน 130,000 บาท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คุณลักษณะตามเกณฑ์ราคากลางและคุณลักษณะพื้นฐานการจัดหาอุปกรณ์และระบบคอมพิวเตอร์ กระทรวงดิจิทัล</a:t>
            </a:r>
            <a:r>
              <a:rPr lang="en-US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</a:p>
          <a:p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เพื่อเศรษฐกิจและสังคม ฉบับเดือน พฤษภาคม 2563 หน้า </a:t>
            </a:r>
            <a:r>
              <a:rPr lang="en-US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21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ข้อ </a:t>
            </a:r>
            <a:r>
              <a:rPr lang="en-US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63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605812-4B6C-4904-A989-E3567AE3E03E}"/>
              </a:ext>
            </a:extLst>
          </p:cNvPr>
          <p:cNvSpPr/>
          <p:nvPr/>
        </p:nvSpPr>
        <p:spPr>
          <a:xfrm>
            <a:off x="542876" y="1057524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ครุภัณฑ์ประกอบการใช้งานระบบเทคโนโลยีสารสนเทศ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F95F8A-2195-DC41-8207-A70EFDCF25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24"/>
          <p:cNvSpPr/>
          <p:nvPr/>
        </p:nvSpPr>
        <p:spPr>
          <a:xfrm>
            <a:off x="206976" y="3413546"/>
            <a:ext cx="8730049" cy="16619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มาตรฐานการบริหารการจัดการ</a:t>
            </a: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85352" y="1980175"/>
            <a:ext cx="8730049" cy="13159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มาตรฐานกระบวนการจัดการเรียนรู้</a:t>
            </a: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06976" y="67973"/>
            <a:ext cx="8730049" cy="18071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มาตรฐานผู้เรียน (ด้านผลสัมฤทธิ์ และด้านคุณลักษณะ)</a:t>
            </a: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79968" y="426664"/>
            <a:ext cx="1427206" cy="6660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อ่าน เขียน สื่อสาร และคิดคำนวณ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21475" y="494278"/>
            <a:ext cx="2035776" cy="608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คิดวิเคราะห์ มีวิจารณญาณ แลกเปลี่ยน แก้ปัญหา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98758" y="478977"/>
            <a:ext cx="1563128" cy="608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1.4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ใช้เทคโนโลยี สารสนเทศ และสื่อสาร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090087" y="494278"/>
            <a:ext cx="1275836" cy="608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สร้างนวัตกรรม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94722" y="484161"/>
            <a:ext cx="1563128" cy="608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1.5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มีผลสัมฤทธิ์การเรียนตามหลักสูตร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61435" y="1161538"/>
            <a:ext cx="1807176" cy="6085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1.6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ทักษะพื้นฐาน และ</a:t>
            </a: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เจตนคติ ความรู้ ที่ดีต่องาน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82911" y="1161538"/>
            <a:ext cx="1479722" cy="608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2.1.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 ค่านิยมที่ดี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895469" y="1161538"/>
            <a:ext cx="1470454" cy="608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ภูมิใจในท้องถิ่นและความเป็นไทย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498758" y="1161538"/>
            <a:ext cx="1563128" cy="608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ย่อมรับอยู่ร่วมกันบนความแตกต่าง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194722" y="1161538"/>
            <a:ext cx="1563128" cy="608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สุขภาวะร่างกายและจิตสังคม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61435" y="2301455"/>
            <a:ext cx="1788638" cy="877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จัดการเรียนรู้ผ่านกระบวนการคิด ปฏิบัติจริง และประยุกต์ใช้จริง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282908" y="2301455"/>
            <a:ext cx="1674343" cy="877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ใช้สื่อ เทคโนโลยี 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 แหล่งเรียนรู้ เอื้อการเรียนรู้ 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498758" y="2301455"/>
            <a:ext cx="1563128" cy="877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ตรวจสอบประเมินผลผู้เรียนเป็นระบบ ใช้พัฒนาผู้เรียน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090087" y="2301455"/>
            <a:ext cx="1275836" cy="877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บริหารชั้นเรียนเชิงบวก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194722" y="2301455"/>
            <a:ext cx="1563128" cy="877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แลกเปลี่ยนเรียนรู้ สะท้อนผล เพื่อพัฒนาปรับปรุงจัดการเรียนรู้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38266" y="3691586"/>
            <a:ext cx="1017888" cy="12572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มีเป้าหมาย วิสัยทัศน์</a:t>
            </a:r>
          </a:p>
          <a:p>
            <a:pPr algn="ctr"/>
            <a:r>
              <a:rPr lang="th-TH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505207" y="3691586"/>
            <a:ext cx="1003987" cy="12572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มีระบบบริหารจัดการเชิงคุณภาพ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470827" y="3697766"/>
            <a:ext cx="994721" cy="12572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พัฒนาครู บุคลากร 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ให้เชี่ยวชาญทางวิชาชีพ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658247" y="3691586"/>
            <a:ext cx="1680519" cy="12572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7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พัฒนาวิชาการเน้นคุณภาพผู้เรียนรอบด้านตามหลักสูตรสถานศึกษาทุกกลุ่มเป้าหมาย</a:t>
            </a:r>
            <a:endParaRPr lang="en-US" sz="17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597610" y="3691586"/>
            <a:ext cx="1464277" cy="12572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จัดสภาพแวดล้อมกายภาพ สังคม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ที่เอื้อต่อการเรียนรู้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194722" y="3697767"/>
            <a:ext cx="1563128" cy="125111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จัดระบบเทคโนโลยีสารสนเทศ เพื่อสนับสนุนการบริหารจัดการและการเรียนรู้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ลูกศรขวา 25"/>
          <p:cNvSpPr/>
          <p:nvPr/>
        </p:nvSpPr>
        <p:spPr>
          <a:xfrm rot="16200000">
            <a:off x="4538787" y="1720688"/>
            <a:ext cx="210066" cy="3459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ลูกศรขวา 26"/>
          <p:cNvSpPr/>
          <p:nvPr/>
        </p:nvSpPr>
        <p:spPr>
          <a:xfrm rot="16200000">
            <a:off x="4538787" y="3123172"/>
            <a:ext cx="210066" cy="3459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68703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827584" y="2715766"/>
            <a:ext cx="7927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2.4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ครุภัณฑ์สื่อสารโทรคมนาคมประจำส่วนกลาง จำนวน 1 ชุด เป็นเงิน 300,000 บาท 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1)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จัดหาและติดตั้งวงจรสื่อสารข้อมูลอินเทอร์เน็ตโดยไม่จำกัดจำนวนผู้ใช้ และปริมาณข้อมูลเข้าออก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ให้บริการอินเตอเน็ตแบบ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Full Duplex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ตลอดเวลา โดยมีความเร็วภายในประเทศไม่ต่ำกว่า 1,000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Mbps.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3)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ผู้ให้บริการอินเตอร์เน็ตจะต้องจัดหาอุปกรณ์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Router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Firewall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และต้องมีเจ้าหน้าที่ </a:t>
            </a:r>
            <a:b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4)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มีผู้เชี่ยวชาญที่ที่ได้รับการ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Certify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จากเจ้าของผลิตภัณฑ์ ให้คำปรึกษาและแก้ไขปัญหาตลอด </a:t>
            </a:r>
            <a:b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ระยะเวลาสัญญา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4A8D8-506C-48C4-BCF6-BD5B4826F4F0}"/>
              </a:ext>
            </a:extLst>
          </p:cNvPr>
          <p:cNvSpPr/>
          <p:nvPr/>
        </p:nvSpPr>
        <p:spPr>
          <a:xfrm>
            <a:off x="542876" y="1057524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ครุภัณฑ์ประกอบการใช้งานระบบเทคโนโลยีสารสนเทศ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A3DB01-F35F-3A4D-AD67-790D12B318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79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827584" y="2787774"/>
            <a:ext cx="7927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2.5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ครุภัณฑ์สื่อสารโทรคมนาคมประจำโรงเรียน จำนวน 26 ชุด ๆ ละ 205,000 บาท เป็นเงิน   </a:t>
            </a:r>
            <a:b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5,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30,000 บาท </a:t>
            </a:r>
          </a:p>
          <a:p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จัดหาและติดตั้งวงจรสื่อสารข้อมูลอินเทอร์เน็ตโดยไม่จำกัดจำนวนผู้ใช้ และปริมาณข้อมูลเข้าออก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ให้บริการอินเตอเน็ตแบบ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Full Duplex 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ตลอดเวลา โดยมีความเร็วภายในประเทศไม่ต่ำกว่า 500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Mbps.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3)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ผู้ให้บริการอินเตอร์เน็ตจะต้องจัดหาอุปกรณ์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Router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Firewall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และต้องมีเจ้าหน้าที่ </a:t>
            </a:r>
            <a:b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4)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มีผู้เชี่ยวชาญที่ที่ได้รับการ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Certify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จากเจ้าของผลิตภัณฑ์ ให้คำปรึกษาและแก้ไขปัญหาตลอด </a:t>
            </a:r>
            <a:b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ระยะเวลาสัญญา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720090" marR="0" algn="thaiDist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E5391F-6855-4FD1-9E8A-79AFA747BB80}"/>
              </a:ext>
            </a:extLst>
          </p:cNvPr>
          <p:cNvSpPr/>
          <p:nvPr/>
        </p:nvSpPr>
        <p:spPr>
          <a:xfrm>
            <a:off x="542876" y="1057524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ครุภัณฑ์ประกอบการใช้งานระบบเทคโนโลยีสารสนเทศ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7F5A17-B64B-CE45-AC28-43774EDBB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92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827584" y="2787774"/>
            <a:ext cx="7927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ครุภัณฑ์สื่อสารโครงข่ายสัญญาณ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IoT LPWAN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712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ชุด ๆ ละ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,000 บาท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เป็นเงิน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712,000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บาท </a:t>
            </a:r>
          </a:p>
          <a:p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1) </a:t>
            </a: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เป็นระบบสื่อสารระยะไกลโดยเทคโนโลยี </a:t>
            </a:r>
            <a:r>
              <a:rPr lang="en-US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LPWAN </a:t>
            </a: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ใช้ย่านความถี่ </a:t>
            </a:r>
            <a:r>
              <a:rPr lang="en-US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Unlicensed 920-925 MHz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ใช้เทคโนโลยีการส่งสัญญาณแบบ</a:t>
            </a:r>
            <a:r>
              <a:rPr lang="en-US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Ultra-Narrow Band (UNB) </a:t>
            </a: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เพื่อเสถียรภาพในการส่งสัญญาณ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E5391F-6855-4FD1-9E8A-79AFA747BB80}"/>
              </a:ext>
            </a:extLst>
          </p:cNvPr>
          <p:cNvSpPr/>
          <p:nvPr/>
        </p:nvSpPr>
        <p:spPr>
          <a:xfrm>
            <a:off x="542876" y="1057524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ครุภัณฑ์ประกอบการใช้งานระบบเทคโนโลยีสารสนเทศ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7F5A17-B64B-CE45-AC28-43774EDBB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29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7F5A17-B64B-CE45-AC28-43774EDBB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814C5D4-F211-8441-87AB-2DD84AAB364C}"/>
              </a:ext>
            </a:extLst>
          </p:cNvPr>
          <p:cNvSpPr/>
          <p:nvPr/>
        </p:nvSpPr>
        <p:spPr>
          <a:xfrm>
            <a:off x="542876" y="1059582"/>
            <a:ext cx="75575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System Diagram</a:t>
            </a:r>
          </a:p>
        </p:txBody>
      </p: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35C2A26-A902-DE46-9760-D9845CD42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17" y="1583212"/>
            <a:ext cx="5778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18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93820-8A28-4FD2-B846-97114429507E}"/>
              </a:ext>
            </a:extLst>
          </p:cNvPr>
          <p:cNvSpPr/>
          <p:nvPr/>
        </p:nvSpPr>
        <p:spPr>
          <a:xfrm>
            <a:off x="542876" y="1059582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โครงสร้างการเชื่อมโยงคอมพิวเตอร์ที่ส่วนกลาง อบจ.ชัยภูมิ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0DDA55-9667-49EB-A040-59BFA8154355}"/>
              </a:ext>
            </a:extLst>
          </p:cNvPr>
          <p:cNvSpPr/>
          <p:nvPr/>
        </p:nvSpPr>
        <p:spPr>
          <a:xfrm>
            <a:off x="1763688" y="1635646"/>
            <a:ext cx="5567985" cy="3312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71EC2E-B3E6-B243-8E24-8695D7D06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898EB56-B451-5742-AF31-2666967432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39" y="1716441"/>
            <a:ext cx="4876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1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71EC2E-B3E6-B243-8E24-8695D7D06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pic>
        <p:nvPicPr>
          <p:cNvPr id="12" name="Picture 2" descr="Tradi">
            <a:extLst>
              <a:ext uri="{FF2B5EF4-FFF2-40B4-BE49-F238E27FC236}">
                <a16:creationId xmlns:a16="http://schemas.microsoft.com/office/drawing/2014/main" id="{3FA90891-2F2A-8F4B-BF36-6503F275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04" y="1347614"/>
            <a:ext cx="5169991" cy="32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D9053A-91A5-7C4C-9CAD-04A820D0CF8A}"/>
              </a:ext>
            </a:extLst>
          </p:cNvPr>
          <p:cNvSpPr/>
          <p:nvPr/>
        </p:nvSpPr>
        <p:spPr>
          <a:xfrm>
            <a:off x="542876" y="915566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Hyper Converged Infrastructure Design</a:t>
            </a:r>
          </a:p>
        </p:txBody>
      </p:sp>
    </p:spTree>
    <p:extLst>
      <p:ext uri="{BB962C8B-B14F-4D97-AF65-F5344CB8AC3E}">
        <p14:creationId xmlns:p14="http://schemas.microsoft.com/office/powerpoint/2010/main" val="3640164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71EC2E-B3E6-B243-8E24-8695D7D06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pic>
        <p:nvPicPr>
          <p:cNvPr id="12" name="Picture 2" descr="Tradi2">
            <a:extLst>
              <a:ext uri="{FF2B5EF4-FFF2-40B4-BE49-F238E27FC236}">
                <a16:creationId xmlns:a16="http://schemas.microsoft.com/office/drawing/2014/main" id="{00A13C14-9CD7-A74E-ADFF-6FFAA959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41" y="1347614"/>
            <a:ext cx="5169600" cy="32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40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71EC2E-B3E6-B243-8E24-8695D7D06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pic>
        <p:nvPicPr>
          <p:cNvPr id="14" name="Picture 2" descr="HCI">
            <a:extLst>
              <a:ext uri="{FF2B5EF4-FFF2-40B4-BE49-F238E27FC236}">
                <a16:creationId xmlns:a16="http://schemas.microsoft.com/office/drawing/2014/main" id="{84338E56-59FD-AC41-91CE-DB22DAFB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28" y="1419622"/>
            <a:ext cx="5169600" cy="345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3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71EC2E-B3E6-B243-8E24-8695D7D06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494AFA-3F05-4446-8B0C-1E242FA2EFE5}"/>
              </a:ext>
            </a:extLst>
          </p:cNvPr>
          <p:cNvSpPr txBox="1"/>
          <p:nvPr/>
        </p:nvSpPr>
        <p:spPr>
          <a:xfrm>
            <a:off x="395536" y="915566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Benefits of HCI</a:t>
            </a:r>
          </a:p>
          <a:p>
            <a:r>
              <a:rPr lang="en-US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ลดต้นทุนค่าใช้จ่ายที่เกิดขึ้น</a:t>
            </a:r>
          </a:p>
          <a:p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สามารถเข้าไปช่วยลดจำนวนอุปกรณ์ทั้งในส่วนของ 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External Storage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ลดความซ้ำซ้อนทางด้านโซลูชั่นไม่ว่าจะเป็น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   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SAN, NAS,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DR Site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รวมไปถึงการขยายฮาร์ดแวร์ในอนาคตภายใต้แนวคิด "ซื้อเท่าที่ใช้ จ่ายเท่าที่จำเป็น" ช่วยให้ลด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ต้นทุนค่าใช้จ่ายขององค์กรได้ถึง 40%</a:t>
            </a:r>
          </a:p>
          <a:p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เพิ่มประสบการณ์ที่ดีให้กับผู้ใช้งาน</a:t>
            </a:r>
          </a:p>
          <a:p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ด้วยความสามารถทางด้านเทคโนโลยีในระดับ 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Storage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 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Network Layer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ช่วยแก้ปัญหาคอขวดและความหน่วง เพิ่มประสิทธิ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ภาพความเร็วในการเข้าถึง และใช้งานระบบสารสนเทศ</a:t>
            </a:r>
            <a:r>
              <a:rPr lang="th-TH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ขององค์กรให้กับผู้ใช้งาน </a:t>
            </a:r>
          </a:p>
          <a:p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en-US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ระบบสารสนเทศสามารถใช้งานได้อย่างต่อเนื่อง </a:t>
            </a:r>
          </a:p>
          <a:p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ด้วยความสามารถทางด้าน 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High Availability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ทำให้ระบบสารสนเทศขององค์การสามารถทำงานและให้บริการได้อย่างต่อเนื่อง 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ลดความเสี่ยงในเรื่องของ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Downtime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สอดคล้องกับหลักการทำ 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Continuity Plan (BCP)</a:t>
            </a:r>
          </a:p>
          <a:p>
            <a:r>
              <a:rPr lang="en-US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บริหารจัดการแบบรวมศูนย์ </a:t>
            </a:r>
          </a:p>
          <a:p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การลดจำนวนอุปกรณ์ ความซ้ำซ้อนของโซลูชั่นและทดแทนสิ่งเหล่านี้ ทำให้สามารถบริหารจัดการได้จากหน้าจอเดียว เพื่อความสะดวกสบายรวดเร็ว และประหยัดเวลาให้กับทีมไอที</a:t>
            </a:r>
            <a:r>
              <a:rPr lang="en-US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สามารถนำเวลาในส่วนที่เหลือไปจัดการงาน</a:t>
            </a:r>
            <a:r>
              <a:rPr lang="th-TH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ที่สำคัญกว่าได้เป็นอย่างดี</a:t>
            </a:r>
            <a:endParaRPr lang="en-TH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3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93820-8A28-4FD2-B846-97114429507E}"/>
              </a:ext>
            </a:extLst>
          </p:cNvPr>
          <p:cNvSpPr/>
          <p:nvPr/>
        </p:nvSpPr>
        <p:spPr>
          <a:xfrm>
            <a:off x="467544" y="1051581"/>
            <a:ext cx="8058248" cy="512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รายละเอียดการส่งมอบอุปกรณ์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43B981-6AEB-4DCF-B4AB-8656AC013E45}"/>
              </a:ext>
            </a:extLst>
          </p:cNvPr>
          <p:cNvSpPr/>
          <p:nvPr/>
        </p:nvSpPr>
        <p:spPr>
          <a:xfrm>
            <a:off x="1043608" y="1698442"/>
            <a:ext cx="3421433" cy="5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ส่วนกลาง (อบจ.ชัยภูมิ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24A02-9EDF-4D46-9512-AC0D31E59C33}"/>
              </a:ext>
            </a:extLst>
          </p:cNvPr>
          <p:cNvSpPr/>
          <p:nvPr/>
        </p:nvSpPr>
        <p:spPr>
          <a:xfrm>
            <a:off x="4517467" y="1698442"/>
            <a:ext cx="3421434" cy="5120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 26 โรงเรียน (สังกัด อบจ.ชัยภูมิ)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B27424-D082-43AE-A1CD-56FB19C59B5D}"/>
              </a:ext>
            </a:extLst>
          </p:cNvPr>
          <p:cNvSpPr/>
          <p:nvPr/>
        </p:nvSpPr>
        <p:spPr>
          <a:xfrm>
            <a:off x="1043608" y="2209685"/>
            <a:ext cx="3421434" cy="2513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ระบบจัดทำแผนเพื่อประกันคุณภาพสถานศึกษา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ระบบสนับสนุนการจัดการเรียนรู้และดูแลช่วยเหลือนักเรียน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ระบบบริหารจัดการหลักสูตร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IOT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Digital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ศูนย์ประมวลผลกลางและระบบเครือข่าย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ครุภัณฑ์สื่อสารโทรคมนาคมประจำส่วนกลาง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เครื่องคอมฯ สำหรับประมวลผล แบบที่ 2 จำนวน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3D3032-BCBB-4D3D-AD9C-EA99357C0979}"/>
              </a:ext>
            </a:extLst>
          </p:cNvPr>
          <p:cNvSpPr/>
          <p:nvPr/>
        </p:nvSpPr>
        <p:spPr>
          <a:xfrm>
            <a:off x="4517467" y="2218895"/>
            <a:ext cx="3421434" cy="2513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ระบบจัดทำแผนเพื่อประกันคุณภาพสถานศึกษา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ระบบสนับสนุนการจัดการเรียนรู้และดูแลช่วยเหลือนักเรียน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ระบบบริหารจัดการหลักสูตร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IOT and Digital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ครุภัณฑ์สื่อสารโทรคมนาคมประจำโรงเรียน และโครงข่ายสัญญาณ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IoT LPWAN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เครื่องคอมฯ สำหรับประมวลผล แบบที่ 2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เครื่อง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เครื่องสำรองไฟฟ้า ขนาด 800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ชุด</a:t>
            </a:r>
          </a:p>
          <a:p>
            <a:pPr>
              <a:buClr>
                <a:srgbClr val="DE5566"/>
              </a:buClr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36771C-2733-3645-B58F-9C618CF6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4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422342" y="466409"/>
            <a:ext cx="2199503" cy="641039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sz="2100" dirty="0"/>
              <a:t>มีสมรรถนะพื้นฐาน</a:t>
            </a:r>
            <a:br>
              <a:rPr lang="th-TH" sz="2100" dirty="0"/>
            </a:br>
            <a:r>
              <a:rPr lang="th-TH" sz="2100" dirty="0"/>
              <a:t>บนเส้นทางความถนัดของผู้เรียน</a:t>
            </a:r>
            <a:endParaRPr lang="en-US" sz="210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8661" y="4836507"/>
            <a:ext cx="1889043" cy="273844"/>
          </a:xfrm>
        </p:spPr>
        <p:txBody>
          <a:bodyPr/>
          <a:lstStyle/>
          <a:p>
            <a:r>
              <a:rPr lang="th-TH" dirty="0"/>
              <a:t>วิเคราะห์ออกแบบโดย ณรงค์ เพชรล้ำ</a:t>
            </a:r>
            <a:endParaRPr lang="en-US" dirty="0"/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>
          <a:xfrm>
            <a:off x="8831917" y="4951115"/>
            <a:ext cx="272899" cy="216249"/>
          </a:xfrm>
        </p:spPr>
        <p:txBody>
          <a:bodyPr/>
          <a:lstStyle/>
          <a:p>
            <a:fld id="{82B54D0F-2FF0-405B-9DFF-175CA7664EC4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85440" y="466409"/>
            <a:ext cx="3268844" cy="300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th-TH" sz="1350" dirty="0">
                <a:ea typeface="Calibri" panose="020F0502020204030204" pitchFamily="34" charset="0"/>
                <a:cs typeface="+mj-cs"/>
              </a:rPr>
              <a:t>ทักษะการเรียนรู้ในศตวรรษที่ </a:t>
            </a:r>
            <a:r>
              <a:rPr lang="en-US" sz="1350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21 (Soft Skill) </a:t>
            </a:r>
            <a:r>
              <a:rPr lang="th-TH" sz="1350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หรือทักษะทางสังคม </a:t>
            </a:r>
            <a:endParaRPr lang="en-US" sz="1350" dirty="0"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85441" y="830449"/>
            <a:ext cx="2117887" cy="300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ทักษะงาน (</a:t>
            </a:r>
            <a:r>
              <a:rPr lang="en-US" sz="1350" dirty="0">
                <a:latin typeface="TH SarabunPSK" panose="020B0500040200020003" pitchFamily="34" charset="-34"/>
                <a:ea typeface="Calibri" panose="020F0502020204030204" pitchFamily="34" charset="0"/>
              </a:rPr>
              <a:t>Hard Skill) </a:t>
            </a:r>
            <a:r>
              <a:rPr lang="th-TH" sz="1350" dirty="0">
                <a:latin typeface="TH SarabunPSK" panose="020B0500040200020003" pitchFamily="34" charset="-34"/>
                <a:ea typeface="Calibri" panose="020F0502020204030204" pitchFamily="34" charset="0"/>
              </a:rPr>
              <a:t>หรือทักษะรายวิชา</a:t>
            </a:r>
            <a:endParaRPr lang="en-US" sz="1350" dirty="0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5601042" y="972794"/>
            <a:ext cx="1740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5613397" y="614447"/>
            <a:ext cx="1740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379996" y="248647"/>
            <a:ext cx="2591094" cy="3000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ผลงานจากกลุ่มประสบการณ์การสื่อสาร</a:t>
            </a:r>
            <a:endParaRPr lang="en-US" sz="135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79996" y="525646"/>
            <a:ext cx="2591094" cy="3000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ผลงานจากกลุ่มประสบการณ์การคิดขั้นสูง</a:t>
            </a:r>
            <a:endParaRPr lang="en-US" sz="1350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79996" y="802645"/>
            <a:ext cx="2591094" cy="3000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ผลงานจากกลุ่มประสบการณ์การจัดการตนเอง</a:t>
            </a:r>
            <a:endParaRPr lang="en-US" sz="1350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79996" y="1079644"/>
            <a:ext cx="2626040" cy="3000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ผลงานจากกลุ่มประสบการณ์การเป็นพลเมืองที่เข้มแข็ง</a:t>
            </a:r>
            <a:endParaRPr lang="en-US" sz="1350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 rot="16200000">
            <a:off x="-308402" y="652606"/>
            <a:ext cx="1107998" cy="30008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ea typeface="Calibri" panose="020F0502020204030204" pitchFamily="34" charset="0"/>
                <a:cs typeface="TH SarabunPSK" panose="020B0500040200020003" pitchFamily="34" charset="-34"/>
              </a:rPr>
              <a:t>Portfolio</a:t>
            </a:r>
            <a:endParaRPr lang="en-US" sz="1350" dirty="0"/>
          </a:p>
        </p:txBody>
      </p:sp>
      <p:cxnSp>
        <p:nvCxnSpPr>
          <p:cNvPr id="19" name="ลูกศรเชื่อมต่อแบบตรง 18"/>
          <p:cNvCxnSpPr>
            <a:stCxn id="2" idx="1"/>
          </p:cNvCxnSpPr>
          <p:nvPr/>
        </p:nvCxnSpPr>
        <p:spPr>
          <a:xfrm flipH="1">
            <a:off x="3004636" y="786929"/>
            <a:ext cx="4177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/>
          <p:cNvSpPr/>
          <p:nvPr/>
        </p:nvSpPr>
        <p:spPr>
          <a:xfrm>
            <a:off x="131155" y="1724530"/>
            <a:ext cx="2149949" cy="3000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350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มีหน่วยการเรียนรู้ฐานสมรรถนะของรายวิชา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398098" y="1728456"/>
            <a:ext cx="2492991" cy="3000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350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มีชุดสื่อ อุปกรณ์ และเทคโนโลยี ของแผนการเรียนรู้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038010" y="1724531"/>
            <a:ext cx="2348241" cy="71558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มีชุดฝึกทักษะความรู้ตามตัวชี้วัด</a:t>
            </a:r>
            <a:r>
              <a:rPr lang="en-US" sz="1350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350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1350" dirty="0">
                <a:solidFill>
                  <a:schemeClr val="bg1"/>
                </a:solidFill>
              </a:rPr>
              <a:t>มีคำอธิบายเกณฑ์คุณภาพของผลงานตามภาระงาน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529442" y="1724530"/>
            <a:ext cx="1515159" cy="3000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350" dirty="0">
                <a:solidFill>
                  <a:schemeClr val="bg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มีวิจัยชั้นเรียน และ </a:t>
            </a:r>
            <a:r>
              <a:rPr lang="en-US" sz="1350" dirty="0">
                <a:solidFill>
                  <a:schemeClr val="bg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Logbook</a:t>
            </a:r>
            <a:endParaRPr lang="en-US" sz="135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53439" y="2002830"/>
            <a:ext cx="210538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พัฒนาสมรรถนะรายวิชา วางเงื่อนไขและสถานการณ์ สร้าง</a:t>
            </a:r>
            <a:r>
              <a:rPr lang="th-TH" sz="1350" dirty="0">
                <a:latin typeface="TH SarabunPSK" panose="020B0500040200020003" pitchFamily="34" charset="-34"/>
                <a:ea typeface="Calibri" panose="020F0502020204030204" pitchFamily="34" charset="0"/>
              </a:rPr>
              <a:t>ภาระงาน ตามเกณฑ์ความสำเร็จ</a:t>
            </a:r>
          </a:p>
          <a:p>
            <a:pPr algn="ctr"/>
            <a:endParaRPr lang="en-US" sz="1350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423093" y="2002829"/>
            <a:ext cx="24468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สื่อสร้างสถานการณ์กระตุ้นปัญหา สมมติฐาน สื่อใช้สืบค้นความรู้ตามตัวชี้วัด ให้เหตุผลกระบวนการเกิดปัญหา สร้างกระบวนการของผลงาน</a:t>
            </a:r>
          </a:p>
          <a:p>
            <a:pPr algn="ctr"/>
            <a:endParaRPr lang="en-US" sz="1350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034188" y="2195932"/>
            <a:ext cx="2352063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ตรวจสอบความพอเพียงของความรู้ตามเกณฑ์</a:t>
            </a:r>
            <a:r>
              <a:rPr lang="th-TH" sz="1350" dirty="0"/>
              <a:t>ตรวจสอบกระบวนการเรียนรู้และประเมินระดับคุณภาพของภาระงานและผลงาน</a:t>
            </a:r>
            <a:endParaRPr lang="en-US" sz="1350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7550523" y="2001529"/>
            <a:ext cx="147299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พัฒนาเทคนิควิธีการจัดการเรียนการสอน ใช้ </a:t>
            </a:r>
            <a:r>
              <a:rPr lang="en-US" sz="1350" dirty="0">
                <a:latin typeface="TH SarabunPSK" panose="020B0500040200020003" pitchFamily="34" charset="-34"/>
                <a:ea typeface="Calibri" panose="020F0502020204030204" pitchFamily="34" charset="0"/>
              </a:rPr>
              <a:t>PLC </a:t>
            </a:r>
            <a:r>
              <a:rPr lang="th-TH" sz="1350" dirty="0">
                <a:latin typeface="TH SarabunPSK" panose="020B0500040200020003" pitchFamily="34" charset="-34"/>
                <a:ea typeface="Calibri" panose="020F0502020204030204" pitchFamily="34" charset="0"/>
              </a:rPr>
              <a:t>นิเทศช่วยเหลือและพัฒนา</a:t>
            </a:r>
          </a:p>
          <a:p>
            <a:pPr algn="ctr"/>
            <a:endParaRPr lang="en-US" sz="1350" dirty="0"/>
          </a:p>
        </p:txBody>
      </p:sp>
      <p:cxnSp>
        <p:nvCxnSpPr>
          <p:cNvPr id="32" name="ตัวเชื่อมต่อตรง 31"/>
          <p:cNvCxnSpPr/>
          <p:nvPr/>
        </p:nvCxnSpPr>
        <p:spPr>
          <a:xfrm flipH="1" flipV="1">
            <a:off x="1204219" y="1592812"/>
            <a:ext cx="1913" cy="131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 flipH="1" flipV="1">
            <a:off x="8287021" y="1557482"/>
            <a:ext cx="2" cy="174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 flipV="1">
            <a:off x="1212540" y="1348029"/>
            <a:ext cx="2939332" cy="254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>
            <a:endCxn id="2" idx="2"/>
          </p:cNvCxnSpPr>
          <p:nvPr/>
        </p:nvCxnSpPr>
        <p:spPr>
          <a:xfrm flipV="1">
            <a:off x="4144870" y="1107448"/>
            <a:ext cx="377224" cy="24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 flipH="1" flipV="1">
            <a:off x="5012012" y="1390432"/>
            <a:ext cx="3275010" cy="1758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>
            <a:endCxn id="2" idx="2"/>
          </p:cNvCxnSpPr>
          <p:nvPr/>
        </p:nvCxnSpPr>
        <p:spPr>
          <a:xfrm flipH="1" flipV="1">
            <a:off x="4522094" y="1107448"/>
            <a:ext cx="482916" cy="282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ตัวเชื่อมต่อตรง 53"/>
          <p:cNvCxnSpPr/>
          <p:nvPr/>
        </p:nvCxnSpPr>
        <p:spPr>
          <a:xfrm flipH="1" flipV="1">
            <a:off x="3646505" y="1579187"/>
            <a:ext cx="1913" cy="131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/>
          <p:nvPr/>
        </p:nvCxnSpPr>
        <p:spPr>
          <a:xfrm flipH="1" flipV="1">
            <a:off x="6211206" y="1570906"/>
            <a:ext cx="1913" cy="131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ตรง 59"/>
          <p:cNvCxnSpPr/>
          <p:nvPr/>
        </p:nvCxnSpPr>
        <p:spPr>
          <a:xfrm flipV="1">
            <a:off x="3632242" y="1472362"/>
            <a:ext cx="692334" cy="103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ตรง 61"/>
          <p:cNvCxnSpPr/>
          <p:nvPr/>
        </p:nvCxnSpPr>
        <p:spPr>
          <a:xfrm flipH="1" flipV="1">
            <a:off x="4792796" y="1563824"/>
            <a:ext cx="1420324" cy="25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>
            <a:endCxn id="2" idx="2"/>
          </p:cNvCxnSpPr>
          <p:nvPr/>
        </p:nvCxnSpPr>
        <p:spPr>
          <a:xfrm flipH="1" flipV="1">
            <a:off x="4522094" y="1107448"/>
            <a:ext cx="263701" cy="450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ลูกศรเชื่อมต่อแบบตรง 66"/>
          <p:cNvCxnSpPr>
            <a:endCxn id="2" idx="2"/>
          </p:cNvCxnSpPr>
          <p:nvPr/>
        </p:nvCxnSpPr>
        <p:spPr>
          <a:xfrm flipV="1">
            <a:off x="4333482" y="1107448"/>
            <a:ext cx="188612" cy="366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สี่เหลี่ยมผืนผ้า 67"/>
          <p:cNvSpPr/>
          <p:nvPr/>
        </p:nvSpPr>
        <p:spPr>
          <a:xfrm>
            <a:off x="153439" y="3406346"/>
            <a:ext cx="2118203" cy="5078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มีแผนพัฒนาคุณภาพการศึกษาของสถานศึกษา และแผนปฏิบัติการประจำปี</a:t>
            </a: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2505909" y="3406346"/>
            <a:ext cx="1778968" cy="5078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มีหลักสูตรสถานศึกษา แสดงแผนการเรียนและรายวิชาความถนัด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70" name="สี่เหลี่ยมผืนผ้า 69"/>
          <p:cNvSpPr/>
          <p:nvPr/>
        </p:nvSpPr>
        <p:spPr>
          <a:xfrm rot="10800000" flipV="1">
            <a:off x="6774202" y="3307811"/>
            <a:ext cx="2249320" cy="7155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มีระบบสนับสนุนการจัดช่องทางวิธีการเรียนการสอน </a:t>
            </a:r>
            <a:r>
              <a:rPr lang="th-TH" sz="1350" dirty="0">
                <a:solidFill>
                  <a:schemeClr val="bg1"/>
                </a:solidFill>
              </a:rPr>
              <a:t>และมีระบบสนับสนุนการบริหารจัดการ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4527451" y="3422462"/>
            <a:ext cx="2007974" cy="71558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solidFill>
                  <a:schemeClr val="bg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มีแผนพัฒนาความก้าวหน้าวิชาชีพครูรายบุคคล (</a:t>
            </a:r>
            <a:r>
              <a:rPr lang="en-US" sz="1350" dirty="0">
                <a:solidFill>
                  <a:schemeClr val="bg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ID-Plan)</a:t>
            </a:r>
            <a:r>
              <a:rPr lang="th-TH" sz="1350" dirty="0">
                <a:solidFill>
                  <a:schemeClr val="bg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135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ข้อตกลงการพัฒนาผลงาน (</a:t>
            </a:r>
            <a:r>
              <a:rPr lang="en-US" sz="135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PA)</a:t>
            </a:r>
            <a:r>
              <a:rPr lang="en-US" sz="1350" dirty="0">
                <a:solidFill>
                  <a:schemeClr val="bg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endParaRPr lang="en-US" sz="135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2" name="สี่เหลี่ยมผืนผ้า 71"/>
          <p:cNvSpPr/>
          <p:nvPr/>
        </p:nvSpPr>
        <p:spPr>
          <a:xfrm>
            <a:off x="166258" y="3891094"/>
            <a:ext cx="2105384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จัดโครงสร้างองค์กร มอบหมายภารกิจงาน รองรับการพัฒนาเอกลักษณ์ความเป็นเลิศ และวัฒนธรรมองค์กร ลงสู่การปฏิบัติ</a:t>
            </a:r>
            <a:endParaRPr lang="en-US" sz="1350" dirty="0"/>
          </a:p>
        </p:txBody>
      </p:sp>
      <p:sp>
        <p:nvSpPr>
          <p:cNvPr id="73" name="สี่เหลี่ยมผืนผ้า 72"/>
          <p:cNvSpPr/>
          <p:nvPr/>
        </p:nvSpPr>
        <p:spPr>
          <a:xfrm>
            <a:off x="2505909" y="3891094"/>
            <a:ext cx="1778968" cy="7155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รองรับการวัดละประเมินบุคลิกภาพ ความถนัดของผู้เรียนข้าแผนและเลือกรายวิชา</a:t>
            </a:r>
          </a:p>
        </p:txBody>
      </p:sp>
      <p:sp>
        <p:nvSpPr>
          <p:cNvPr id="74" name="สี่เหลี่ยมผืนผ้า 73"/>
          <p:cNvSpPr/>
          <p:nvPr/>
        </p:nvSpPr>
        <p:spPr>
          <a:xfrm>
            <a:off x="6774202" y="3907975"/>
            <a:ext cx="2249320" cy="11310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คลังสื่อการเรียนรู้ คลังชุดฝึกทักษะความรู้และวัดผลตามตัวชี้วัด คลังทะเบียนแนะนำและเข้าใช้แหล่งเรียนรู้ สถานประกอบการ ให้บริการและจัดเก็บสารสนเทศ และการกำกับติดตามตามตัวชี้วัดโครงการ</a:t>
            </a:r>
            <a:endParaRPr lang="en-US" sz="1350" dirty="0"/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4528411" y="4118332"/>
            <a:ext cx="201323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350" dirty="0">
                <a:ea typeface="Calibri" panose="020F0502020204030204" pitchFamily="34" charset="0"/>
                <a:cs typeface="TH SarabunPSK" panose="020B0500040200020003" pitchFamily="34" charset="-34"/>
              </a:rPr>
              <a:t>บันทึกและกำกับสมรรถนะตามมาตรฐานวิชาชีพ ตามเงื่อนไขข้อตกลงการพัฒนาผลงาน (</a:t>
            </a:r>
            <a:r>
              <a:rPr lang="en-US" sz="1350" dirty="0">
                <a:latin typeface="TH SarabunPSK" panose="020B0500040200020003" pitchFamily="34" charset="-34"/>
                <a:ea typeface="Calibri" panose="020F0502020204030204" pitchFamily="34" charset="0"/>
              </a:rPr>
              <a:t>PA) </a:t>
            </a:r>
            <a:r>
              <a:rPr lang="th-TH" sz="1350" dirty="0">
                <a:latin typeface="TH SarabunPSK" panose="020B0500040200020003" pitchFamily="34" charset="-34"/>
                <a:ea typeface="Calibri" panose="020F0502020204030204" pitchFamily="34" charset="0"/>
              </a:rPr>
              <a:t>เพื่อจัดหาและจัดทำหลักสูตรใช้พัฒนาสมรรถนะวิชาชีพครู</a:t>
            </a:r>
            <a:endParaRPr lang="en-US" sz="1350" dirty="0"/>
          </a:p>
        </p:txBody>
      </p:sp>
      <p:cxnSp>
        <p:nvCxnSpPr>
          <p:cNvPr id="77" name="ตัวเชื่อมต่อตรง 76"/>
          <p:cNvCxnSpPr/>
          <p:nvPr/>
        </p:nvCxnSpPr>
        <p:spPr>
          <a:xfrm flipV="1">
            <a:off x="1204219" y="3177255"/>
            <a:ext cx="7082803" cy="9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ตัวเชื่อมต่อตรง 78"/>
          <p:cNvCxnSpPr/>
          <p:nvPr/>
        </p:nvCxnSpPr>
        <p:spPr>
          <a:xfrm flipH="1" flipV="1">
            <a:off x="1487607" y="3165181"/>
            <a:ext cx="1" cy="21982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/>
          <p:cNvCxnSpPr/>
          <p:nvPr/>
        </p:nvCxnSpPr>
        <p:spPr>
          <a:xfrm flipH="1" flipV="1">
            <a:off x="8019535" y="3177255"/>
            <a:ext cx="1" cy="21982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ตัวเชื่อมต่อตรง 80"/>
          <p:cNvCxnSpPr/>
          <p:nvPr/>
        </p:nvCxnSpPr>
        <p:spPr>
          <a:xfrm flipH="1" flipV="1">
            <a:off x="3399804" y="3199806"/>
            <a:ext cx="1" cy="21982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ตัวเชื่อมต่อตรง 81"/>
          <p:cNvCxnSpPr/>
          <p:nvPr/>
        </p:nvCxnSpPr>
        <p:spPr>
          <a:xfrm flipH="1" flipV="1">
            <a:off x="5663891" y="3186523"/>
            <a:ext cx="1" cy="21982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ลูกศรเชื่อมต่อแบบตรง 85"/>
          <p:cNvCxnSpPr/>
          <p:nvPr/>
        </p:nvCxnSpPr>
        <p:spPr>
          <a:xfrm flipV="1">
            <a:off x="1213487" y="2903076"/>
            <a:ext cx="1912" cy="283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ลูกศรเชื่อมต่อแบบตรง 86"/>
          <p:cNvCxnSpPr/>
          <p:nvPr/>
        </p:nvCxnSpPr>
        <p:spPr>
          <a:xfrm flipV="1">
            <a:off x="3644594" y="2887467"/>
            <a:ext cx="1912" cy="283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ลูกศรเชื่อมต่อแบบตรง 87"/>
          <p:cNvCxnSpPr/>
          <p:nvPr/>
        </p:nvCxnSpPr>
        <p:spPr>
          <a:xfrm flipV="1">
            <a:off x="6208308" y="2903076"/>
            <a:ext cx="1912" cy="283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ลูกศรเชื่อมต่อแบบตรง 88"/>
          <p:cNvCxnSpPr/>
          <p:nvPr/>
        </p:nvCxnSpPr>
        <p:spPr>
          <a:xfrm flipV="1">
            <a:off x="8276712" y="2903076"/>
            <a:ext cx="1912" cy="283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สี่เหลี่ยมผืนผ้า 89"/>
          <p:cNvSpPr/>
          <p:nvPr/>
        </p:nvSpPr>
        <p:spPr>
          <a:xfrm>
            <a:off x="4254085" y="-64807"/>
            <a:ext cx="6143741" cy="4154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th-TH" sz="21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+mj-cs"/>
              </a:rPr>
              <a:t>การจัดทำแผนพัฒนาคุณภาพการศึกษาอิงระบบประกันคุณภาพ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2194374" y="276346"/>
            <a:ext cx="87155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th-TH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1/ 1.1,1.5</a:t>
            </a:r>
            <a:endParaRPr lang="en-US" sz="12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2274068" y="551866"/>
            <a:ext cx="819455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th-TH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1/ 1.2,1.3,1.4</a:t>
            </a:r>
            <a:endParaRPr lang="en-US" sz="12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2458280" y="828799"/>
            <a:ext cx="1018227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th-TH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1/ 1.6,1.5 </a:t>
            </a:r>
            <a:r>
              <a:rPr lang="th-TH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1/ 2.4</a:t>
            </a:r>
            <a:endParaRPr lang="en-US" sz="12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2835773" y="1105864"/>
            <a:ext cx="1172116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th-TH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1/ 1.5 </a:t>
            </a:r>
            <a:r>
              <a:rPr lang="th-TH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20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1/ 2.1,2.2,2.3</a:t>
            </a:r>
            <a:endParaRPr lang="en-US" sz="12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141303" y="2676141"/>
            <a:ext cx="551754" cy="3000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3/</a:t>
            </a:r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1,3</a:t>
            </a:r>
            <a:endParaRPr lang="en-US" sz="135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2405907" y="2690626"/>
            <a:ext cx="465192" cy="3000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3/</a:t>
            </a:r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2</a:t>
            </a:r>
            <a:endParaRPr lang="en-US" sz="135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9" name="สี่เหลี่ยมผืนผ้า 58"/>
          <p:cNvSpPr/>
          <p:nvPr/>
        </p:nvSpPr>
        <p:spPr>
          <a:xfrm>
            <a:off x="5018088" y="2663551"/>
            <a:ext cx="465192" cy="3000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3/</a:t>
            </a:r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4</a:t>
            </a:r>
            <a:endParaRPr lang="en-US" sz="135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1" name="สี่เหลี่ยมผืนผ้า 60"/>
          <p:cNvSpPr/>
          <p:nvPr/>
        </p:nvSpPr>
        <p:spPr>
          <a:xfrm>
            <a:off x="7509983" y="2676141"/>
            <a:ext cx="465192" cy="3000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3/</a:t>
            </a:r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5</a:t>
            </a:r>
            <a:endParaRPr lang="en-US" sz="135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130651" y="4520506"/>
            <a:ext cx="551754" cy="3000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2/</a:t>
            </a:r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1,2</a:t>
            </a:r>
            <a:endParaRPr lang="en-US" sz="135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2445947" y="4364543"/>
            <a:ext cx="465192" cy="3000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2/</a:t>
            </a:r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3</a:t>
            </a:r>
            <a:endParaRPr lang="en-US" sz="135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6785181" y="4801074"/>
            <a:ext cx="551754" cy="3000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ม.2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/</a:t>
            </a:r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5,6</a:t>
            </a:r>
            <a:endParaRPr lang="en-US" sz="135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4455944" y="4828826"/>
            <a:ext cx="465192" cy="3000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>
            <a:spAutoFit/>
          </a:bodyPr>
          <a:lstStyle/>
          <a:p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ม.2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/</a:t>
            </a:r>
            <a:r>
              <a:rPr lang="th-TH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</a:t>
            </a:r>
            <a:r>
              <a:rPr lang="en-US" sz="1350" b="1" dirty="0">
                <a:solidFill>
                  <a:srgbClr val="C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4</a:t>
            </a:r>
            <a:endParaRPr lang="en-US" sz="135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0916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93820-8A28-4FD2-B846-97114429507E}"/>
              </a:ext>
            </a:extLst>
          </p:cNvPr>
          <p:cNvSpPr/>
          <p:nvPr/>
        </p:nvSpPr>
        <p:spPr>
          <a:xfrm>
            <a:off x="542876" y="1059582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MOOC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1D6183-115E-4C74-87B2-769144357801}"/>
              </a:ext>
            </a:extLst>
          </p:cNvPr>
          <p:cNvSpPr/>
          <p:nvPr/>
        </p:nvSpPr>
        <p:spPr>
          <a:xfrm>
            <a:off x="575556" y="2582555"/>
            <a:ext cx="79928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th-TH" sz="2000" b="1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en-US" sz="2000" b="1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MOOC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คือ </a:t>
            </a:r>
            <a:r>
              <a:rPr lang="en-US" sz="2000" b="1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Massive Open Online Courses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การจัดการเรียนการสอนในรูปแบบออนไลน์     ที่รองรับผู้เรียนจำนวนมาก ไม่จำกัดเพศ วัย การศึกษา โดยให้บริการฟรี และเป็นการเรียนรู้แบบ 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Anywhere Anytime 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นั่นคือ </a:t>
            </a:r>
            <a:r>
              <a:rPr lang="th-TH" sz="2000" b="1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เรียนได้ทุกที่ ทุกเวลา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ผ่านสมาร์ตโฟน คอมพิวเตอร์ แท็บเล็ต โดยเรียนผ่านวิดีโอ บรรยายโดยอาจารย์เจ้าของวิชา มีแบบฝึกหัดหลังบทเรียน</a:t>
            </a:r>
          </a:p>
          <a:p>
            <a:pPr algn="l" fontAlgn="base"/>
            <a:r>
              <a:rPr lang="th-TH" sz="2000" b="0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000" b="1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อีเลิร์นนิ่ง (</a:t>
            </a:r>
            <a:r>
              <a:rPr lang="en-US" sz="2000" b="1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e-learning)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0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เป็นการเรียนการสอนสำหรับผู้เรียนเฉพาะกลุ่ม เรียนในสถาบันการศึกษานั้นๆ ซึ่งอาจมีรูปแบบกระบวนการทำงานที่ถูกออกแบบให้เหมาะสมกับกับสถาบันการศึกษา เช่นการค้นหาเนื้อหาบทเรียนแยกตามมาตรฐานหรือตัวชี้วัดรายวิชา การเชื่อมโยงเข้ากับแบบฝึกหัดท้ายบทซึ่งมีการจัดเก็บผลการเรียนในรูปแบบของคะแนนรายบุคคลหรือรายกลุ่ม เป็นต้น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1FC287-A03D-E84B-A249-89680EA90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5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93820-8A28-4FD2-B846-97114429507E}"/>
              </a:ext>
            </a:extLst>
          </p:cNvPr>
          <p:cNvSpPr/>
          <p:nvPr/>
        </p:nvSpPr>
        <p:spPr>
          <a:xfrm>
            <a:off x="542876" y="914432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ภาคผนวก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ขนาดความจุ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Storage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1D6183-115E-4C74-87B2-769144357801}"/>
              </a:ext>
            </a:extLst>
          </p:cNvPr>
          <p:cNvSpPr/>
          <p:nvPr/>
        </p:nvSpPr>
        <p:spPr>
          <a:xfrm>
            <a:off x="629308" y="1043409"/>
            <a:ext cx="752483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th-TH" sz="2000" b="1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0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ความจุของ </a:t>
            </a:r>
            <a:r>
              <a:rPr lang="en-US" sz="20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SAN Storage</a:t>
            </a:r>
            <a:r>
              <a:rPr lang="th-TH" sz="20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ในโครงการ</a:t>
            </a:r>
            <a:r>
              <a:rPr lang="en-US" sz="20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</a:t>
            </a:r>
            <a:r>
              <a:rPr lang="en-US" sz="20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TB </a:t>
            </a:r>
            <a:r>
              <a:rPr lang="th-TH" sz="20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24 หน่วย รวมความจุทั้งสิ้น </a:t>
            </a:r>
            <a:r>
              <a:rPr lang="en-US" sz="20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57.6 TB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0A3CF-F13E-4ED6-B437-02EE420BC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35646"/>
            <a:ext cx="5978822" cy="27917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788B88-2400-4FED-8BE8-F3D6CA39C7CD}"/>
              </a:ext>
            </a:extLst>
          </p:cNvPr>
          <p:cNvSpPr/>
          <p:nvPr/>
        </p:nvSpPr>
        <p:spPr>
          <a:xfrm>
            <a:off x="341632" y="4248550"/>
            <a:ext cx="7902775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th-TH" sz="2000" b="1" i="0" dirty="0">
                <a:solidFill>
                  <a:srgbClr val="44444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ถ้าจัดเก็บเนื้อหา 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ช่วงชั้นปี คือ 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ปี จะต้องใช้พื้นที่เท่ากับ 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70.98 TB </a:t>
            </a:r>
            <a:r>
              <a:rPr lang="th-TH" sz="2000" b="1" i="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ซึ่งยังไม่ได้รวมการสำรองข้อมูล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F74134-8F4C-3B41-BF8D-1497C48C0D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74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70B5D-50D0-4891-9208-8FAF1B5A8DF5}"/>
              </a:ext>
            </a:extLst>
          </p:cNvPr>
          <p:cNvGrpSpPr/>
          <p:nvPr/>
        </p:nvGrpSpPr>
        <p:grpSpPr>
          <a:xfrm>
            <a:off x="0" y="-1"/>
            <a:ext cx="9180512" cy="915567"/>
            <a:chOff x="0" y="-1"/>
            <a:chExt cx="9180512" cy="915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EEA19-9068-4E5C-A690-A4C7F36A6B5A}"/>
                </a:ext>
              </a:extLst>
            </p:cNvPr>
            <p:cNvSpPr/>
            <p:nvPr/>
          </p:nvSpPr>
          <p:spPr>
            <a:xfrm>
              <a:off x="7164288" y="0"/>
              <a:ext cx="1979712" cy="91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B7EEBF7-28A8-45E3-BDBA-6D6B95B8B1EF}"/>
                </a:ext>
              </a:extLst>
            </p:cNvPr>
            <p:cNvGrpSpPr/>
            <p:nvPr/>
          </p:nvGrpSpPr>
          <p:grpSpPr>
            <a:xfrm>
              <a:off x="7331673" y="250894"/>
              <a:ext cx="1848839" cy="432748"/>
              <a:chOff x="5232961" y="3107276"/>
              <a:chExt cx="1315058" cy="43274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2E5179C-C3EC-4041-ABAC-683806B94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32961" y="3162989"/>
                <a:ext cx="280492" cy="338555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0B57C2-784C-4160-8D36-DEDB6C2BB1ED}"/>
                  </a:ext>
                </a:extLst>
              </p:cNvPr>
              <p:cNvSpPr/>
              <p:nvPr/>
            </p:nvSpPr>
            <p:spPr>
              <a:xfrm>
                <a:off x="5513453" y="3107276"/>
                <a:ext cx="1034566" cy="43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tlp21.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net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5EB56-2E9D-4212-86E4-CBE6C7EC45DA}"/>
                </a:ext>
              </a:extLst>
            </p:cNvPr>
            <p:cNvSpPr/>
            <p:nvPr/>
          </p:nvSpPr>
          <p:spPr>
            <a:xfrm>
              <a:off x="0" y="-1"/>
              <a:ext cx="6732240" cy="9067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โครงการ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Chaiyaphum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Education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80BBB-FCD9-40DD-BFE0-CED2C49F3463}"/>
              </a:ext>
            </a:extLst>
          </p:cNvPr>
          <p:cNvSpPr/>
          <p:nvPr/>
        </p:nvSpPr>
        <p:spPr>
          <a:xfrm>
            <a:off x="0" y="74759"/>
            <a:ext cx="9144000" cy="75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ข้อคำถามจากคณะกรรมการ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 โครงการ ชัยภูมิ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อยากให้ใช้ระบบ </a:t>
            </a:r>
            <a:r>
              <a:rPr lang="en-US" sz="24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แทนการจัดหาครุภัณฑ์คอมพิวเตอร์</a:t>
            </a:r>
            <a:endParaRPr lang="en-US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32874C-048B-466C-950C-E92D3F08EF03}"/>
              </a:ext>
            </a:extLst>
          </p:cNvPr>
          <p:cNvSpPr/>
          <p:nvPr/>
        </p:nvSpPr>
        <p:spPr>
          <a:xfrm>
            <a:off x="748408" y="2643758"/>
            <a:ext cx="77048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ให้บริการในรูปแบบ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Course Online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แบบการเรียนรู้ตามอัธยาศัยหรือการ</a:t>
            </a:r>
            <a:b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เรียนรู้ด้วยตนเอง </a:t>
            </a:r>
          </a:p>
          <a:p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มีพื้นที่จัดเก็บข้อมูล 500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GB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 สำหรับการ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upload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เนื้อหาต่าง ๆ     </a:t>
            </a:r>
            <a:b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MOU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เพื่อให้สามารถนำ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ไปฝากไว้ใน            </a:t>
            </a:r>
            <a:b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youtube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ดังกล่าว ไม่สามารถค้นหาผ่าน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 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youtube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และไม่สามารถ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Copy link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ออกมาได้ ต้องใช้งานผ่านทาง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 </a:t>
            </a:r>
            <a:b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เป็นการสื่อสารข้อมูลแบบทางเดียว คือดูได้อย่างเดียว ไม่สามารถสื่อสาร</a:t>
            </a:r>
            <a:b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แบบโต้ตอบได้ และไม่สามารถให้นักเรียนส่งการบ้านผ่าน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endParaRPr lang="th-TH" sz="20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6CE75D-C085-464E-9C40-F2500A786706}"/>
              </a:ext>
            </a:extLst>
          </p:cNvPr>
          <p:cNvSpPr/>
          <p:nvPr/>
        </p:nvSpPr>
        <p:spPr>
          <a:xfrm>
            <a:off x="494696" y="1101623"/>
            <a:ext cx="79928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อบจ.ชัยภูมิได้สอบถามถึงความเป็นไปได้ในการใช้ระบบของ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ได้รับข้อมูลดังนี้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C159FC-BE06-5148-A3A6-E20F52D18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9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70B5D-50D0-4891-9208-8FAF1B5A8DF5}"/>
              </a:ext>
            </a:extLst>
          </p:cNvPr>
          <p:cNvGrpSpPr/>
          <p:nvPr/>
        </p:nvGrpSpPr>
        <p:grpSpPr>
          <a:xfrm>
            <a:off x="0" y="-1"/>
            <a:ext cx="9180512" cy="915567"/>
            <a:chOff x="0" y="-1"/>
            <a:chExt cx="9180512" cy="915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EEA19-9068-4E5C-A690-A4C7F36A6B5A}"/>
                </a:ext>
              </a:extLst>
            </p:cNvPr>
            <p:cNvSpPr/>
            <p:nvPr/>
          </p:nvSpPr>
          <p:spPr>
            <a:xfrm>
              <a:off x="7164288" y="0"/>
              <a:ext cx="1979712" cy="91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B7EEBF7-28A8-45E3-BDBA-6D6B95B8B1EF}"/>
                </a:ext>
              </a:extLst>
            </p:cNvPr>
            <p:cNvGrpSpPr/>
            <p:nvPr/>
          </p:nvGrpSpPr>
          <p:grpSpPr>
            <a:xfrm>
              <a:off x="7331673" y="250894"/>
              <a:ext cx="1848839" cy="432748"/>
              <a:chOff x="5232961" y="3107276"/>
              <a:chExt cx="1315058" cy="43274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2E5179C-C3EC-4041-ABAC-683806B94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32961" y="3162989"/>
                <a:ext cx="280492" cy="338555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0B57C2-784C-4160-8D36-DEDB6C2BB1ED}"/>
                  </a:ext>
                </a:extLst>
              </p:cNvPr>
              <p:cNvSpPr/>
              <p:nvPr/>
            </p:nvSpPr>
            <p:spPr>
              <a:xfrm>
                <a:off x="5513453" y="3107276"/>
                <a:ext cx="1034566" cy="43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tlp21.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net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5EB56-2E9D-4212-86E4-CBE6C7EC45DA}"/>
                </a:ext>
              </a:extLst>
            </p:cNvPr>
            <p:cNvSpPr/>
            <p:nvPr/>
          </p:nvSpPr>
          <p:spPr>
            <a:xfrm>
              <a:off x="0" y="-1"/>
              <a:ext cx="6732240" cy="9067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โครงการ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Chaiyaphum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Education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80BBB-FCD9-40DD-BFE0-CED2C49F3463}"/>
              </a:ext>
            </a:extLst>
          </p:cNvPr>
          <p:cNvSpPr/>
          <p:nvPr/>
        </p:nvSpPr>
        <p:spPr>
          <a:xfrm>
            <a:off x="107504" y="74759"/>
            <a:ext cx="9036496" cy="75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ข้อคำถามจากคณะกรรมการ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 โครงการ ชัยภูมิ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อยากให้ใช้ระบบ </a:t>
            </a:r>
            <a:r>
              <a:rPr lang="en-US" sz="24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แทนการจัดหาครุภัณฑ์คอมพิวเตอร์</a:t>
            </a:r>
            <a:endParaRPr lang="en-US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6CE75D-C085-464E-9C40-F2500A786706}"/>
              </a:ext>
            </a:extLst>
          </p:cNvPr>
          <p:cNvSpPr/>
          <p:nvPr/>
        </p:nvSpPr>
        <p:spPr>
          <a:xfrm>
            <a:off x="494696" y="1101623"/>
            <a:ext cx="79928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อบจ.ชัยภูมิได้สอบถามถึงความเป็นไปได้ในการใช้ระบบของ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ได้รับข้อมูลดังนี้ (ต่อ)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E9EE0C-8714-44DE-9EFA-5F2953A8DC6C}"/>
              </a:ext>
            </a:extLst>
          </p:cNvPr>
          <p:cNvSpPr/>
          <p:nvPr/>
        </p:nvSpPr>
        <p:spPr>
          <a:xfrm>
            <a:off x="782728" y="3017771"/>
            <a:ext cx="7704856" cy="1024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ไม่สามารถให้บริการแบบ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Streaming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ถ่ายทอดสดทั้งภาพและเสียงได้</a:t>
            </a:r>
          </a:p>
          <a:p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5)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ไม่สามารถติดตั้งระบบบริหารจัดการอื่น เช่น ระบบบริหารจัดการการเรียน</a:t>
            </a:r>
            <a:b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การสอน (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School Management Systems )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ที่อยู่ในโครงการเพิ่มเติมเข้าไป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 </a:t>
            </a:r>
          </a:p>
          <a:p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6)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เข้าสู่ระบบ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จะมีกระบวนการในการจัดหาผู้เชี่ยวชาญ </a:t>
            </a:r>
            <a:b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ในเรื่องนั้นๆ เพื่อมาประเมินเนื้อหาก่อนทั้งในมิติคุณภาพของเนื้อหา และมิติความถูกต้อง </a:t>
            </a:r>
            <a:b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ของสื่อ เช่น มีความละเอียดของวีดีโอที่ถูกต้อง รูปหรือเอกสารในเนื้อหาต้องไม่ผิดลิขสิทธิ์ </a:t>
            </a:r>
            <a:b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โดยจะใช้เวลาดำเนินการประมาณ 8 เดือนในการพัฒนาสื่อลง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แต่ละเรื่อง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7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ThaiMOOC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ubuntu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เป็นระบบปฎิบัติการ ซึ่งแตกต่างจาก</a:t>
            </a:r>
            <a:b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ระบบ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Microsoft </a:t>
            </a:r>
            <a:r>
              <a:rPr lang="th-TH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ที่เสนอในโครงการ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F4DAE-3E21-244C-B94A-D1A41B184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70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70B5D-50D0-4891-9208-8FAF1B5A8DF5}"/>
              </a:ext>
            </a:extLst>
          </p:cNvPr>
          <p:cNvGrpSpPr/>
          <p:nvPr/>
        </p:nvGrpSpPr>
        <p:grpSpPr>
          <a:xfrm>
            <a:off x="0" y="-1"/>
            <a:ext cx="9180512" cy="915567"/>
            <a:chOff x="0" y="-1"/>
            <a:chExt cx="9180512" cy="915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EEA19-9068-4E5C-A690-A4C7F36A6B5A}"/>
                </a:ext>
              </a:extLst>
            </p:cNvPr>
            <p:cNvSpPr/>
            <p:nvPr/>
          </p:nvSpPr>
          <p:spPr>
            <a:xfrm>
              <a:off x="7164288" y="0"/>
              <a:ext cx="1979712" cy="91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B7EEBF7-28A8-45E3-BDBA-6D6B95B8B1EF}"/>
                </a:ext>
              </a:extLst>
            </p:cNvPr>
            <p:cNvGrpSpPr/>
            <p:nvPr/>
          </p:nvGrpSpPr>
          <p:grpSpPr>
            <a:xfrm>
              <a:off x="7331673" y="250894"/>
              <a:ext cx="1848839" cy="432748"/>
              <a:chOff x="5232961" y="3107276"/>
              <a:chExt cx="1315058" cy="43274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2E5179C-C3EC-4041-ABAC-683806B94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32961" y="3162989"/>
                <a:ext cx="280492" cy="338555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0B57C2-784C-4160-8D36-DEDB6C2BB1ED}"/>
                  </a:ext>
                </a:extLst>
              </p:cNvPr>
              <p:cNvSpPr/>
              <p:nvPr/>
            </p:nvSpPr>
            <p:spPr>
              <a:xfrm>
                <a:off x="5513453" y="3107276"/>
                <a:ext cx="1034566" cy="43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tlp21.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net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5EB56-2E9D-4212-86E4-CBE6C7EC45DA}"/>
                </a:ext>
              </a:extLst>
            </p:cNvPr>
            <p:cNvSpPr/>
            <p:nvPr/>
          </p:nvSpPr>
          <p:spPr>
            <a:xfrm>
              <a:off x="0" y="-1"/>
              <a:ext cx="6732240" cy="9067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โครงการ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Chaiyaphum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Education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80BBB-FCD9-40DD-BFE0-CED2C49F3463}"/>
              </a:ext>
            </a:extLst>
          </p:cNvPr>
          <p:cNvSpPr/>
          <p:nvPr/>
        </p:nvSpPr>
        <p:spPr>
          <a:xfrm>
            <a:off x="107504" y="74758"/>
            <a:ext cx="9036496" cy="1272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ข้อคำถามจากคณะกรรมการ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 โครงการ ชัยภูมิ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เครื่องคอมพิวเตอร์สำรองข้อมูลที่มีราคาสูงกว่าราคากลาง จำเป็นแค่ใหน และได้มี </a:t>
            </a:r>
            <a:b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การทำสถิติปริมาณการใช้หรือไม่</a:t>
            </a:r>
            <a:endParaRPr lang="en-US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6CE75D-C085-464E-9C40-F2500A786706}"/>
              </a:ext>
            </a:extLst>
          </p:cNvPr>
          <p:cNvSpPr/>
          <p:nvPr/>
        </p:nvSpPr>
        <p:spPr>
          <a:xfrm>
            <a:off x="460376" y="1470555"/>
            <a:ext cx="79928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Storage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 TB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 รวมทั้งสิ้น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57.6 TB 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E9A82-166D-457E-B7FA-08F367569932}"/>
              </a:ext>
            </a:extLst>
          </p:cNvPr>
          <p:cNvSpPr/>
          <p:nvPr/>
        </p:nvSpPr>
        <p:spPr>
          <a:xfrm>
            <a:off x="75928" y="4712586"/>
            <a:ext cx="86725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อ้างอิงจากโรงเรียนที่ใช้แต่ละระบบ จำนวนบทเรียนออนไลน์ถ้าสร้างครบทุกตัวชี้วัดจะต้องมีทั้งสิ้น </a:t>
            </a:r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2,362 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ชุดบทเรียน</a:t>
            </a: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946AC-7D00-4812-925A-7815EB15D3FF}"/>
              </a:ext>
            </a:extLst>
          </p:cNvPr>
          <p:cNvSpPr/>
          <p:nvPr/>
        </p:nvSpPr>
        <p:spPr>
          <a:xfrm>
            <a:off x="7452320" y="1635646"/>
            <a:ext cx="1440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A0764B-EFF7-48AE-9F5D-90B496450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790239"/>
            <a:ext cx="6084168" cy="2792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065D95-9074-434C-8141-025ED2CE9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1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70B5D-50D0-4891-9208-8FAF1B5A8DF5}"/>
              </a:ext>
            </a:extLst>
          </p:cNvPr>
          <p:cNvGrpSpPr/>
          <p:nvPr/>
        </p:nvGrpSpPr>
        <p:grpSpPr>
          <a:xfrm>
            <a:off x="0" y="-1"/>
            <a:ext cx="9180512" cy="915567"/>
            <a:chOff x="0" y="-1"/>
            <a:chExt cx="9180512" cy="915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EEA19-9068-4E5C-A690-A4C7F36A6B5A}"/>
                </a:ext>
              </a:extLst>
            </p:cNvPr>
            <p:cNvSpPr/>
            <p:nvPr/>
          </p:nvSpPr>
          <p:spPr>
            <a:xfrm>
              <a:off x="7164288" y="0"/>
              <a:ext cx="1979712" cy="91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B7EEBF7-28A8-45E3-BDBA-6D6B95B8B1EF}"/>
                </a:ext>
              </a:extLst>
            </p:cNvPr>
            <p:cNvGrpSpPr/>
            <p:nvPr/>
          </p:nvGrpSpPr>
          <p:grpSpPr>
            <a:xfrm>
              <a:off x="7331673" y="250894"/>
              <a:ext cx="1848839" cy="432748"/>
              <a:chOff x="5232961" y="3107276"/>
              <a:chExt cx="1315058" cy="43274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2E5179C-C3EC-4041-ABAC-683806B94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32961" y="3162989"/>
                <a:ext cx="280492" cy="338555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0B57C2-784C-4160-8D36-DEDB6C2BB1ED}"/>
                  </a:ext>
                </a:extLst>
              </p:cNvPr>
              <p:cNvSpPr/>
              <p:nvPr/>
            </p:nvSpPr>
            <p:spPr>
              <a:xfrm>
                <a:off x="5513453" y="3107276"/>
                <a:ext cx="1034566" cy="43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tlp21.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net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5EB56-2E9D-4212-86E4-CBE6C7EC45DA}"/>
                </a:ext>
              </a:extLst>
            </p:cNvPr>
            <p:cNvSpPr/>
            <p:nvPr/>
          </p:nvSpPr>
          <p:spPr>
            <a:xfrm>
              <a:off x="0" y="-1"/>
              <a:ext cx="6732240" cy="9067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โครงการ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Chaiyaphum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Education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80BBB-FCD9-40DD-BFE0-CED2C49F3463}"/>
              </a:ext>
            </a:extLst>
          </p:cNvPr>
          <p:cNvSpPr/>
          <p:nvPr/>
        </p:nvSpPr>
        <p:spPr>
          <a:xfrm>
            <a:off x="107504" y="74758"/>
            <a:ext cx="9036496" cy="1272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ข้อคำถามจากคณะกรรมการ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 โครงการ ชัยภูมิ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  </a:t>
            </a:r>
            <a:b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เครื่องคอมพิวเตอร์สำรองข้อมูลที่มีราคาสูงกว่าราคากลาง จำเป็นแค่ใหน และได้มี </a:t>
            </a:r>
            <a:b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การทำสถิติปริมาณการใช้หรือไม่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6CE75D-C085-464E-9C40-F2500A786706}"/>
              </a:ext>
            </a:extLst>
          </p:cNvPr>
          <p:cNvSpPr/>
          <p:nvPr/>
        </p:nvSpPr>
        <p:spPr>
          <a:xfrm>
            <a:off x="460376" y="1561397"/>
            <a:ext cx="79928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Storage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 TB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 รวมทั้งสิ้น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57.6 TB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109031-BBDD-40DD-BD2B-428DA0641A0A}"/>
              </a:ext>
            </a:extLst>
          </p:cNvPr>
          <p:cNvSpPr/>
          <p:nvPr/>
        </p:nvSpPr>
        <p:spPr>
          <a:xfrm>
            <a:off x="978937" y="3208632"/>
            <a:ext cx="71231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ปริมาณการใช้พื้นที่โดยประมาณของทุกระบบทั้ง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โรงเรียนต่อปี ใช้พื้นที่ทั้งสิ้น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23.14 TB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(โดยปกติโรงเรียนจัดเก็บผลงานนักเรียนเป็นระยะเวลา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ช่วงชั้น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ซึ่งจะทำให้ใช้พื้นที่มากกว่าที่คาดไว้)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พื้นที่ต้องมีการสำรองอย่างน้อย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50%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28.8 TB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รวมพื้นที่ประมาณการที่ใช้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51.94 TB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Storage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ชุดดังกล่าวนี้คาดการว่าจะสามารถใช้งานได้เป็นระยะเวลาอย่างน้อย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ctr">
              <a:buAutoNum type="arabicPeriod"/>
            </a:pP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F71C96-50A8-8442-B216-843882E240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71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70B5D-50D0-4891-9208-8FAF1B5A8DF5}"/>
              </a:ext>
            </a:extLst>
          </p:cNvPr>
          <p:cNvGrpSpPr/>
          <p:nvPr/>
        </p:nvGrpSpPr>
        <p:grpSpPr>
          <a:xfrm>
            <a:off x="0" y="-1"/>
            <a:ext cx="9180512" cy="915567"/>
            <a:chOff x="0" y="-1"/>
            <a:chExt cx="9180512" cy="915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EEA19-9068-4E5C-A690-A4C7F36A6B5A}"/>
                </a:ext>
              </a:extLst>
            </p:cNvPr>
            <p:cNvSpPr/>
            <p:nvPr/>
          </p:nvSpPr>
          <p:spPr>
            <a:xfrm>
              <a:off x="7164288" y="0"/>
              <a:ext cx="1979712" cy="91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B7EEBF7-28A8-45E3-BDBA-6D6B95B8B1EF}"/>
                </a:ext>
              </a:extLst>
            </p:cNvPr>
            <p:cNvGrpSpPr/>
            <p:nvPr/>
          </p:nvGrpSpPr>
          <p:grpSpPr>
            <a:xfrm>
              <a:off x="7331673" y="250894"/>
              <a:ext cx="1848839" cy="432748"/>
              <a:chOff x="5232961" y="3107276"/>
              <a:chExt cx="1315058" cy="43274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2E5179C-C3EC-4041-ABAC-683806B94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32961" y="3162989"/>
                <a:ext cx="280492" cy="338555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0B57C2-784C-4160-8D36-DEDB6C2BB1ED}"/>
                  </a:ext>
                </a:extLst>
              </p:cNvPr>
              <p:cNvSpPr/>
              <p:nvPr/>
            </p:nvSpPr>
            <p:spPr>
              <a:xfrm>
                <a:off x="5513453" y="3107276"/>
                <a:ext cx="1034566" cy="43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tlp21.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net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5EB56-2E9D-4212-86E4-CBE6C7EC45DA}"/>
                </a:ext>
              </a:extLst>
            </p:cNvPr>
            <p:cNvSpPr/>
            <p:nvPr/>
          </p:nvSpPr>
          <p:spPr>
            <a:xfrm>
              <a:off x="0" y="-1"/>
              <a:ext cx="6732240" cy="9067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โครงการ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Chaiyaphum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Education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80BBB-FCD9-40DD-BFE0-CED2C49F3463}"/>
              </a:ext>
            </a:extLst>
          </p:cNvPr>
          <p:cNvSpPr/>
          <p:nvPr/>
        </p:nvSpPr>
        <p:spPr>
          <a:xfrm>
            <a:off x="107504" y="74758"/>
            <a:ext cx="9036496" cy="1272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ข้อคำถามจากคณะกรรมการ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 โครงการ ชัยภูมิ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  </a:t>
            </a:r>
            <a:b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เครื่องคอมพิวเตอร์สำรองข้อมูลที่มีราคาสูงกว่าราคากลาง จำเป็นแค่ใหน และได้มี </a:t>
            </a:r>
            <a:b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การทำสถิติปริมาณการใช้หรือไม่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F71C96-50A8-8442-B216-843882E240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sp>
        <p:nvSpPr>
          <p:cNvPr id="13" name="Rectangle 15">
            <a:extLst>
              <a:ext uri="{FF2B5EF4-FFF2-40B4-BE49-F238E27FC236}">
                <a16:creationId xmlns:a16="http://schemas.microsoft.com/office/drawing/2014/main" id="{24EA3904-28D4-41C9-A749-E02EB111694A}"/>
              </a:ext>
            </a:extLst>
          </p:cNvPr>
          <p:cNvSpPr/>
          <p:nvPr/>
        </p:nvSpPr>
        <p:spPr>
          <a:xfrm>
            <a:off x="723835" y="1412777"/>
            <a:ext cx="7448565" cy="582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สถานะการจริงในการใช้งานทรัพยากร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CPU</a:t>
            </a:r>
          </a:p>
          <a:p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70FE7D-7952-40AA-95DB-7D37FC97B93D}"/>
              </a:ext>
            </a:extLst>
          </p:cNvPr>
          <p:cNvSpPr txBox="1"/>
          <p:nvPr/>
        </p:nvSpPr>
        <p:spPr>
          <a:xfrm>
            <a:off x="467544" y="2063626"/>
            <a:ext cx="82089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th-TH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จากการใช้งานจริงโดยใช้เครื่องเซิฟเวอร์ที่มีคุณสมบัติ  </a:t>
            </a:r>
            <a:r>
              <a:rPr lang="en-US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CPU : 32 Core  Ram 64 GB</a:t>
            </a:r>
            <a:r>
              <a:rPr lang="th-TH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fontAlgn="base"/>
            <a:r>
              <a:rPr lang="th-TH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ใช้ในการสอบออนไลน์นักศึกษา  </a:t>
            </a:r>
            <a:r>
              <a:rPr lang="en-US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2,000 </a:t>
            </a:r>
            <a:r>
              <a:rPr lang="th-TH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โดยจัดชุดทดสอบให้นักศึกษาเข้าใช้งานระบบทดสอบออนไลน์พร้อมกันทุกคนในเวลาเดียวกัน มีจำนวนข้อสอบในชุดทั้งหมด </a:t>
            </a:r>
            <a:r>
              <a:rPr lang="en-US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75 </a:t>
            </a:r>
            <a:r>
              <a:rPr lang="th-TH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ภายในชุดทดสอบแบ่งเป็น </a:t>
            </a:r>
            <a:r>
              <a:rPr lang="en-US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ตอน และระบบจะสลับข้อสอบ และสลับตัวเลือกโดยจะสลับข้อสอบเรียงตามลำดับตอนในชุดทดสอบที่จัดไว้ ทำให้</a:t>
            </a:r>
            <a:r>
              <a:rPr lang="en-US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CPU </a:t>
            </a:r>
            <a:r>
              <a:rPr lang="th-TH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ใช้งานเกือบ </a:t>
            </a:r>
            <a:r>
              <a:rPr lang="en-US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100% </a:t>
            </a:r>
            <a:r>
              <a:rPr lang="th-TH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นานประมาณ </a:t>
            </a:r>
            <a:r>
              <a:rPr lang="en-US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4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นาที นักศึกษาสามารถเข้าทดสอบออนไลน์ได้ทุกคนและสามารถส่งคำตอบได้โดยไม่ติดปัญหา </a:t>
            </a:r>
          </a:p>
        </p:txBody>
      </p:sp>
    </p:spTree>
    <p:extLst>
      <p:ext uri="{BB962C8B-B14F-4D97-AF65-F5344CB8AC3E}">
        <p14:creationId xmlns:p14="http://schemas.microsoft.com/office/powerpoint/2010/main" val="2149239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70B5D-50D0-4891-9208-8FAF1B5A8DF5}"/>
              </a:ext>
            </a:extLst>
          </p:cNvPr>
          <p:cNvGrpSpPr/>
          <p:nvPr/>
        </p:nvGrpSpPr>
        <p:grpSpPr>
          <a:xfrm>
            <a:off x="0" y="-1"/>
            <a:ext cx="9180512" cy="915567"/>
            <a:chOff x="0" y="-1"/>
            <a:chExt cx="9180512" cy="915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EEA19-9068-4E5C-A690-A4C7F36A6B5A}"/>
                </a:ext>
              </a:extLst>
            </p:cNvPr>
            <p:cNvSpPr/>
            <p:nvPr/>
          </p:nvSpPr>
          <p:spPr>
            <a:xfrm>
              <a:off x="7164288" y="0"/>
              <a:ext cx="1979712" cy="91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B7EEBF7-28A8-45E3-BDBA-6D6B95B8B1EF}"/>
                </a:ext>
              </a:extLst>
            </p:cNvPr>
            <p:cNvGrpSpPr/>
            <p:nvPr/>
          </p:nvGrpSpPr>
          <p:grpSpPr>
            <a:xfrm>
              <a:off x="7331673" y="250894"/>
              <a:ext cx="1848839" cy="432748"/>
              <a:chOff x="5232961" y="3107276"/>
              <a:chExt cx="1315058" cy="43274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2E5179C-C3EC-4041-ABAC-683806B94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32961" y="3162989"/>
                <a:ext cx="280492" cy="338555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0B57C2-784C-4160-8D36-DEDB6C2BB1ED}"/>
                  </a:ext>
                </a:extLst>
              </p:cNvPr>
              <p:cNvSpPr/>
              <p:nvPr/>
            </p:nvSpPr>
            <p:spPr>
              <a:xfrm>
                <a:off x="5513453" y="3107276"/>
                <a:ext cx="1034566" cy="43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tlp21.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net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5EB56-2E9D-4212-86E4-CBE6C7EC45DA}"/>
                </a:ext>
              </a:extLst>
            </p:cNvPr>
            <p:cNvSpPr/>
            <p:nvPr/>
          </p:nvSpPr>
          <p:spPr>
            <a:xfrm>
              <a:off x="0" y="-1"/>
              <a:ext cx="6732240" cy="9067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โครงการ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Chaiyaphum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Education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80BBB-FCD9-40DD-BFE0-CED2C49F3463}"/>
              </a:ext>
            </a:extLst>
          </p:cNvPr>
          <p:cNvSpPr/>
          <p:nvPr/>
        </p:nvSpPr>
        <p:spPr>
          <a:xfrm>
            <a:off x="107504" y="74758"/>
            <a:ext cx="9036496" cy="1272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ข้อคำถามจากคณะกรรมการ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 โครงการ ชัยภูมิ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  </a:t>
            </a:r>
            <a:b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เครื่องคอมพิวเตอร์สำรองข้อมูลที่มีราคาสูงกว่าราคากลาง จำเป็นแค่ใหน และได้มี </a:t>
            </a:r>
            <a:b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การทำสถิติปริมาณการใช้หรือไม่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F71C96-50A8-8442-B216-843882E240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pic>
        <p:nvPicPr>
          <p:cNvPr id="14" name="รูปภาพ 5">
            <a:extLst>
              <a:ext uri="{FF2B5EF4-FFF2-40B4-BE49-F238E27FC236}">
                <a16:creationId xmlns:a16="http://schemas.microsoft.com/office/drawing/2014/main" id="{871496FF-402D-4A9A-989E-BA60D8711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635646"/>
            <a:ext cx="3533375" cy="2434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รูปภาพ 2">
            <a:extLst>
              <a:ext uri="{FF2B5EF4-FFF2-40B4-BE49-F238E27FC236}">
                <a16:creationId xmlns:a16="http://schemas.microsoft.com/office/drawing/2014/main" id="{0B04E4FE-6C6C-414F-A6E7-EF5F32A414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53"/>
          <a:stretch/>
        </p:blipFill>
        <p:spPr>
          <a:xfrm>
            <a:off x="4702141" y="1652969"/>
            <a:ext cx="3600633" cy="24343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3998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70B5D-50D0-4891-9208-8FAF1B5A8DF5}"/>
              </a:ext>
            </a:extLst>
          </p:cNvPr>
          <p:cNvGrpSpPr/>
          <p:nvPr/>
        </p:nvGrpSpPr>
        <p:grpSpPr>
          <a:xfrm>
            <a:off x="0" y="-1"/>
            <a:ext cx="9180512" cy="915567"/>
            <a:chOff x="0" y="-1"/>
            <a:chExt cx="9180512" cy="915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EEA19-9068-4E5C-A690-A4C7F36A6B5A}"/>
                </a:ext>
              </a:extLst>
            </p:cNvPr>
            <p:cNvSpPr/>
            <p:nvPr/>
          </p:nvSpPr>
          <p:spPr>
            <a:xfrm>
              <a:off x="7164288" y="0"/>
              <a:ext cx="1979712" cy="91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B7EEBF7-28A8-45E3-BDBA-6D6B95B8B1EF}"/>
                </a:ext>
              </a:extLst>
            </p:cNvPr>
            <p:cNvGrpSpPr/>
            <p:nvPr/>
          </p:nvGrpSpPr>
          <p:grpSpPr>
            <a:xfrm>
              <a:off x="7331673" y="250894"/>
              <a:ext cx="1848839" cy="432748"/>
              <a:chOff x="5232961" y="3107276"/>
              <a:chExt cx="1315058" cy="43274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2E5179C-C3EC-4041-ABAC-683806B94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32961" y="3162989"/>
                <a:ext cx="280492" cy="338555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0B57C2-784C-4160-8D36-DEDB6C2BB1ED}"/>
                  </a:ext>
                </a:extLst>
              </p:cNvPr>
              <p:cNvSpPr/>
              <p:nvPr/>
            </p:nvSpPr>
            <p:spPr>
              <a:xfrm>
                <a:off x="5513453" y="3107276"/>
                <a:ext cx="1034566" cy="43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tlp21.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net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5EB56-2E9D-4212-86E4-CBE6C7EC45DA}"/>
                </a:ext>
              </a:extLst>
            </p:cNvPr>
            <p:cNvSpPr/>
            <p:nvPr/>
          </p:nvSpPr>
          <p:spPr>
            <a:xfrm>
              <a:off x="0" y="-1"/>
              <a:ext cx="6732240" cy="9067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โครงการ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Chaiyaphum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Education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80BBB-FCD9-40DD-BFE0-CED2C49F3463}"/>
              </a:ext>
            </a:extLst>
          </p:cNvPr>
          <p:cNvSpPr/>
          <p:nvPr/>
        </p:nvSpPr>
        <p:spPr>
          <a:xfrm>
            <a:off x="107504" y="74758"/>
            <a:ext cx="9036496" cy="1272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ข้อคำถามจากคณะกรรมการ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 โครงการ ชัยภูมิ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  </a:t>
            </a:r>
            <a:b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เครื่องคอมพิวเตอร์สำรองข้อมูลที่มีราคาสูงกว่าราคากลาง จำเป็นแค่ใหน และได้มี </a:t>
            </a:r>
            <a:b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การทำสถิติปริมาณการใช้หรือไม่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F71C96-50A8-8442-B216-843882E240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sp>
        <p:nvSpPr>
          <p:cNvPr id="17" name="Rectangle 15">
            <a:extLst>
              <a:ext uri="{FF2B5EF4-FFF2-40B4-BE49-F238E27FC236}">
                <a16:creationId xmlns:a16="http://schemas.microsoft.com/office/drawing/2014/main" id="{ECDE993A-BD21-4CBF-ACF7-9F8A2E6BC8DF}"/>
              </a:ext>
            </a:extLst>
          </p:cNvPr>
          <p:cNvSpPr/>
          <p:nvPr/>
        </p:nvSpPr>
        <p:spPr>
          <a:xfrm>
            <a:off x="751813" y="1569232"/>
            <a:ext cx="7204563" cy="672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 เครื่องแม่ข่าย</a:t>
            </a:r>
            <a:endParaRPr lang="en-US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0" name="ตาราง 3">
            <a:extLst>
              <a:ext uri="{FF2B5EF4-FFF2-40B4-BE49-F238E27FC236}">
                <a16:creationId xmlns:a16="http://schemas.microsoft.com/office/drawing/2014/main" id="{96CDAD41-7EF8-4571-9389-B7AB5EEA1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8904"/>
              </p:ext>
            </p:extLst>
          </p:nvPr>
        </p:nvGraphicFramePr>
        <p:xfrm>
          <a:off x="1742358" y="3291830"/>
          <a:ext cx="5421930" cy="168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965">
                  <a:extLst>
                    <a:ext uri="{9D8B030D-6E8A-4147-A177-3AD203B41FA5}">
                      <a16:colId xmlns:a16="http://schemas.microsoft.com/office/drawing/2014/main" val="3600704319"/>
                    </a:ext>
                  </a:extLst>
                </a:gridCol>
                <a:gridCol w="2710965">
                  <a:extLst>
                    <a:ext uri="{9D8B030D-6E8A-4147-A177-3AD203B41FA5}">
                      <a16:colId xmlns:a16="http://schemas.microsoft.com/office/drawing/2014/main" val="1788698912"/>
                    </a:ext>
                  </a:extLst>
                </a:gridCol>
              </a:tblGrid>
              <a:tr h="5616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จำนวนนักเรียนที่สอบ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036761"/>
                  </a:ext>
                </a:extLst>
              </a:tr>
              <a:tr h="5616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9695076"/>
                  </a:ext>
                </a:extLst>
              </a:tr>
              <a:tr h="5616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12,000 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24694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5E80F84-070D-4ADB-BD9C-3459D745D08D}"/>
              </a:ext>
            </a:extLst>
          </p:cNvPr>
          <p:cNvSpPr txBox="1"/>
          <p:nvPr/>
        </p:nvSpPr>
        <p:spPr>
          <a:xfrm>
            <a:off x="960935" y="1949404"/>
            <a:ext cx="69847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จากการใช้งานจริงในการสอบออนไลน์ใช้จำนวน </a:t>
            </a:r>
            <a:r>
              <a:rPr lang="en-US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32 Core </a:t>
            </a:r>
            <a:r>
              <a:rPr lang="th-TH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สามารถรองรับผู้เข้าใช้งานได้ </a:t>
            </a:r>
            <a:r>
              <a:rPr lang="en-US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2,000 </a:t>
            </a:r>
          </a:p>
          <a:p>
            <a:pPr fontAlgn="base"/>
            <a:r>
              <a:rPr lang="th-TH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คนในเวลาเดียวกัน ถ้ามีผู้เข้าสอบประมารณ </a:t>
            </a:r>
            <a:r>
              <a:rPr lang="en-US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12,000</a:t>
            </a:r>
            <a:r>
              <a:rPr lang="th-TH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 จำเป็นต้องใช้ </a:t>
            </a:r>
            <a:r>
              <a:rPr lang="en-US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Core CPU </a:t>
            </a:r>
            <a:r>
              <a:rPr lang="th-TH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 </a:t>
            </a:r>
            <a:r>
              <a:rPr lang="en-US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</a:t>
            </a:r>
            <a:endParaRPr lang="en-US" sz="1800" b="1" dirty="0">
              <a:solidFill>
                <a:srgbClr val="44444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th-TH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</a:t>
            </a:r>
            <a:r>
              <a:rPr lang="en-US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192 Core </a:t>
            </a:r>
            <a:r>
              <a:rPr lang="th-TH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ซึ่งใกล้เคียงกับที่ประมาณการเครื่องเซิฟเวอร์ </a:t>
            </a:r>
            <a:r>
              <a:rPr lang="en-US" sz="1800" b="1" dirty="0">
                <a:solidFill>
                  <a:srgbClr val="44444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208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734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70B5D-50D0-4891-9208-8FAF1B5A8DF5}"/>
              </a:ext>
            </a:extLst>
          </p:cNvPr>
          <p:cNvGrpSpPr/>
          <p:nvPr/>
        </p:nvGrpSpPr>
        <p:grpSpPr>
          <a:xfrm>
            <a:off x="0" y="-1"/>
            <a:ext cx="9180512" cy="915567"/>
            <a:chOff x="0" y="-1"/>
            <a:chExt cx="9180512" cy="915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EEA19-9068-4E5C-A690-A4C7F36A6B5A}"/>
                </a:ext>
              </a:extLst>
            </p:cNvPr>
            <p:cNvSpPr/>
            <p:nvPr/>
          </p:nvSpPr>
          <p:spPr>
            <a:xfrm>
              <a:off x="7164288" y="0"/>
              <a:ext cx="1979712" cy="91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B7EEBF7-28A8-45E3-BDBA-6D6B95B8B1EF}"/>
                </a:ext>
              </a:extLst>
            </p:cNvPr>
            <p:cNvGrpSpPr/>
            <p:nvPr/>
          </p:nvGrpSpPr>
          <p:grpSpPr>
            <a:xfrm>
              <a:off x="7331673" y="250894"/>
              <a:ext cx="1848839" cy="432748"/>
              <a:chOff x="5232961" y="3107276"/>
              <a:chExt cx="1315058" cy="43274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2E5179C-C3EC-4041-ABAC-683806B94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32961" y="3162989"/>
                <a:ext cx="280492" cy="338555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0B57C2-784C-4160-8D36-DEDB6C2BB1ED}"/>
                  </a:ext>
                </a:extLst>
              </p:cNvPr>
              <p:cNvSpPr/>
              <p:nvPr/>
            </p:nvSpPr>
            <p:spPr>
              <a:xfrm>
                <a:off x="5513453" y="3107276"/>
                <a:ext cx="1034566" cy="43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tlp21.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net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5EB56-2E9D-4212-86E4-CBE6C7EC45DA}"/>
                </a:ext>
              </a:extLst>
            </p:cNvPr>
            <p:cNvSpPr/>
            <p:nvPr/>
          </p:nvSpPr>
          <p:spPr>
            <a:xfrm>
              <a:off x="0" y="-1"/>
              <a:ext cx="6732240" cy="9067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โครงการ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Chaiyaphum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Education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80BBB-FCD9-40DD-BFE0-CED2C49F3463}"/>
              </a:ext>
            </a:extLst>
          </p:cNvPr>
          <p:cNvSpPr/>
          <p:nvPr/>
        </p:nvSpPr>
        <p:spPr>
          <a:xfrm>
            <a:off x="107504" y="74758"/>
            <a:ext cx="9036496" cy="1272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ข้อคำถามจากคณะกรรมการ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 โครงการ ชัยภูมิ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  </a:t>
            </a:r>
            <a:b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เครื่องคอมพิวเตอร์สำรองข้อมูลที่มีราคาสูงกว่าราคากลาง จำเป็นแค่ใหน และได้มี </a:t>
            </a:r>
            <a:b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การทำสถิติปริมาณการใช้หรือไม่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F71C96-50A8-8442-B216-843882E240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sp>
        <p:nvSpPr>
          <p:cNvPr id="13" name="Rectangle 15">
            <a:extLst>
              <a:ext uri="{FF2B5EF4-FFF2-40B4-BE49-F238E27FC236}">
                <a16:creationId xmlns:a16="http://schemas.microsoft.com/office/drawing/2014/main" id="{BBB545E8-F769-4723-95FA-EEDBB872F167}"/>
              </a:ext>
            </a:extLst>
          </p:cNvPr>
          <p:cNvSpPr/>
          <p:nvPr/>
        </p:nvSpPr>
        <p:spPr>
          <a:xfrm>
            <a:off x="721449" y="1676166"/>
            <a:ext cx="7808606" cy="35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เปรียบเทียบค่าใช้จ่ายกรณีซื้อและกรณีเช่าใช้ระบบ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*</a:t>
            </a:r>
          </a:p>
          <a:p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7111F9A-7D06-4C41-B689-B766ECF02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594740"/>
              </p:ext>
            </p:extLst>
          </p:nvPr>
        </p:nvGraphicFramePr>
        <p:xfrm>
          <a:off x="2172003" y="1779662"/>
          <a:ext cx="4560237" cy="308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6" imgW="9308927" imgH="6292806" progId="Excel.Sheet.12">
                  <p:embed/>
                </p:oleObj>
              </mc:Choice>
              <mc:Fallback>
                <p:oleObj name="Worksheet" r:id="rId6" imgW="9308927" imgH="6292806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A14FEBA-E9C3-4B1A-83F3-3DAF49B8E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72003" y="1779662"/>
                        <a:ext cx="4560237" cy="308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959C8465-E919-4877-A30E-C5D523490B86}"/>
              </a:ext>
            </a:extLst>
          </p:cNvPr>
          <p:cNvSpPr/>
          <p:nvPr/>
        </p:nvSpPr>
        <p:spPr>
          <a:xfrm>
            <a:off x="7331672" y="4737229"/>
            <a:ext cx="193124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* </a:t>
            </a:r>
            <a:r>
              <a:rPr lang="th-TH" sz="1600" b="1" dirty="0">
                <a:solidFill>
                  <a:srgbClr val="FF0000"/>
                </a:solidFill>
              </a:rPr>
              <a:t>ที่มาราคาจาก</a:t>
            </a:r>
            <a:r>
              <a:rPr lang="en-US" sz="1600" b="1" dirty="0">
                <a:solidFill>
                  <a:srgbClr val="FF0000"/>
                </a:solidFill>
              </a:rPr>
              <a:t> CAT</a:t>
            </a:r>
          </a:p>
        </p:txBody>
      </p:sp>
    </p:spTree>
    <p:extLst>
      <p:ext uri="{BB962C8B-B14F-4D97-AF65-F5344CB8AC3E}">
        <p14:creationId xmlns:p14="http://schemas.microsoft.com/office/powerpoint/2010/main" val="57449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511AA-F4B4-48CC-B036-8451A09E19F9}"/>
              </a:ext>
            </a:extLst>
          </p:cNvPr>
          <p:cNvSpPr/>
          <p:nvPr/>
        </p:nvSpPr>
        <p:spPr>
          <a:xfrm>
            <a:off x="542876" y="2715766"/>
            <a:ext cx="79175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300" b="1" dirty="0">
                <a:solidFill>
                  <a:srgbClr val="FF0000"/>
                </a:solidFill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ปัญหาและสภาพปัจจุบัน</a:t>
            </a:r>
          </a:p>
          <a:p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1. สถานศึกษาไม่ได้ออกแบบโครงการ/กิจกรรมที่ตรงและครอบคลุมภารกิจ ทั้ง </a:t>
            </a:r>
            <a:r>
              <a:rPr lang="en-US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 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มาตรฐาน  </a:t>
            </a:r>
            <a:b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ครบทุก </a:t>
            </a:r>
            <a:r>
              <a:rPr lang="en-US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21 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ประเด็นพิจารณา</a:t>
            </a:r>
            <a:r>
              <a:rPr lang="th-TH" sz="2300" dirty="0">
                <a:solidFill>
                  <a:schemeClr val="tx2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องการประกันคุณภาพ</a:t>
            </a:r>
          </a:p>
          <a:p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2. โครงการ/กิจกรรมที่ปรากฏในแผนปฎิบัติการ ยังเน้นไปที่แผนการจัดซื้อจัดจ้างมากกว่า </a:t>
            </a:r>
            <a:b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โครงการ/กิจกรรม</a:t>
            </a:r>
            <a:r>
              <a:rPr lang="th-TH" sz="2300" dirty="0">
                <a:solidFill>
                  <a:schemeClr val="tx2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พื่อพัฒนาคุณภาพสถานศึกษา</a:t>
            </a:r>
          </a:p>
          <a:p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3. ตัวชี้วัดที่ตรงภารกิจที่ทำให้เกิดผลงานตามโครงการยังไม่สามารถเก็บในรูปแบบ</a:t>
            </a:r>
            <a:r>
              <a:rPr lang="th-TH" sz="2300" dirty="0">
                <a:solidFill>
                  <a:schemeClr val="tx2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สารสนเทศได้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4. ครู</a:t>
            </a:r>
            <a:r>
              <a:rPr lang="th-TH" sz="2300" dirty="0">
                <a:solidFill>
                  <a:schemeClr val="tx2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ยังขาด</a:t>
            </a: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เครื่องมือที่สนับสนุนการจัดการเรียนรู้ให้เกิดผลสัมฤทธิ์ทางวิชาการของผู้เรียนและ</a:t>
            </a:r>
            <a:b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3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คุณลักษณะที่พึงประสงค์</a:t>
            </a:r>
            <a:r>
              <a:rPr lang="th-TH" sz="24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ให้ได้ตามมาตรฐานของการประกันคุณภาพ</a:t>
            </a:r>
          </a:p>
          <a:p>
            <a:r>
              <a:rPr lang="th-TH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en-US" sz="23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4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ผู้บริหารยังขาดระบบรายงานผลสัมฤทธิ์ของการดำเนินงานที่สะท้อนผลต่อประเด็น</a:t>
            </a:r>
            <a:br>
              <a:rPr lang="th-TH" sz="24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พิจารณาของการประกันคุณภาพและการใช้งบประมาณได้ตรงกับแผนที่ได้กำหนด</a:t>
            </a:r>
            <a:endParaRPr lang="en-US" sz="32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A842E-F4C6-3440-B80F-6798E52AC5E6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</a:t>
            </a:r>
            <a:r>
              <a:rPr lang="th-TH" sz="2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พัฒนาระบบจัดการเรียนรู้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ด้วยการขับเคลื่อนสถานศึกษาตามแนวทางการประกันคุณภาพ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สร้างสมรรถนะผู้เรียนแห่งศตวรรษที่ 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EA3D16-C547-6C4B-951F-DC73477E1D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513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70B5D-50D0-4891-9208-8FAF1B5A8DF5}"/>
              </a:ext>
            </a:extLst>
          </p:cNvPr>
          <p:cNvGrpSpPr/>
          <p:nvPr/>
        </p:nvGrpSpPr>
        <p:grpSpPr>
          <a:xfrm>
            <a:off x="0" y="-1"/>
            <a:ext cx="9180512" cy="915567"/>
            <a:chOff x="0" y="-1"/>
            <a:chExt cx="9180512" cy="915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EEA19-9068-4E5C-A690-A4C7F36A6B5A}"/>
                </a:ext>
              </a:extLst>
            </p:cNvPr>
            <p:cNvSpPr/>
            <p:nvPr/>
          </p:nvSpPr>
          <p:spPr>
            <a:xfrm>
              <a:off x="7164288" y="0"/>
              <a:ext cx="1979712" cy="91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B7EEBF7-28A8-45E3-BDBA-6D6B95B8B1EF}"/>
                </a:ext>
              </a:extLst>
            </p:cNvPr>
            <p:cNvGrpSpPr/>
            <p:nvPr/>
          </p:nvGrpSpPr>
          <p:grpSpPr>
            <a:xfrm>
              <a:off x="7331673" y="250894"/>
              <a:ext cx="1848839" cy="432748"/>
              <a:chOff x="5232961" y="3107276"/>
              <a:chExt cx="1315058" cy="43274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2E5179C-C3EC-4041-ABAC-683806B94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32961" y="3162989"/>
                <a:ext cx="280492" cy="338555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0B57C2-784C-4160-8D36-DEDB6C2BB1ED}"/>
                  </a:ext>
                </a:extLst>
              </p:cNvPr>
              <p:cNvSpPr/>
              <p:nvPr/>
            </p:nvSpPr>
            <p:spPr>
              <a:xfrm>
                <a:off x="5513453" y="3107276"/>
                <a:ext cx="1034566" cy="43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tlp21.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net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5EB56-2E9D-4212-86E4-CBE6C7EC45DA}"/>
                </a:ext>
              </a:extLst>
            </p:cNvPr>
            <p:cNvSpPr/>
            <p:nvPr/>
          </p:nvSpPr>
          <p:spPr>
            <a:xfrm>
              <a:off x="0" y="-1"/>
              <a:ext cx="6732240" cy="9067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โครงการ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Chaiyaphum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Education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80BBB-FCD9-40DD-BFE0-CED2C49F3463}"/>
              </a:ext>
            </a:extLst>
          </p:cNvPr>
          <p:cNvSpPr/>
          <p:nvPr/>
        </p:nvSpPr>
        <p:spPr>
          <a:xfrm>
            <a:off x="107504" y="74758"/>
            <a:ext cx="9036496" cy="1272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ข้อคำถามจากคณะกรรมการ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 โครงการ ชัยภูมิ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  </a:t>
            </a:r>
            <a:b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ระบบที่จัดทำได้คำนึงถึงการเข้าใช้ของนักเรียนด้วยหรือไม่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109031-BBDD-40DD-BD2B-428DA0641A0A}"/>
              </a:ext>
            </a:extLst>
          </p:cNvPr>
          <p:cNvSpPr/>
          <p:nvPr/>
        </p:nvSpPr>
        <p:spPr>
          <a:xfrm>
            <a:off x="721897" y="3075806"/>
            <a:ext cx="70567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เนื่องจากนักเรียนในสังกัด อบจ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ชัยภูมิเป็นนักเรียนอยู่ในระดับชั้นมัธยมศึกษา นักเรียนส่วนใหญ่มากกว่าร้อยละ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มีสมาร์ทโฟนที่สามารถใช้ระบบดังกล่าวได้อยู่แล้ว อย่างไรก็ดี อบจ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ชัยภูมิ ก็ได้ตระหนักถึงปัญหาดังกล่าวจึงได้มีการเตรียมการจัดการในเรื่องดังกล่าวดังนี้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1.1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ระบบจัดการทดสอบและระบบจัดการบทเรียนสามารถพิมพ์ออกมา</a:t>
            </a:r>
            <a:b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ในรูปแบบของกระดาษ และมีเมนูที่ให้ครูสามารถตรวจคำตอบของ </a:t>
            </a:r>
            <a:b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นักเรียนจากกระดาษเข้าสู่ระบบได้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1.2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อบจ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ชัยภูมิ มีโครงการเตรียมความพร้อมระบบ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WiFi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ให้ครอบคลุม </a:t>
            </a:r>
            <a:b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พื้นที่ภายในโรงเรียนรวมทั้งจะมีโครงการจัดหาเท็บเล็ตให้นักเรียนได้ใช้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ctr">
              <a:buAutoNum type="arabicPeriod"/>
            </a:pP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301CFD-0C13-8A47-967B-1AF5394F3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68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870B5D-50D0-4891-9208-8FAF1B5A8DF5}"/>
              </a:ext>
            </a:extLst>
          </p:cNvPr>
          <p:cNvGrpSpPr/>
          <p:nvPr/>
        </p:nvGrpSpPr>
        <p:grpSpPr>
          <a:xfrm>
            <a:off x="0" y="-1"/>
            <a:ext cx="9180512" cy="915567"/>
            <a:chOff x="0" y="-1"/>
            <a:chExt cx="9180512" cy="9155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EEA19-9068-4E5C-A690-A4C7F36A6B5A}"/>
                </a:ext>
              </a:extLst>
            </p:cNvPr>
            <p:cNvSpPr/>
            <p:nvPr/>
          </p:nvSpPr>
          <p:spPr>
            <a:xfrm>
              <a:off x="7164288" y="0"/>
              <a:ext cx="1979712" cy="91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B7EEBF7-28A8-45E3-BDBA-6D6B95B8B1EF}"/>
                </a:ext>
              </a:extLst>
            </p:cNvPr>
            <p:cNvGrpSpPr/>
            <p:nvPr/>
          </p:nvGrpSpPr>
          <p:grpSpPr>
            <a:xfrm>
              <a:off x="7331673" y="250894"/>
              <a:ext cx="1848839" cy="432748"/>
              <a:chOff x="5232961" y="3107276"/>
              <a:chExt cx="1315058" cy="43274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2E5179C-C3EC-4041-ABAC-683806B94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32961" y="3162989"/>
                <a:ext cx="280492" cy="338555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10B57C2-784C-4160-8D36-DEDB6C2BB1ED}"/>
                  </a:ext>
                </a:extLst>
              </p:cNvPr>
              <p:cNvSpPr/>
              <p:nvPr/>
            </p:nvSpPr>
            <p:spPr>
              <a:xfrm>
                <a:off x="5513453" y="3107276"/>
                <a:ext cx="1034566" cy="4327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tlp21.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net</a:t>
                </a:r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C5EB56-2E9D-4212-86E4-CBE6C7EC45DA}"/>
                </a:ext>
              </a:extLst>
            </p:cNvPr>
            <p:cNvSpPr/>
            <p:nvPr/>
          </p:nvSpPr>
          <p:spPr>
            <a:xfrm>
              <a:off x="0" y="-1"/>
              <a:ext cx="6732240" cy="90673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โครงการ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Chaiyaphum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Education</a:t>
              </a:r>
              <a:r>
                <a:rPr lang="th-TH" sz="2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80BBB-FCD9-40DD-BFE0-CED2C49F3463}"/>
              </a:ext>
            </a:extLst>
          </p:cNvPr>
          <p:cNvSpPr/>
          <p:nvPr/>
        </p:nvSpPr>
        <p:spPr>
          <a:xfrm>
            <a:off x="107504" y="74758"/>
            <a:ext cx="9036496" cy="163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ข้อคำถามจากคณะกรรมการ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กระทรวงมหาดไทย โครงการ ชัยภูมิ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  </a:t>
            </a:r>
            <a:b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ระบบที่จัดทำขึ้นควรมีส่วนที่ให้ผู้ปกครองมีส่วนร่วม มีการสื่อสาร ระหว่าง โรงเรียน  </a:t>
            </a:r>
            <a:b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นักเรียน และผู้ปกครอง เช่นเมื่อนักเรียนเข้าโรงเรียนแล้ว จะมีการแจ้งไปยัง </a:t>
            </a:r>
            <a:b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ผู้ปกครองแล้วเป็นต้น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109031-BBDD-40DD-BD2B-428DA0641A0A}"/>
              </a:ext>
            </a:extLst>
          </p:cNvPr>
          <p:cNvSpPr/>
          <p:nvPr/>
        </p:nvSpPr>
        <p:spPr>
          <a:xfrm>
            <a:off x="701152" y="2612877"/>
            <a:ext cx="712879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ชัยภูมิ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มีระบบดูแลช่วยเหลือนักเรียน อาทิ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ระบบเช็คเวลาเข้าโรงเรียนด้วยกล้องจับใบหน้ารวมทั้งตรวจอุณหภูมิเพื่อป้องกัน    </a:t>
            </a:r>
            <a:b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โควิท19 และแจ้งให้ผู้ปกครองทราบ ผ่าน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SMS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2.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ระบบเช็คชื่อเข้าเรียนรายคาบ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ระบบบันทึกพฤติกรรม 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ระบบเยี่ยมบ้าน เพื่อให้โรงเรียนสามารถให้ความข่วยเหลือได้ตรงกับสภาพเป็นจริง</a:t>
            </a:r>
          </a:p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ระบบแจ้งข่าวสารประชาสัมพันธ์ผู้ปกครอง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FEC4BC-7D46-6F40-881E-A602CD264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5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CA9D6C-F4F0-4C2E-AA80-80B025DE5321}"/>
              </a:ext>
            </a:extLst>
          </p:cNvPr>
          <p:cNvSpPr/>
          <p:nvPr/>
        </p:nvSpPr>
        <p:spPr>
          <a:xfrm>
            <a:off x="1175960" y="771550"/>
            <a:ext cx="729824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  <a:r>
              <a:rPr lang="en-US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พัฒนาระบบจัดการเรียนรู้ด้วยการขับเคลื่อนสถานศึกษาตามแนวทางการประกันคุณภาพ สร้างสมรรถนะผู้เรียนแห่งศตวรรษที่ 21</a:t>
            </a:r>
            <a:endParaRPr lang="en-US" sz="24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77CDD2-DEF0-44C4-AD8A-3A7751733651}"/>
              </a:ext>
            </a:extLst>
          </p:cNvPr>
          <p:cNvSpPr/>
          <p:nvPr/>
        </p:nvSpPr>
        <p:spPr>
          <a:xfrm>
            <a:off x="3275856" y="1756196"/>
            <a:ext cx="20882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ประกอบด้วย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4A575-DAA2-44F7-AF5D-96534526E001}"/>
              </a:ext>
            </a:extLst>
          </p:cNvPr>
          <p:cNvSpPr/>
          <p:nvPr/>
        </p:nvSpPr>
        <p:spPr>
          <a:xfrm>
            <a:off x="393428" y="2121933"/>
            <a:ext cx="2736304" cy="51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ระบบเทคโนโลยีสารสนเทศ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5F581A2-7647-4640-B5D2-3EF920EFF642}"/>
              </a:ext>
            </a:extLst>
          </p:cNvPr>
          <p:cNvSpPr/>
          <p:nvPr/>
        </p:nvSpPr>
        <p:spPr>
          <a:xfrm>
            <a:off x="3166790" y="2131701"/>
            <a:ext cx="5509666" cy="5120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BE36A7-FCE4-4001-9FBE-4F89927E8473}"/>
              </a:ext>
            </a:extLst>
          </p:cNvPr>
          <p:cNvSpPr/>
          <p:nvPr/>
        </p:nvSpPr>
        <p:spPr>
          <a:xfrm>
            <a:off x="393428" y="2668942"/>
            <a:ext cx="2736304" cy="2304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ระบบจัดทำแผนเพื่อประกันคุณภาพสถานศึกษา จำนวน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ระบบสนับสนุนการจัดการเรียนรู้และดูแลช่วยเหลือนักเรียน  จำนวน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ระบบบริหารจัดการหลักสูตร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IOT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and Digital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E5DC904-1079-4EBD-867E-B3EB0954E88B}"/>
              </a:ext>
            </a:extLst>
          </p:cNvPr>
          <p:cNvSpPr/>
          <p:nvPr/>
        </p:nvSpPr>
        <p:spPr>
          <a:xfrm>
            <a:off x="3166790" y="2668942"/>
            <a:ext cx="2736304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ศูนย์ประมวลผลกลาง และระบบเครือข่าย จำนวน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เครื่องคอมฯ สำหรับประมวลผล แบบที่ 2 จำนวน 53 ชุด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เครื่องสำรองไฟฟ้า ขนาด 800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52 ชุด</a:t>
            </a:r>
          </a:p>
          <a:p>
            <a:pPr>
              <a:buClr>
                <a:srgbClr val="DE5566"/>
              </a:buClr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Clr>
                <a:srgbClr val="DE5566"/>
              </a:buClr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809198-F7DE-43E0-9506-7B34A96B87C6}"/>
              </a:ext>
            </a:extLst>
          </p:cNvPr>
          <p:cNvSpPr/>
          <p:nvPr/>
        </p:nvSpPr>
        <p:spPr>
          <a:xfrm>
            <a:off x="5940152" y="2668942"/>
            <a:ext cx="2736304" cy="2304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ครุภัณฑ์สื่อสารโทรคมนาคมประจำส่วนกลาง จำนวน 1 ชุด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ครุภัณฑ์สื่อสารโทรคมนาคมประจำโรงเรียน จำนวน 26 ชุด</a:t>
            </a: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โครงข่ายสัญญาณ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IoT LPWAN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52 ชุด</a:t>
            </a:r>
          </a:p>
          <a:p>
            <a:pPr>
              <a:buClr>
                <a:srgbClr val="DE5566"/>
              </a:buClr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Clr>
                <a:srgbClr val="DE5566"/>
              </a:buClr>
              <a:buFont typeface="Arial" panose="020B0604020202020204" pitchFamily="34" charset="0"/>
              <a:buChar char="•"/>
            </a:pP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DC7401-A72F-D047-848B-6EC43ADF29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7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2CA807-D5F4-49F9-84E1-5263BBBD40BD}"/>
              </a:ext>
            </a:extLst>
          </p:cNvPr>
          <p:cNvSpPr/>
          <p:nvPr/>
        </p:nvSpPr>
        <p:spPr>
          <a:xfrm>
            <a:off x="4384776" y="1203596"/>
            <a:ext cx="1512168" cy="63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ระบบจัดทำแผนเพื่อการประกันคุณภาพ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632985-28DF-45DA-B11D-F5A95F523E8D}"/>
              </a:ext>
            </a:extLst>
          </p:cNvPr>
          <p:cNvSpPr/>
          <p:nvPr/>
        </p:nvSpPr>
        <p:spPr>
          <a:xfrm>
            <a:off x="6711386" y="1108555"/>
            <a:ext cx="1512168" cy="63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รายงานผลการปฎิบัติงานประจำปี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99D113-CDB3-44E7-8B7F-8F00E96D5C51}"/>
              </a:ext>
            </a:extLst>
          </p:cNvPr>
          <p:cNvSpPr/>
          <p:nvPr/>
        </p:nvSpPr>
        <p:spPr>
          <a:xfrm>
            <a:off x="4384776" y="2225967"/>
            <a:ext cx="1512168" cy="63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สตูดิโอประจำโรงเรียน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E4DD32-E0C9-4814-B476-7200DAE2C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34" y="1627802"/>
            <a:ext cx="393255" cy="9525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866F382-153B-49E7-9D7B-5C8EF749B325}"/>
              </a:ext>
            </a:extLst>
          </p:cNvPr>
          <p:cNvSpPr/>
          <p:nvPr/>
        </p:nvSpPr>
        <p:spPr>
          <a:xfrm>
            <a:off x="4384776" y="3219820"/>
            <a:ext cx="1512168" cy="633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ระบบจัดการเรียนรู้และดูแลช่วยเหลือ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7DFEA28F-5577-40E4-8D3F-D449E045DB53}"/>
              </a:ext>
            </a:extLst>
          </p:cNvPr>
          <p:cNvSpPr/>
          <p:nvPr/>
        </p:nvSpPr>
        <p:spPr>
          <a:xfrm>
            <a:off x="7035616" y="2873962"/>
            <a:ext cx="864096" cy="12549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คลังบทเรียน</a:t>
            </a:r>
          </a:p>
          <a:p>
            <a:pPr algn="ctr"/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&amp;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คลังข้อสอบ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การบ้าน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DB6235-D730-4FAC-8BDD-3F89F2E5D7BC}"/>
              </a:ext>
            </a:extLst>
          </p:cNvPr>
          <p:cNvSpPr/>
          <p:nvPr/>
        </p:nvSpPr>
        <p:spPr>
          <a:xfrm>
            <a:off x="2236470" y="3228020"/>
            <a:ext cx="1512168" cy="639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ครุภัณฑ์สื่อสาร โทรคมนาคม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CA4F0E-26B8-438F-8A7C-1E7542C7A3B9}"/>
              </a:ext>
            </a:extLst>
          </p:cNvPr>
          <p:cNvSpPr/>
          <p:nvPr/>
        </p:nvSpPr>
        <p:spPr>
          <a:xfrm>
            <a:off x="4386676" y="4227932"/>
            <a:ext cx="1512168" cy="707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</a:p>
          <a:p>
            <a:pPr algn="ctr"/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IOT and Digital   Platform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A9ACFE-8477-43E2-9F2A-8F46F1837045}"/>
              </a:ext>
            </a:extLst>
          </p:cNvPr>
          <p:cNvCxnSpPr>
            <a:cxnSpLocks/>
          </p:cNvCxnSpPr>
          <p:nvPr/>
        </p:nvCxnSpPr>
        <p:spPr>
          <a:xfrm>
            <a:off x="3729999" y="2211180"/>
            <a:ext cx="596612" cy="3624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3974C9-5399-4899-9374-448A53782653}"/>
              </a:ext>
            </a:extLst>
          </p:cNvPr>
          <p:cNvCxnSpPr>
            <a:cxnSpLocks/>
          </p:cNvCxnSpPr>
          <p:nvPr/>
        </p:nvCxnSpPr>
        <p:spPr>
          <a:xfrm flipV="1">
            <a:off x="3729999" y="1488779"/>
            <a:ext cx="596612" cy="3486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53F6B7-9397-4C9E-B9B1-7319B2A330D3}"/>
              </a:ext>
            </a:extLst>
          </p:cNvPr>
          <p:cNvCxnSpPr>
            <a:cxnSpLocks/>
          </p:cNvCxnSpPr>
          <p:nvPr/>
        </p:nvCxnSpPr>
        <p:spPr>
          <a:xfrm>
            <a:off x="5140860" y="2931788"/>
            <a:ext cx="0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A38EDE-A530-4A6F-859C-F34498107062}"/>
              </a:ext>
            </a:extLst>
          </p:cNvPr>
          <p:cNvCxnSpPr>
            <a:cxnSpLocks/>
          </p:cNvCxnSpPr>
          <p:nvPr/>
        </p:nvCxnSpPr>
        <p:spPr>
          <a:xfrm flipH="1">
            <a:off x="5919298" y="3454085"/>
            <a:ext cx="1080120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7BE3952-F72E-4FF4-93D1-B4C137260DF2}"/>
              </a:ext>
            </a:extLst>
          </p:cNvPr>
          <p:cNvCxnSpPr>
            <a:cxnSpLocks/>
          </p:cNvCxnSpPr>
          <p:nvPr/>
        </p:nvCxnSpPr>
        <p:spPr>
          <a:xfrm flipH="1">
            <a:off x="3820646" y="3591362"/>
            <a:ext cx="463322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D474E0A-888D-425A-8A33-86FBDA27E2F0}"/>
              </a:ext>
            </a:extLst>
          </p:cNvPr>
          <p:cNvSpPr/>
          <p:nvPr/>
        </p:nvSpPr>
        <p:spPr>
          <a:xfrm>
            <a:off x="4996850" y="3868673"/>
            <a:ext cx="324030" cy="34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4A834E-ABBC-40CB-82E2-15D644DB201B}"/>
              </a:ext>
            </a:extLst>
          </p:cNvPr>
          <p:cNvSpPr/>
          <p:nvPr/>
        </p:nvSpPr>
        <p:spPr>
          <a:xfrm>
            <a:off x="2929668" y="1963497"/>
            <a:ext cx="432048" cy="24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2C10942-6C03-4B0D-AA66-DADFD9C3F081}"/>
              </a:ext>
            </a:extLst>
          </p:cNvPr>
          <p:cNvSpPr/>
          <p:nvPr/>
        </p:nvSpPr>
        <p:spPr>
          <a:xfrm>
            <a:off x="2236470" y="4314153"/>
            <a:ext cx="1008112" cy="20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E7DDB71-BD1E-4294-9826-4F2A903429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15" y="3963305"/>
            <a:ext cx="382999" cy="633813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6FAD89-A4C4-40EC-A64F-19E2BD69889F}"/>
              </a:ext>
            </a:extLst>
          </p:cNvPr>
          <p:cNvCxnSpPr>
            <a:cxnSpLocks/>
          </p:cNvCxnSpPr>
          <p:nvPr/>
        </p:nvCxnSpPr>
        <p:spPr>
          <a:xfrm>
            <a:off x="2884542" y="3939902"/>
            <a:ext cx="0" cy="32755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0C87313-128D-49E0-A310-4B1D5032911E}"/>
              </a:ext>
            </a:extLst>
          </p:cNvPr>
          <p:cNvCxnSpPr>
            <a:cxnSpLocks/>
          </p:cNvCxnSpPr>
          <p:nvPr/>
        </p:nvCxnSpPr>
        <p:spPr>
          <a:xfrm>
            <a:off x="5132672" y="1909417"/>
            <a:ext cx="0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10D7DF8-E495-4C6B-A2C8-73EDA7B50D4B}"/>
              </a:ext>
            </a:extLst>
          </p:cNvPr>
          <p:cNvSpPr/>
          <p:nvPr/>
        </p:nvSpPr>
        <p:spPr>
          <a:xfrm>
            <a:off x="971600" y="1004395"/>
            <a:ext cx="8066408" cy="40156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11D418B-F214-4BD7-AE1A-7F8F9831E605}"/>
              </a:ext>
            </a:extLst>
          </p:cNvPr>
          <p:cNvSpPr/>
          <p:nvPr/>
        </p:nvSpPr>
        <p:spPr>
          <a:xfrm>
            <a:off x="226610" y="1433882"/>
            <a:ext cx="160066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Center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624CE0-E23C-4990-A550-2ECF2A0A0186}"/>
              </a:ext>
            </a:extLst>
          </p:cNvPr>
          <p:cNvSpPr/>
          <p:nvPr/>
        </p:nvSpPr>
        <p:spPr>
          <a:xfrm>
            <a:off x="235034" y="3228196"/>
            <a:ext cx="1600662" cy="1431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Command Center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CFAA124-69A3-406A-8581-CFF7EC996E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9" y="1563638"/>
            <a:ext cx="1278901" cy="106104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3935917-A2AA-4544-A310-671AD42392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3" y="3334408"/>
            <a:ext cx="1304957" cy="106697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049780B-BEA9-4567-8951-B3BB8DCEB27D}"/>
              </a:ext>
            </a:extLst>
          </p:cNvPr>
          <p:cNvSpPr/>
          <p:nvPr/>
        </p:nvSpPr>
        <p:spPr>
          <a:xfrm>
            <a:off x="247248" y="4447219"/>
            <a:ext cx="1600661" cy="149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Command Center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CB9B8A7-982F-42C5-BBB7-20C2AA47B469}"/>
              </a:ext>
            </a:extLst>
          </p:cNvPr>
          <p:cNvSpPr/>
          <p:nvPr/>
        </p:nvSpPr>
        <p:spPr>
          <a:xfrm>
            <a:off x="226610" y="2702535"/>
            <a:ext cx="1600661" cy="149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Call Center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857B381-B26A-45B3-9D3E-4FCEAF7B35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17" y="2204713"/>
            <a:ext cx="514350" cy="942975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BCEA43F-5D8C-4D60-B763-B09021BFC897}"/>
              </a:ext>
            </a:extLst>
          </p:cNvPr>
          <p:cNvSpPr/>
          <p:nvPr/>
        </p:nvSpPr>
        <p:spPr>
          <a:xfrm>
            <a:off x="2121366" y="1350523"/>
            <a:ext cx="1600662" cy="206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โครงสร้างระบบ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B079827-F716-44D1-8199-52BDC69F5685}"/>
              </a:ext>
            </a:extLst>
          </p:cNvPr>
          <p:cNvCxnSpPr>
            <a:cxnSpLocks/>
          </p:cNvCxnSpPr>
          <p:nvPr/>
        </p:nvCxnSpPr>
        <p:spPr>
          <a:xfrm>
            <a:off x="5939002" y="3336801"/>
            <a:ext cx="10801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85825EED-B413-394F-B9B4-C66534BECB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  <p:sp>
        <p:nvSpPr>
          <p:cNvPr id="43" name="Cylinder 2">
            <a:extLst>
              <a:ext uri="{FF2B5EF4-FFF2-40B4-BE49-F238E27FC236}">
                <a16:creationId xmlns:a16="http://schemas.microsoft.com/office/drawing/2014/main" id="{E827C9D7-9E60-9B40-B1F2-CB33218C7E22}"/>
              </a:ext>
            </a:extLst>
          </p:cNvPr>
          <p:cNvSpPr/>
          <p:nvPr/>
        </p:nvSpPr>
        <p:spPr>
          <a:xfrm>
            <a:off x="7026839" y="4247520"/>
            <a:ext cx="864096" cy="6775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Thai</a:t>
            </a:r>
          </a:p>
          <a:p>
            <a:pPr algn="ctr"/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MOOC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F6095B8E-A1ED-144D-A489-5A6EB242CE29}"/>
              </a:ext>
            </a:extLst>
          </p:cNvPr>
          <p:cNvCxnSpPr>
            <a:cxnSpLocks/>
            <a:endCxn id="43" idx="2"/>
          </p:cNvCxnSpPr>
          <p:nvPr/>
        </p:nvCxnSpPr>
        <p:spPr>
          <a:xfrm>
            <a:off x="5929725" y="3713031"/>
            <a:ext cx="1097114" cy="873240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97BCE4CD-C54E-6E4A-BEB5-9530CFE94F12}"/>
              </a:ext>
            </a:extLst>
          </p:cNvPr>
          <p:cNvCxnSpPr>
            <a:cxnSpLocks/>
          </p:cNvCxnSpPr>
          <p:nvPr/>
        </p:nvCxnSpPr>
        <p:spPr>
          <a:xfrm>
            <a:off x="5883294" y="1514290"/>
            <a:ext cx="1116124" cy="827887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Cylinder 2">
            <a:extLst>
              <a:ext uri="{FF2B5EF4-FFF2-40B4-BE49-F238E27FC236}">
                <a16:creationId xmlns:a16="http://schemas.microsoft.com/office/drawing/2014/main" id="{7E746DEF-9200-4D4D-918F-9B0DC5CF04A9}"/>
              </a:ext>
            </a:extLst>
          </p:cNvPr>
          <p:cNvSpPr/>
          <p:nvPr/>
        </p:nvSpPr>
        <p:spPr>
          <a:xfrm>
            <a:off x="7035616" y="1878025"/>
            <a:ext cx="864096" cy="9117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A15AB1-C2B5-40C2-BC44-F673DB750BF7}"/>
              </a:ext>
            </a:extLst>
          </p:cNvPr>
          <p:cNvCxnSpPr>
            <a:cxnSpLocks/>
          </p:cNvCxnSpPr>
          <p:nvPr/>
        </p:nvCxnSpPr>
        <p:spPr>
          <a:xfrm flipV="1">
            <a:off x="7471162" y="1739901"/>
            <a:ext cx="0" cy="199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90FDA05-76A7-D448-844D-2A5343571787}"/>
              </a:ext>
            </a:extLst>
          </p:cNvPr>
          <p:cNvSpPr/>
          <p:nvPr/>
        </p:nvSpPr>
        <p:spPr>
          <a:xfrm>
            <a:off x="6781558" y="1810374"/>
            <a:ext cx="2135831" cy="2403297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D3367-E481-1141-AB66-ED1607CE2B3A}"/>
              </a:ext>
            </a:extLst>
          </p:cNvPr>
          <p:cNvSpPr txBox="1"/>
          <p:nvPr/>
        </p:nvSpPr>
        <p:spPr>
          <a:xfrm>
            <a:off x="7838828" y="3181692"/>
            <a:ext cx="107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ศูนย์ประมวลผล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อบจ. ชัยภูมิ</a:t>
            </a:r>
          </a:p>
        </p:txBody>
      </p:sp>
    </p:spTree>
    <p:extLst>
      <p:ext uri="{BB962C8B-B14F-4D97-AF65-F5344CB8AC3E}">
        <p14:creationId xmlns:p14="http://schemas.microsoft.com/office/powerpoint/2010/main" val="250489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B4C144-CB20-465D-A2C7-3BE8125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99"/>
            <a:ext cx="2339752" cy="9787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22A924-9DC7-42C0-8040-6B924E399FFA}"/>
              </a:ext>
            </a:extLst>
          </p:cNvPr>
          <p:cNvSpPr/>
          <p:nvPr/>
        </p:nvSpPr>
        <p:spPr>
          <a:xfrm>
            <a:off x="7026839" y="-2815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A07A4-B37F-4651-8DD7-680AFE435E18}"/>
              </a:ext>
            </a:extLst>
          </p:cNvPr>
          <p:cNvSpPr/>
          <p:nvPr/>
        </p:nvSpPr>
        <p:spPr>
          <a:xfrm>
            <a:off x="611560" y="924912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ครุภัณฑ์ที่มีในปัจจุบันมีภาระงานอยู่ ไม่สามารถนำมาใช้กับโครงการได้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595ED-155F-48DE-AE09-191FCB83B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05" y="1383599"/>
            <a:ext cx="5166847" cy="354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A1F18B-98A6-3740-AB92-7877A0739B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CEEA19-9068-4E5C-A690-A4C7F36A6B5A}"/>
              </a:ext>
            </a:extLst>
          </p:cNvPr>
          <p:cNvSpPr/>
          <p:nvPr/>
        </p:nvSpPr>
        <p:spPr>
          <a:xfrm>
            <a:off x="7164288" y="0"/>
            <a:ext cx="1979712" cy="91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7EEBF7-28A8-45E3-BDBA-6D6B95B8B1EF}"/>
              </a:ext>
            </a:extLst>
          </p:cNvPr>
          <p:cNvGrpSpPr/>
          <p:nvPr/>
        </p:nvGrpSpPr>
        <p:grpSpPr>
          <a:xfrm>
            <a:off x="7331673" y="250894"/>
            <a:ext cx="1848839" cy="432748"/>
            <a:chOff x="5232961" y="3107276"/>
            <a:chExt cx="1315058" cy="4327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179C-C3EC-4041-ABAC-683806B94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32961" y="3162989"/>
              <a:ext cx="280492" cy="33855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0B57C2-784C-4160-8D36-DEDB6C2BB1ED}"/>
                </a:ext>
              </a:extLst>
            </p:cNvPr>
            <p:cNvSpPr/>
            <p:nvPr/>
          </p:nvSpPr>
          <p:spPr>
            <a:xfrm>
              <a:off x="5513453" y="3107276"/>
              <a:ext cx="1034566" cy="432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</a:rPr>
                <a:t>tlp21.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net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52C212-8CC4-47C1-85C4-07259E17B372}"/>
              </a:ext>
            </a:extLst>
          </p:cNvPr>
          <p:cNvSpPr/>
          <p:nvPr/>
        </p:nvSpPr>
        <p:spPr>
          <a:xfrm>
            <a:off x="7092280" y="-1"/>
            <a:ext cx="2051720" cy="9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E7852E-9437-4651-8D7D-7D72B3ACD6A0}"/>
              </a:ext>
            </a:extLst>
          </p:cNvPr>
          <p:cNvSpPr/>
          <p:nvPr/>
        </p:nvSpPr>
        <p:spPr>
          <a:xfrm>
            <a:off x="0" y="-45722"/>
            <a:ext cx="9144000" cy="952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โครงการ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Education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9A07A4-B37F-4651-8DD7-680AFE435E18}"/>
              </a:ext>
            </a:extLst>
          </p:cNvPr>
          <p:cNvSpPr/>
          <p:nvPr/>
        </p:nvSpPr>
        <p:spPr>
          <a:xfrm>
            <a:off x="611560" y="924912"/>
            <a:ext cx="8058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Call Center and Command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D59C3-0E31-4901-8ACE-354094825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97" y="1476273"/>
            <a:ext cx="6781202" cy="3199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DBF22-6021-BD4F-854F-02888658E0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4056"/>
            <a:ext cx="721592" cy="6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7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11149</TotalTime>
  <Words>5198</Words>
  <Application>Microsoft Office PowerPoint</Application>
  <PresentationFormat>On-screen Show (16:9)</PresentationFormat>
  <Paragraphs>487</Paragraphs>
  <Slides>51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AngsanaUPC</vt:lpstr>
      <vt:lpstr>Arial</vt:lpstr>
      <vt:lpstr>Calibri</vt:lpstr>
      <vt:lpstr>Calibri Light</vt:lpstr>
      <vt:lpstr>Cordia New</vt:lpstr>
      <vt:lpstr>Helvetica Light</vt:lpstr>
      <vt:lpstr>TH Sarabun New</vt:lpstr>
      <vt:lpstr>TH SarabunPSK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มีสมรรถนะพื้นฐาน บนเส้นทางความถนัดของผู้เรียน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17799</cp:lastModifiedBy>
  <cp:revision>240</cp:revision>
  <cp:lastPrinted>2022-02-06T04:37:28Z</cp:lastPrinted>
  <dcterms:created xsi:type="dcterms:W3CDTF">2014-04-01T16:27:38Z</dcterms:created>
  <dcterms:modified xsi:type="dcterms:W3CDTF">2022-02-11T02:43:15Z</dcterms:modified>
</cp:coreProperties>
</file>