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70" r:id="rId13"/>
    <p:sldId id="269" r:id="rId14"/>
    <p:sldId id="276" r:id="rId15"/>
    <p:sldId id="271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FF"/>
    <a:srgbClr val="FF0066"/>
    <a:srgbClr val="FF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D0EAA-7D7A-4848-B67A-59526C1A11F6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B8D8-E0FD-403B-BD14-7C51DC43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0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465;g6b8b06b8ad_0_16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147" name="Google Shape;466;g6b8b06b8ad_0_16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8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3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7;p15"/>
          <p:cNvSpPr>
            <a:spLocks/>
          </p:cNvSpPr>
          <p:nvPr/>
        </p:nvSpPr>
        <p:spPr bwMode="auto">
          <a:xfrm rot="10800000">
            <a:off x="7232651" y="-52917"/>
            <a:ext cx="4959349" cy="3189817"/>
          </a:xfrm>
          <a:custGeom>
            <a:avLst/>
            <a:gdLst>
              <a:gd name="T0" fmla="*/ 0 w 88760"/>
              <a:gd name="T1" fmla="*/ 2147483646 h 57091"/>
              <a:gd name="T2" fmla="*/ 0 w 88760"/>
              <a:gd name="T3" fmla="*/ 2147483646 h 57091"/>
              <a:gd name="T4" fmla="*/ 2147483646 w 88760"/>
              <a:gd name="T5" fmla="*/ 2147483646 h 57091"/>
              <a:gd name="T6" fmla="*/ 2147483646 w 88760"/>
              <a:gd name="T7" fmla="*/ 2147483646 h 57091"/>
              <a:gd name="T8" fmla="*/ 2147483646 w 88760"/>
              <a:gd name="T9" fmla="*/ 2147483646 h 57091"/>
              <a:gd name="T10" fmla="*/ 2147483646 w 88760"/>
              <a:gd name="T11" fmla="*/ 2147483646 h 57091"/>
              <a:gd name="T12" fmla="*/ 2147483646 w 88760"/>
              <a:gd name="T13" fmla="*/ 2147483646 h 57091"/>
              <a:gd name="T14" fmla="*/ 2147483646 w 88760"/>
              <a:gd name="T15" fmla="*/ 2147483646 h 57091"/>
              <a:gd name="T16" fmla="*/ 2147483646 w 88760"/>
              <a:gd name="T17" fmla="*/ 2147483646 h 57091"/>
              <a:gd name="T18" fmla="*/ 0 w 88760"/>
              <a:gd name="T19" fmla="*/ 2147483646 h 570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8760" h="57091" extrusionOk="0">
                <a:moveTo>
                  <a:pt x="0" y="1"/>
                </a:moveTo>
                <a:lnTo>
                  <a:pt x="0" y="57091"/>
                </a:lnTo>
                <a:lnTo>
                  <a:pt x="88760" y="57091"/>
                </a:lnTo>
                <a:cubicBezTo>
                  <a:pt x="84783" y="50112"/>
                  <a:pt x="79478" y="44017"/>
                  <a:pt x="71884" y="42242"/>
                </a:cubicBezTo>
                <a:cubicBezTo>
                  <a:pt x="70062" y="41817"/>
                  <a:pt x="68215" y="41675"/>
                  <a:pt x="66355" y="41675"/>
                </a:cubicBezTo>
                <a:cubicBezTo>
                  <a:pt x="62569" y="41675"/>
                  <a:pt x="58726" y="42265"/>
                  <a:pt x="54915" y="42265"/>
                </a:cubicBezTo>
                <a:cubicBezTo>
                  <a:pt x="54182" y="42265"/>
                  <a:pt x="53451" y="42243"/>
                  <a:pt x="52722" y="42191"/>
                </a:cubicBezTo>
                <a:cubicBezTo>
                  <a:pt x="45762" y="41698"/>
                  <a:pt x="39053" y="38328"/>
                  <a:pt x="34504" y="33042"/>
                </a:cubicBezTo>
                <a:cubicBezTo>
                  <a:pt x="30003" y="27817"/>
                  <a:pt x="27712" y="21062"/>
                  <a:pt x="23829" y="15366"/>
                </a:cubicBezTo>
                <a:cubicBezTo>
                  <a:pt x="18357" y="7336"/>
                  <a:pt x="9510" y="1912"/>
                  <a:pt x="0" y="1"/>
                </a:cubicBezTo>
                <a:close/>
              </a:path>
            </a:pathLst>
          </a:custGeom>
          <a:solidFill>
            <a:srgbClr val="5C1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868167" y="516000"/>
            <a:ext cx="100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 idx="2"/>
          </p:nvPr>
        </p:nvSpPr>
        <p:spPr>
          <a:xfrm>
            <a:off x="1414621" y="4085000"/>
            <a:ext cx="2418400" cy="763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414633" y="4804036"/>
            <a:ext cx="2418400" cy="133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 idx="3"/>
          </p:nvPr>
        </p:nvSpPr>
        <p:spPr>
          <a:xfrm>
            <a:off x="4886788" y="4085000"/>
            <a:ext cx="2418400" cy="763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4"/>
          </p:nvPr>
        </p:nvSpPr>
        <p:spPr>
          <a:xfrm>
            <a:off x="4886800" y="4804036"/>
            <a:ext cx="2418400" cy="133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 idx="5"/>
          </p:nvPr>
        </p:nvSpPr>
        <p:spPr>
          <a:xfrm>
            <a:off x="8358955" y="4085000"/>
            <a:ext cx="2418400" cy="763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6"/>
          </p:nvPr>
        </p:nvSpPr>
        <p:spPr>
          <a:xfrm>
            <a:off x="8358967" y="4804036"/>
            <a:ext cx="2418400" cy="133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6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2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8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7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2CBE-EB2E-4435-8F27-75DB4B60DA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B9FE-CC68-4C9E-B244-AD63132B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429768" y="2100164"/>
            <a:ext cx="11018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โครงการจัดหาระบบประชุม</a:t>
            </a:r>
            <a:r>
              <a:rPr lang="th-TH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วีดิ</a:t>
            </a: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ทัศน์ทางไกลแบบเคลื่อนที่</a:t>
            </a:r>
          </a:p>
          <a:p>
            <a:pPr algn="ctr"/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สำหรับศูนย์เทคโนโลยีสารสนเทศและการสื่อสารและจังหวัด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83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909455" y="355420"/>
            <a:ext cx="571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ประโยชน์ที่ได้รับ</a:t>
            </a:r>
            <a:endParaRPr lang="en-US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625600" y="2466109"/>
            <a:ext cx="87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37673" y="1342981"/>
            <a:ext cx="9319491" cy="525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auto">
              <a:spcBef>
                <a:spcPts val="5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h-TH" sz="40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SimSun" panose="02010600030101010101" pitchFamily="2" charset="-122"/>
              </a:rPr>
              <a:t>     </a:t>
            </a: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SimSun" panose="02010600030101010101" pitchFamily="2" charset="-122"/>
              </a:rPr>
              <a:t>๑. การประชุมวีดีทัศน์ทางไกล</a:t>
            </a: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และประชุมออนไลน์     ผ่านซอฟแวร์มีประสิทธิภาพมากขึ้น</a:t>
            </a:r>
            <a:endParaRPr lang="en-US" sz="4000" b="1" kern="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SimSun" panose="02010600030101010101" pitchFamily="2" charset="-122"/>
            </a:endParaRPr>
          </a:p>
          <a:p>
            <a:pPr algn="thaiDist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	 ๒. มีใช้งานทุกศาลากลางจังหวัดทั้ง ๗๖ จังหวัด และรองรับการประชุมในทุกรูปแบบและทุกสถานที่                 ทั้งในห้องประชุมและภารกิจพิเศษนอกสถานที่ตามนโยบายของกระทรวงมหาดไทย</a:t>
            </a:r>
            <a:endParaRPr lang="en-US" sz="4000" b="1" kern="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thaiDist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    ๓. ลดค่าเดินทางและหลีกเลี่ยงการพบปะในสถานการณ์โรคระบาด</a:t>
            </a:r>
            <a:endParaRPr lang="en-US" sz="4000" b="1" kern="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492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38912" y="1028156"/>
            <a:ext cx="110093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th-TH" sz="40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    </a:t>
            </a: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๓. ลดค่าเดินทางและหลีกเลี่ยงการพบปะในสถานการโรคระบาด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    ๔. พัฒนาระบบประชุม</a:t>
            </a:r>
            <a:r>
              <a:rPr lang="th-TH" sz="4000" b="1" kern="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วีดิ</a:t>
            </a: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ทัศน์ทางไกล</a:t>
            </a: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และประชุมออนไลน์         ผ่านซอฟต์แวร์ของศูนย์เทคโนโลยีสารสนเทศและการสื่อสาร สำนักงานปลัดกระทรวงมหาดไทย ให้ใช้งานครอบคลุมการประชุมผ่านซอฟต์แวร์ ที่มีใช้งานอยู่ในปัจจุบันสะดวกและเพิ่มประสิทธิภาพ</a:t>
            </a:r>
            <a:endParaRPr lang="en-US" sz="4000" b="1" kern="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566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902691" y="347472"/>
            <a:ext cx="8055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ความสำคัญจำเป็นของโครงการ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2648" y="1483569"/>
            <a:ext cx="1065276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thaiDist">
              <a:lnSpc>
                <a:spcPct val="115000"/>
              </a:lnSpc>
              <a:tabLst>
                <a:tab pos="540385" algn="l"/>
              </a:tabLst>
            </a:pPr>
            <a:r>
              <a:rPr lang="th-TH" sz="44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    รองรับภารกิจผู้บริหารกระทรวงมหาดไทย ผู้บริหาร</a:t>
            </a:r>
            <a:r>
              <a:rPr lang="en-US" sz="44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    </a:t>
            </a:r>
            <a:r>
              <a:rPr lang="th-TH" sz="44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ทุกจังหวัด การประชุมในทุกรูปแบบ ทุกสถานที่                ทั้งในห้องประชุมและภารกิจพิเศษนอกสถานที่</a:t>
            </a:r>
            <a:endParaRPr lang="en-US" sz="4400" b="1" kern="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457200" algn="thaiDist">
              <a:lnSpc>
                <a:spcPct val="115000"/>
              </a:lnSpc>
              <a:tabLst>
                <a:tab pos="540385" algn="l"/>
              </a:tabLst>
            </a:pPr>
            <a:endParaRPr lang="en-US" sz="4400" b="1" kern="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89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395728" y="329184"/>
            <a:ext cx="746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รูปแบบการเชื่อมโยง (ปัจจุบัน)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1900" r="1497" b="1537"/>
          <a:stretch>
            <a:fillRect/>
          </a:stretch>
        </p:blipFill>
        <p:spPr bwMode="auto">
          <a:xfrm>
            <a:off x="1874981" y="1570182"/>
            <a:ext cx="8432801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6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วงรี 15"/>
          <p:cNvSpPr/>
          <p:nvPr/>
        </p:nvSpPr>
        <p:spPr>
          <a:xfrm>
            <a:off x="4800600" y="1097280"/>
            <a:ext cx="2203704" cy="2139696"/>
          </a:xfrm>
          <a:prstGeom prst="ellipse">
            <a:avLst/>
          </a:prstGeom>
          <a:solidFill>
            <a:srgbClr val="3333CC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กระทรวง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มหาดไทย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ลูกศรซ้าย-ขวา 16"/>
          <p:cNvSpPr/>
          <p:nvPr/>
        </p:nvSpPr>
        <p:spPr>
          <a:xfrm>
            <a:off x="7068312" y="1865376"/>
            <a:ext cx="1225296" cy="62179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วงรี 17"/>
          <p:cNvSpPr/>
          <p:nvPr/>
        </p:nvSpPr>
        <p:spPr>
          <a:xfrm>
            <a:off x="8366760" y="1673352"/>
            <a:ext cx="2505456" cy="1005840"/>
          </a:xfrm>
          <a:prstGeom prst="ellipse">
            <a:avLst/>
          </a:prstGeom>
          <a:solidFill>
            <a:srgbClr val="33CC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จังหวัด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966216" y="1670304"/>
            <a:ext cx="2481072" cy="100584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878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อำเภอ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ลูกศรซ้าย-ขวา 19"/>
          <p:cNvSpPr/>
          <p:nvPr/>
        </p:nvSpPr>
        <p:spPr>
          <a:xfrm rot="5400000">
            <a:off x="5428671" y="3471489"/>
            <a:ext cx="950610" cy="62179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ลูกศรซ้าย-ขวา 20"/>
          <p:cNvSpPr/>
          <p:nvPr/>
        </p:nvSpPr>
        <p:spPr>
          <a:xfrm>
            <a:off x="3511296" y="1853184"/>
            <a:ext cx="1222248" cy="62179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9198864" y="2706624"/>
            <a:ext cx="2084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VCS.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1252728" y="2694432"/>
            <a:ext cx="1894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Application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Jabber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1627632" y="237744"/>
            <a:ext cx="84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ระบบประชุม</a:t>
            </a:r>
            <a:r>
              <a:rPr lang="th-TH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วีดิ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ทัศน์ทางไกลของกระทรวงมหาดไทย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วงรี 28"/>
          <p:cNvSpPr/>
          <p:nvPr/>
        </p:nvSpPr>
        <p:spPr>
          <a:xfrm>
            <a:off x="4662962" y="4451687"/>
            <a:ext cx="2481072" cy="1005840"/>
          </a:xfrm>
          <a:prstGeom prst="ellipse">
            <a:avLst/>
          </a:prstGeom>
          <a:solidFill>
            <a:srgbClr val="33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นอกสถานที่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4136938" y="5525545"/>
            <a:ext cx="3602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VCS.       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Application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Jabber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Web Conference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Webex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3413760" y="1411224"/>
            <a:ext cx="138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6781800" y="975360"/>
            <a:ext cx="2084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MOI.Network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sp>
        <p:nvSpPr>
          <p:cNvPr id="37" name="กล่องข้อความ 36"/>
          <p:cNvSpPr txBox="1"/>
          <p:nvPr/>
        </p:nvSpPr>
        <p:spPr>
          <a:xfrm rot="16200000">
            <a:off x="3783684" y="2682086"/>
            <a:ext cx="2758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Satellite       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 G LTE.</a:t>
            </a:r>
          </a:p>
        </p:txBody>
      </p:sp>
      <p:sp>
        <p:nvSpPr>
          <p:cNvPr id="39" name="กล่องข้อความ 38"/>
          <p:cNvSpPr txBox="1"/>
          <p:nvPr/>
        </p:nvSpPr>
        <p:spPr>
          <a:xfrm rot="2708042">
            <a:off x="7052292" y="2881017"/>
            <a:ext cx="2084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87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068948" y="230911"/>
            <a:ext cx="79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รูปแบบการเชื่อมโยง (ใหม่)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1900" r="1497" b="1537"/>
          <a:stretch>
            <a:fillRect/>
          </a:stretch>
        </p:blipFill>
        <p:spPr bwMode="auto">
          <a:xfrm>
            <a:off x="6181296" y="2027224"/>
            <a:ext cx="5717313" cy="323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41887">
            <a:off x="4776771" y="2823922"/>
            <a:ext cx="1214194" cy="106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8" y="1283546"/>
            <a:ext cx="3876705" cy="42952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82" y="5822396"/>
            <a:ext cx="1274723" cy="71703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96" y="5846621"/>
            <a:ext cx="1212450" cy="67539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91" y="5751995"/>
            <a:ext cx="943250" cy="83834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47" y="5758123"/>
            <a:ext cx="804357" cy="7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/>
          <p:cNvSpPr txBox="1"/>
          <p:nvPr/>
        </p:nvSpPr>
        <p:spPr>
          <a:xfrm>
            <a:off x="1431636" y="230912"/>
            <a:ext cx="9319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รูปภาพ</a:t>
            </a:r>
          </a:p>
          <a:p>
            <a:pPr algn="ctr"/>
            <a:r>
              <a:rPr lang="th-TH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วีดิ</a:t>
            </a: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ทัศน์ทางไกลแบบเคลื่อนที่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1" y="1293091"/>
            <a:ext cx="4876800" cy="540327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50" y="1099119"/>
            <a:ext cx="1995160" cy="112227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77" y="5366331"/>
            <a:ext cx="1133246" cy="105020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5" y="3914784"/>
            <a:ext cx="1508478" cy="134070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1" y="2507732"/>
            <a:ext cx="1697120" cy="9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3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285;p31"/>
          <p:cNvSpPr txBox="1">
            <a:spLocks noGrp="1"/>
          </p:cNvSpPr>
          <p:nvPr>
            <p:ph type="title"/>
          </p:nvPr>
        </p:nvSpPr>
        <p:spPr>
          <a:xfrm>
            <a:off x="1159934" y="827035"/>
            <a:ext cx="10303933" cy="1191684"/>
          </a:xfrm>
        </p:spPr>
        <p:txBody>
          <a:bodyPr/>
          <a:lstStyle/>
          <a:p>
            <a:pPr eaLnBrk="1" fontAlgn="auto" hangingPunct="1">
              <a:buClr>
                <a:schemeClr val="dk2"/>
              </a:buClr>
              <a:buFont typeface="Fira Sans Condensed Black"/>
              <a:buNone/>
              <a:defRPr/>
            </a:pPr>
            <a:br>
              <a:rPr lang="en-US" sz="1667" dirty="0">
                <a:solidFill>
                  <a:schemeClr val="dk2"/>
                </a:solidFill>
                <a:latin typeface="Kanit Light" panose="00000400000000000000" pitchFamily="2" charset="-34"/>
                <a:ea typeface="Fira Sans Condensed Black"/>
                <a:cs typeface="Kanit Light" panose="00000400000000000000" pitchFamily="2" charset="-34"/>
                <a:sym typeface="Fira Sans Condensed Black"/>
              </a:rPr>
            </a:br>
            <a:endParaRPr lang="th-TH" sz="1667" dirty="0">
              <a:solidFill>
                <a:schemeClr val="dk2"/>
              </a:solidFill>
              <a:latin typeface="Kanit Bold" panose="00000800000000000000" pitchFamily="2" charset="-34"/>
              <a:ea typeface="Fira Sans Condensed Black"/>
              <a:cs typeface="Kanit Bold" panose="00000800000000000000" pitchFamily="2" charset="-34"/>
              <a:sym typeface="Fira Sans Condensed Black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625600" y="4998405"/>
          <a:ext cx="9621520" cy="154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1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39" marR="91439" marT="45632" marB="45632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1208805" y="2607162"/>
            <a:ext cx="328395" cy="2403849"/>
            <a:chOff x="2639614" y="1052736"/>
            <a:chExt cx="288032" cy="1944216"/>
          </a:xfrm>
          <a:solidFill>
            <a:srgbClr val="FF0000"/>
          </a:solidFill>
        </p:grpSpPr>
        <p:cxnSp>
          <p:nvCxnSpPr>
            <p:cNvPr id="22" name="Straight Connector 21"/>
            <p:cNvCxnSpPr/>
            <p:nvPr/>
          </p:nvCxnSpPr>
          <p:spPr>
            <a:xfrm flipV="1">
              <a:off x="2639616" y="1052736"/>
              <a:ext cx="0" cy="194421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22"/>
            <p:cNvSpPr/>
            <p:nvPr/>
          </p:nvSpPr>
          <p:spPr>
            <a:xfrm rot="5400000">
              <a:off x="2673115" y="1019235"/>
              <a:ext cx="221030" cy="288032"/>
            </a:xfrm>
            <a:prstGeom prst="triangle">
              <a:avLst>
                <a:gd name="adj" fmla="val 0"/>
              </a:avLst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1333" kern="0">
                <a:latin typeface="Kanit" pitchFamily="2" charset="-34"/>
                <a:cs typeface="Kanit" pitchFamily="2" charset="-34"/>
                <a:sym typeface="Arial"/>
              </a:endParaRPr>
            </a:p>
          </p:txBody>
        </p:sp>
      </p:grpSp>
      <p:sp>
        <p:nvSpPr>
          <p:cNvPr id="5142" name="Rectangle 36"/>
          <p:cNvSpPr>
            <a:spLocks noChangeArrowheads="1"/>
          </p:cNvSpPr>
          <p:nvPr/>
        </p:nvSpPr>
        <p:spPr bwMode="auto">
          <a:xfrm>
            <a:off x="1289715" y="2438557"/>
            <a:ext cx="8704030" cy="234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6000" b="1" dirty="0">
                <a:solidFill>
                  <a:srgbClr val="3399FF"/>
                </a:solidFill>
                <a:latin typeface="Kanit" charset="-34"/>
              </a:rPr>
              <a:t>ภายใน ๓๖๐</a:t>
            </a:r>
            <a:r>
              <a:rPr lang="en-US" sz="6000" b="1" dirty="0">
                <a:solidFill>
                  <a:srgbClr val="3399FF"/>
                </a:solidFill>
                <a:latin typeface="Kanit" charset="-34"/>
              </a:rPr>
              <a:t> </a:t>
            </a:r>
            <a:r>
              <a:rPr lang="th-TH" sz="6000" b="1" dirty="0">
                <a:solidFill>
                  <a:srgbClr val="3399FF"/>
                </a:solidFill>
                <a:latin typeface="Kanit" charset="-34"/>
              </a:rPr>
              <a:t>วัน</a:t>
            </a:r>
          </a:p>
          <a:p>
            <a:pPr algn="ctr" eaLnBrk="1" hangingPunct="1">
              <a:defRPr/>
            </a:pPr>
            <a:r>
              <a:rPr lang="th-TH" sz="6000" b="1" dirty="0">
                <a:solidFill>
                  <a:srgbClr val="3399FF"/>
                </a:solidFill>
                <a:latin typeface="Kanit" charset="-34"/>
              </a:rPr>
              <a:t>๑ งวดงาน</a:t>
            </a:r>
            <a:r>
              <a:rPr lang="en-US" sz="6000" b="1" dirty="0">
                <a:solidFill>
                  <a:srgbClr val="3399FF"/>
                </a:solidFill>
                <a:latin typeface="Kanit" charset="-34"/>
              </a:rPr>
              <a:t> </a:t>
            </a:r>
          </a:p>
          <a:p>
            <a:pPr algn="ctr" eaLnBrk="1" hangingPunct="1">
              <a:defRPr/>
            </a:pPr>
            <a:endParaRPr lang="th-TH" sz="1333" dirty="0">
              <a:solidFill>
                <a:srgbClr val="FF0000"/>
              </a:solidFill>
              <a:latin typeface="Kanit" charset="-34"/>
            </a:endParaRPr>
          </a:p>
          <a:p>
            <a:pPr eaLnBrk="1" hangingPunct="1">
              <a:defRPr/>
            </a:pPr>
            <a:r>
              <a:rPr lang="th-TH" sz="1333" b="1" dirty="0">
                <a:solidFill>
                  <a:schemeClr val="accent6">
                    <a:lumMod val="50000"/>
                  </a:schemeClr>
                </a:solidFill>
                <a:latin typeface="Kanit" charset="-34"/>
              </a:rPr>
              <a:t>    </a:t>
            </a:r>
          </a:p>
        </p:txBody>
      </p:sp>
      <p:sp>
        <p:nvSpPr>
          <p:cNvPr id="42" name="AutoShape 18" descr="à¸à¸¥à¸à¸²à¸£à¸à¹à¸à¸«à¸²à¸£à¸¹à¸à¸ à¸²à¸à¸ªà¸³à¸«à¸£à¸±à¸ system icon"/>
          <p:cNvSpPr>
            <a:spLocks noChangeAspect="1" noChangeArrowheads="1"/>
          </p:cNvSpPr>
          <p:nvPr/>
        </p:nvSpPr>
        <p:spPr bwMode="auto">
          <a:xfrm>
            <a:off x="169333" y="1354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>
              <a:buClr>
                <a:srgbClr val="000000"/>
              </a:buClr>
              <a:defRPr/>
            </a:pPr>
            <a:endParaRPr lang="en-US" sz="1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679192" y="575537"/>
            <a:ext cx="5985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ระยะเวลาโครงการ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3" y="2973647"/>
            <a:ext cx="2389316" cy="207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ABCB9B-546A-4A2E-8367-82F9A082C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084347" y="597661"/>
            <a:ext cx="9756648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ชื่อโครงการ  </a:t>
            </a:r>
            <a:r>
              <a:rPr lang="th-TH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จัดหาระบบประชุม</a:t>
            </a:r>
            <a:r>
              <a:rPr lang="th-TH" sz="40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วีดิ</a:t>
            </a:r>
            <a:r>
              <a:rPr lang="th-TH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ทัศน์แบบเคลื่อนที่สำหรับ</a:t>
            </a:r>
          </a:p>
          <a:p>
            <a:r>
              <a:rPr lang="th-TH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ศูนย์เทคโนโลยีสารสนเทศและการสื่อสาร</a:t>
            </a:r>
          </a:p>
          <a:p>
            <a:r>
              <a:rPr lang="th-TH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และจังหวัด</a:t>
            </a:r>
          </a:p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ผู้รับผิดชอบ  </a:t>
            </a:r>
            <a:r>
              <a:rPr lang="th-TH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ศูนย์เทคโนโลยีสารสนเทศและการสื่อสาร</a:t>
            </a:r>
          </a:p>
          <a:p>
            <a:r>
              <a:rPr lang="th-TH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สำนักงานปลัดกระทรวงมหาดไทย</a:t>
            </a:r>
          </a:p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ระยะเวลาโครงการ   </a:t>
            </a:r>
            <a:r>
              <a:rPr lang="th-TH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๓๖๐ วัน </a:t>
            </a:r>
          </a:p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งบประมาณ   </a:t>
            </a:r>
            <a:r>
              <a:rPr lang="th-TH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๔๕,๐๐๐,๐๐๐ บาท  </a:t>
            </a:r>
            <a:r>
              <a:rPr lang="th-TH" sz="4000" b="1" dirty="0">
                <a:solidFill>
                  <a:srgbClr val="0066FF"/>
                </a:solidFill>
              </a:rPr>
              <a:t> </a:t>
            </a:r>
          </a:p>
          <a:p>
            <a:r>
              <a:rPr lang="th-TH" sz="4000" b="1" dirty="0">
                <a:solidFill>
                  <a:srgbClr val="3399FF"/>
                </a:solidFill>
              </a:rPr>
              <a:t>     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ส่วนที่เป็นอุปกรณ์คอมพิวเตอร์</a:t>
            </a:r>
          </a:p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๔๕,๐๐๐,๐๐๐บาท</a:t>
            </a:r>
          </a:p>
          <a:p>
            <a:r>
              <a:rPr lang="th-TH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th-TH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en-US" sz="4000" b="1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493776" y="384048"/>
            <a:ext cx="107350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ที่มาของปัญหาและความสำคัญ</a:t>
            </a:r>
          </a:p>
          <a:p>
            <a:pPr algn="thaiDist"/>
            <a:r>
              <a:rPr lang="th-TH" sz="4000" dirty="0">
                <a:solidFill>
                  <a:srgbClr val="FF0000"/>
                </a:solidFill>
              </a:rPr>
              <a:t>     </a:t>
            </a: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ตามอำนาจหน้าที่ความรับผิดชอบของกระทรวงมหาดไทย โดยมี          ศูนย์เทคโนโลยีสารสนเทศและการสื่อสารเป็นหน่วยงานรับผิดชอบ            เชื่อมโยงและวางเครือข่ายสื่อสาร การประชุมผ่านระบบ</a:t>
            </a:r>
            <a:r>
              <a:rPr lang="th-TH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วีดิ</a:t>
            </a: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ทัศน์ทางไกล                เพื่อใช้มอบนโยบายและการบริหารราชการแผ่นดินของรัฐบาล กระทรวงมหาดไทย กระทรวง กรม และหน่วยงานภาครัฐของประเทศ         โดยได้ติดตั้งระบบประชุม</a:t>
            </a:r>
            <a:r>
              <a:rPr lang="th-TH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วีดิ</a:t>
            </a: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ทัศน์ทางไกล ณ ห้องประชุมภายในกระทรวงมหาดไทย ศูนย์เทคโนโลยีสารสนเทศและการสื่อสารเขต ๑ - ๑๒   และห้องประชุมศาลากลางจังหวัดทั้ง ๗๖ จังหวัด</a:t>
            </a:r>
            <a:r>
              <a:rPr lang="th-TH" sz="3600" dirty="0">
                <a:solidFill>
                  <a:srgbClr val="0000CC"/>
                </a:solidFill>
              </a:rPr>
              <a:t>	</a:t>
            </a:r>
            <a:r>
              <a:rPr lang="th-TH" sz="3600" dirty="0"/>
              <a:t>	</a:t>
            </a:r>
            <a:endParaRPr lang="en-US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34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36073" y="1274631"/>
            <a:ext cx="10076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6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H SarabunIT๙" panose="020B0500040200020003" pitchFamily="34" charset="-34"/>
              </a:rPr>
              <a:t>     </a:t>
            </a:r>
            <a:r>
              <a:rPr lang="th-TH" sz="36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H SarabunIT๙" panose="020B0500040200020003" pitchFamily="34" charset="-34"/>
              </a:rPr>
              <a:t>ปัจจุบันสถานการณ์การแพร่ระบาดของโรคติดเชื้อ</a:t>
            </a:r>
            <a:r>
              <a:rPr lang="th-TH" sz="3600" b="1" kern="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H SarabunIT๙" panose="020B0500040200020003" pitchFamily="34" charset="-34"/>
              </a:rPr>
              <a:t>ไวรัส</a:t>
            </a:r>
            <a:r>
              <a:rPr lang="th-TH" sz="36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H SarabunIT๙" panose="020B0500040200020003" pitchFamily="34" charset="-34"/>
              </a:rPr>
              <a:t>โคโรนา </a:t>
            </a:r>
            <a:r>
              <a:rPr lang="en-US" sz="36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imSun" panose="02010600030101010101" pitchFamily="2" charset="-122"/>
              </a:rPr>
              <a:t>2019</a:t>
            </a:r>
            <a:r>
              <a:rPr lang="th-TH" sz="36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imSun" panose="02010600030101010101" pitchFamily="2" charset="-122"/>
              </a:rPr>
              <a:t>          </a:t>
            </a:r>
            <a:r>
              <a:rPr lang="th-TH" sz="36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H SarabunIT๙" panose="020B0500040200020003" pitchFamily="34" charset="-34"/>
              </a:rPr>
              <a:t>เป็นวงกว้างทำให้การเดินทางไปประชุมรวมตัวกันขัดต่อพระราชกำหนด       การบริหารราชการ</a:t>
            </a:r>
            <a:r>
              <a:rPr lang="th-TH" sz="36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ในสถานการณ์ฉุกเฉิน พ.ศ. ๒๕๔๘ 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จึงได้ประชุม       ผ่านระบบ</a:t>
            </a:r>
            <a:r>
              <a:rPr lang="th-TH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วีดิ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ทัศน์ทางไกลเพื่อลดการรวมตัว ทำให้ระบบดังกล่าว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ไม่เพียงพอต่อการใช้งานและไม่รองรับการประชุมออนไลน์ผ่านซอฟต์แวร์ </a:t>
            </a:r>
            <a:r>
              <a:rPr lang="th-TH" sz="36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44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537527" y="480305"/>
            <a:ext cx="5089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วัตถุประสงค์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840509" y="1708734"/>
            <a:ext cx="1038167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๑. เพื่อรองรับการประชุม</a:t>
            </a:r>
            <a:r>
              <a:rPr lang="th-TH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วีดิ</a:t>
            </a: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ทัศน์ทางไกลและประชุมออนไลน์ผ่านซอฟต์แวร์ให้เพียงพอต่อการมอบนโยบาย สั่งการ การบริหารราชการแผ่นดินของรัฐบาล กระทรวงมหาดไทย กระทรวง กรม    และหน่วยงานภาครัฐของประเทศ ตลอด ๒๔ ชั่วโมง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/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๒. เพื่อลดการรวมตัวประชุมของผู้บริหารและผู้เข้าร่วมประชุม  ในสถานการณ์การแพร่ระบาดของโรคติดเชื้อ</a:t>
            </a:r>
            <a:r>
              <a:rPr lang="th-TH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ไวรัส</a:t>
            </a: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โคโรนา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  <a:p>
            <a:pPr algn="thaiDist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8399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91491" y="397164"/>
            <a:ext cx="92086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๓. เพื่อเพิ่มศักยภาพระบบประชุมด้วยเทคโนโลยี          ที่ทันสมัยและครอบคลุมทุกหน่วยงานของรัฐบาล กระทรวงมหาดไทย กระทรวง กรมและหน่วยงานภาครัฐ ของประเทศ	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/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๔ เพื่อพัฒนาระบบประชุม</a:t>
            </a:r>
            <a:r>
              <a:rPr lang="th-TH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วีดิ</a:t>
            </a: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ทัศน์ทางไกลและระบบประชุมออนไลน์ผ่านซอฟต์แวร์ของศูนย์เทคโนโลยีสารสนเทศและการสื่อสาร สำนักงานปลัดกระทรวงมหาดไทย ให้ใช้งานครอบคลุมการประชุมผ่านซอฟต์แวร์    ที่มีใช้งานอยู่ในปัจจุบัน สะดวก และเพิ่มประสิทธิภาพ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2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4082473" y="319209"/>
            <a:ext cx="3325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เป้าหมาย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74616" y="1492504"/>
            <a:ext cx="958734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th-TH" sz="40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H SarabunIT๙" panose="020B0500040200020003" pitchFamily="34" charset="-34"/>
              </a:rPr>
              <a:t>     </a:t>
            </a: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จัดหาอุปกรณ์ประชุม</a:t>
            </a:r>
            <a:r>
              <a:rPr lang="th-TH" sz="4000" b="1" kern="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วีดิ</a:t>
            </a: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ทัศน์ทางไกลแบบเคลื่อนที่        จอ </a:t>
            </a:r>
            <a:r>
              <a:rPr lang="en-US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Smart Board </a:t>
            </a: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ขนาดไม่น้อยกว่า ๖๕ นิ้ว พร้อมด้วยซอฟแวร์    </a:t>
            </a:r>
            <a:r>
              <a:rPr lang="th-TH" sz="40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ณ ห้องประชุมภายในกระทรวงมหาดไทย ศูนย์เทคโนโลยีสารสนเทศและการสื่อสาร สำนักงานปลัดกระทรวงมหาดไทย ศูนย์เทคโนโลยีสารสนเทศและการสื่อสารเขต ๑ – ๑๒ และห้องประชุมศาลากลางจังหวัดทั้ง ๗๖ จังหวัด จำนวน ๙๐ ชุด </a:t>
            </a:r>
            <a:endParaRPr lang="en-US" sz="4000" b="1" kern="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962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49808" y="1803227"/>
            <a:ext cx="10597896" cy="656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thaiDi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th-TH" sz="40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     </a:t>
            </a: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 </a:t>
            </a:r>
            <a:r>
              <a:rPr lang="th-TH" sz="44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ศูนย์เทคโนโลยีสารสนเทศและการสื่อสาร สำนักงานปลัดกระทรวงมหาดไทย และ </a:t>
            </a:r>
            <a:r>
              <a:rPr lang="th-TH" sz="4400" b="1" kern="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ศสข</a:t>
            </a:r>
            <a:r>
              <a:rPr lang="th-TH" sz="44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.</a:t>
            </a:r>
            <a:r>
              <a:rPr lang="th-TH" sz="44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๑ - ๑๒ </a:t>
            </a:r>
          </a:p>
          <a:p>
            <a:pPr marL="457200" algn="thaiDist">
              <a:lnSpc>
                <a:spcPct val="115000"/>
              </a:lnSpc>
              <a:tabLst>
                <a:tab pos="540385" algn="l"/>
              </a:tabLst>
            </a:pPr>
            <a:r>
              <a:rPr lang="th-TH" sz="44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    </a:t>
            </a:r>
            <a:r>
              <a:rPr lang="th-TH" sz="48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เพื่อรองรับภารกิจผู้บริหารกระทรวงมหาดไทย ผู้บริหารจังหวัดที่อยู่</a:t>
            </a:r>
            <a:r>
              <a:rPr lang="th-TH" sz="48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ในความรับผิดชอบเทคโนโลยีสารสนเทศและการสื่อสาร ศสข. ๑ - ๑๒ / </a:t>
            </a:r>
            <a:r>
              <a:rPr lang="th-TH" sz="4800" b="1" kern="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(นอกสถานที่)</a:t>
            </a:r>
            <a:endParaRPr lang="en-US" sz="4800" b="1" kern="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457200" algn="thaiDist">
              <a:lnSpc>
                <a:spcPct val="115000"/>
              </a:lnSpc>
              <a:tabLst>
                <a:tab pos="540385" algn="l"/>
              </a:tabLst>
            </a:pPr>
            <a:endParaRPr lang="en-US" sz="4800" b="1" kern="15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457200" algn="thaiDi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en-US" sz="4800" b="1" kern="15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457200" algn="thaiDist">
              <a:lnSpc>
                <a:spcPct val="115000"/>
              </a:lnSpc>
              <a:spcAft>
                <a:spcPts val="0"/>
              </a:spcAft>
              <a:tabLst>
                <a:tab pos="1177290" algn="l"/>
              </a:tabLst>
            </a:pPr>
            <a:r>
              <a:rPr lang="en-US" sz="40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	</a:t>
            </a:r>
            <a:endParaRPr lang="en-US" sz="4000" b="1" kern="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289304" y="740664"/>
            <a:ext cx="962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29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98" y="125590"/>
            <a:ext cx="3888509" cy="664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450540" y="2536120"/>
            <a:ext cx="5779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จังหวัดที่อยู่</a:t>
            </a: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ในความรับผิดชอบเทคโนโลยีสารสนเทศและการสื่อสาร </a:t>
            </a:r>
            <a:r>
              <a:rPr lang="th-TH" sz="4000" b="1" kern="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ศสข</a:t>
            </a:r>
            <a:r>
              <a:rPr lang="th-TH" sz="4000" b="1" kern="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. ๑ – ๑๒</a:t>
            </a:r>
          </a:p>
          <a:p>
            <a:pPr algn="ctr"/>
            <a:r>
              <a:rPr lang="th-TH" sz="40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SimSun" panose="02010600030101010101" pitchFamily="2" charset="-122"/>
              </a:rPr>
              <a:t>(นอกสถานที่)</a:t>
            </a:r>
            <a:endParaRPr lang="en-US" sz="4000" b="1" kern="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15773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723</Words>
  <Application>Microsoft Office PowerPoint</Application>
  <PresentationFormat>Widescreen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Angsana New</vt:lpstr>
      <vt:lpstr>Arial</vt:lpstr>
      <vt:lpstr>Calibri</vt:lpstr>
      <vt:lpstr>Calibri Light</vt:lpstr>
      <vt:lpstr>Fira Sans Condensed Black</vt:lpstr>
      <vt:lpstr>Kanit</vt:lpstr>
      <vt:lpstr>Kanit Bold</vt:lpstr>
      <vt:lpstr>Kanit Light</vt:lpstr>
      <vt:lpstr>TH SarabunIT๙</vt:lpstr>
      <vt:lpstr>TH SarabunPSK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phetzadatc32@hotmail.com</dc:creator>
  <cp:lastModifiedBy>phetzadatc32@hotmail.com</cp:lastModifiedBy>
  <cp:revision>57</cp:revision>
  <dcterms:created xsi:type="dcterms:W3CDTF">2022-02-14T01:46:01Z</dcterms:created>
  <dcterms:modified xsi:type="dcterms:W3CDTF">2022-02-18T01:57:06Z</dcterms:modified>
</cp:coreProperties>
</file>