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1"/>
  </p:notesMasterIdLst>
  <p:sldIdLst>
    <p:sldId id="278" r:id="rId4"/>
    <p:sldId id="317" r:id="rId5"/>
    <p:sldId id="350" r:id="rId6"/>
    <p:sldId id="340" r:id="rId7"/>
    <p:sldId id="329" r:id="rId8"/>
    <p:sldId id="339" r:id="rId9"/>
    <p:sldId id="330" r:id="rId10"/>
    <p:sldId id="331" r:id="rId11"/>
    <p:sldId id="334" r:id="rId12"/>
    <p:sldId id="333" r:id="rId13"/>
    <p:sldId id="337" r:id="rId14"/>
    <p:sldId id="343" r:id="rId15"/>
    <p:sldId id="345" r:id="rId16"/>
    <p:sldId id="347" r:id="rId17"/>
    <p:sldId id="349" r:id="rId18"/>
    <p:sldId id="335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71" autoAdjust="0"/>
  </p:normalViewPr>
  <p:slideViewPr>
    <p:cSldViewPr snapToGrid="0" showGuides="1">
      <p:cViewPr varScale="1">
        <p:scale>
          <a:sx n="82" d="100"/>
          <a:sy n="82" d="100"/>
        </p:scale>
        <p:origin x="1104" y="84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E26E-01ED-4836-BDB3-6788BF4E3816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7D508-3956-4384-A22E-42EF6ECEEA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4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D508-3956-4384-A22E-42EF6ECEEAC5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14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D508-3956-4384-A22E-42EF6ECEEAC5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246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81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jpeg"/><Relationship Id="rId18" Type="http://schemas.openxmlformats.org/officeDocument/2006/relationships/image" Target="../media/image14.png"/><Relationship Id="rId3" Type="http://schemas.openxmlformats.org/officeDocument/2006/relationships/image" Target="../media/image37.png"/><Relationship Id="rId21" Type="http://schemas.openxmlformats.org/officeDocument/2006/relationships/image" Target="../media/image18.png"/><Relationship Id="rId7" Type="http://schemas.openxmlformats.org/officeDocument/2006/relationships/image" Target="../media/image30.png"/><Relationship Id="rId12" Type="http://schemas.openxmlformats.org/officeDocument/2006/relationships/image" Target="../media/image43.png"/><Relationship Id="rId17" Type="http://schemas.openxmlformats.org/officeDocument/2006/relationships/image" Target="../media/image46.jpe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2.jpeg"/><Relationship Id="rId24" Type="http://schemas.openxmlformats.org/officeDocument/2006/relationships/image" Target="../media/image50.png"/><Relationship Id="rId5" Type="http://schemas.openxmlformats.org/officeDocument/2006/relationships/image" Target="../media/image38.emf"/><Relationship Id="rId15" Type="http://schemas.openxmlformats.org/officeDocument/2006/relationships/image" Target="../media/image16.png"/><Relationship Id="rId23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21.jpeg"/><Relationship Id="rId14" Type="http://schemas.openxmlformats.org/officeDocument/2006/relationships/image" Target="../media/image45.png"/><Relationship Id="rId22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51AAF58-9E07-4119-8705-FE7626A87753}"/>
              </a:ext>
            </a:extLst>
          </p:cNvPr>
          <p:cNvSpPr/>
          <p:nvPr/>
        </p:nvSpPr>
        <p:spPr>
          <a:xfrm>
            <a:off x="24422" y="4690"/>
            <a:ext cx="12141819" cy="6853309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ACC62F16-DFC4-4EC1-A35A-0E9E7B6348E5}"/>
              </a:ext>
            </a:extLst>
          </p:cNvPr>
          <p:cNvSpPr txBox="1"/>
          <p:nvPr/>
        </p:nvSpPr>
        <p:spPr>
          <a:xfrm>
            <a:off x="36145" y="1301244"/>
            <a:ext cx="12091639" cy="1261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โครงการบูรณาการโครงสร้างพื้นฐานด้านเทคโนโลยีสารสนเทศและการสื่อสารแบบรวมศูนย์</a:t>
            </a:r>
            <a:br>
              <a:rPr lang="th-TH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กรมป้องกันและบรรเทาสาธารณภัย</a:t>
            </a:r>
            <a:endParaRPr lang="th-TH" sz="3800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53D2E82-F7F4-4AA8-96DC-4C6EC928738C}"/>
              </a:ext>
            </a:extLst>
          </p:cNvPr>
          <p:cNvSpPr txBox="1"/>
          <p:nvPr/>
        </p:nvSpPr>
        <p:spPr>
          <a:xfrm>
            <a:off x="36145" y="3584049"/>
            <a:ext cx="12091639" cy="23083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itchFamily="18" charset="-34"/>
              </a:rPr>
              <a:t>	</a:t>
            </a:r>
          </a:p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itchFamily="18" charset="-34"/>
              </a:rPr>
              <a:t>งบประมาณทั้งสิ้น 69,470,300 บาท </a:t>
            </a:r>
          </a:p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itchFamily="18" charset="-34"/>
              </a:rPr>
              <a:t>ส่วนที่เป็นอุปกรณ์คอมพิวเตอร์  68</a:t>
            </a:r>
            <a:r>
              <a:rPr lang="en-US" sz="3000" b="1" dirty="0">
                <a:latin typeface="Angsana New" panose="02020603050405020304" pitchFamily="18" charset="-34"/>
                <a:cs typeface="Angsana New" pitchFamily="18" charset="-34"/>
              </a:rPr>
              <a:t>,</a:t>
            </a:r>
            <a:r>
              <a:rPr lang="th-TH" sz="3000" b="1" dirty="0">
                <a:latin typeface="Angsana New" panose="02020603050405020304" pitchFamily="18" charset="-34"/>
                <a:cs typeface="Angsana New" pitchFamily="18" charset="-34"/>
              </a:rPr>
              <a:t>950</a:t>
            </a:r>
            <a:r>
              <a:rPr lang="en-US" sz="3000" b="1" dirty="0">
                <a:latin typeface="Angsana New" panose="02020603050405020304" pitchFamily="18" charset="-34"/>
                <a:cs typeface="Angsana New" pitchFamily="18" charset="-34"/>
              </a:rPr>
              <a:t>,</a:t>
            </a:r>
            <a:r>
              <a:rPr lang="th-TH" sz="3000" b="1" dirty="0">
                <a:latin typeface="Angsana New" panose="02020603050405020304" pitchFamily="18" charset="-34"/>
                <a:cs typeface="Angsana New" pitchFamily="18" charset="-34"/>
              </a:rPr>
              <a:t>300 บาท</a:t>
            </a:r>
          </a:p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itchFamily="18" charset="-34"/>
              </a:rPr>
              <a:t>ส่วนที่เป็นอุปกรณ์อื่น ๆ 520</a:t>
            </a:r>
            <a:r>
              <a:rPr lang="en-US" sz="3000" b="1" dirty="0">
                <a:latin typeface="Angsana New" panose="02020603050405020304" pitchFamily="18" charset="-34"/>
                <a:cs typeface="Angsana New" pitchFamily="18" charset="-34"/>
              </a:rPr>
              <a:t>,000 </a:t>
            </a:r>
            <a:r>
              <a:rPr lang="th-TH" sz="3000" b="1" dirty="0">
                <a:latin typeface="Angsana New" panose="02020603050405020304" pitchFamily="18" charset="-34"/>
                <a:cs typeface="Angsana New" pitchFamily="18" charset="-34"/>
              </a:rPr>
              <a:t>บาท </a:t>
            </a:r>
          </a:p>
          <a:p>
            <a:pPr algn="ctr"/>
            <a:endParaRPr lang="th-TH" sz="3000" b="1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7DAB4AFC-4A41-44BD-B4F3-A0FD1DAD16F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D55495C-D7F9-48AA-9E60-16345302F50C}"/>
              </a:ext>
            </a:extLst>
          </p:cNvPr>
          <p:cNvSpPr>
            <a:spLocks noChangeAspect="1"/>
          </p:cNvSpPr>
          <p:nvPr/>
        </p:nvSpPr>
        <p:spPr>
          <a:xfrm>
            <a:off x="358881" y="136300"/>
            <a:ext cx="640459" cy="7632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1936F9-DC9C-41BF-A3E5-764E0830FA22}"/>
              </a:ext>
            </a:extLst>
          </p:cNvPr>
          <p:cNvSpPr txBox="1"/>
          <p:nvPr/>
        </p:nvSpPr>
        <p:spPr>
          <a:xfrm>
            <a:off x="1256581" y="189065"/>
            <a:ext cx="937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แนวทางการดำเนินการของระบบงานใหม่ที่ขออนุมัติ (ต่อ)</a:t>
            </a:r>
            <a:endParaRPr lang="en-US" sz="4000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586845" y="1416910"/>
            <a:ext cx="10715721" cy="402417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900430" algn="l"/>
              </a:tabLst>
            </a:pPr>
            <a:r>
              <a:rPr lang="th-TH" sz="3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3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 </a:t>
            </a:r>
            <a:r>
              <a:rPr lang="th-TH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จัดแผนการดำเนินงานในการย้ายข้อมูลในแต่ละระบบงานไปยังระบบเครื่องคอมพิวเตอร์</a:t>
            </a:r>
            <a:br>
              <a:rPr lang="th-TH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แม่ข่ายชุดใหม่ที่จัดหา</a:t>
            </a:r>
            <a:endParaRPr lang="en-US" sz="3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900430" algn="l"/>
              </a:tabLst>
            </a:pPr>
            <a:r>
              <a:rPr lang="en-US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4</a:t>
            </a:r>
            <a:r>
              <a:rPr lang="en-US" sz="3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th-TH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ดำเนินการย้ายข้อมูลของระบบงานต่างๆไปยังระบบคอมพิวเตอร์แม่ข่ายใหม่ที่จัดหา</a:t>
            </a:r>
            <a:endParaRPr lang="en-US" sz="3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5. </a:t>
            </a:r>
            <a:r>
              <a:rPr lang="th-TH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ดำเนินการทดสอบหลังดำเนินการย้ายระบบเสร็จสิ้น</a:t>
            </a:r>
            <a:endParaRPr lang="en-US" sz="3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900430" algn="l"/>
              </a:tabLst>
            </a:pPr>
            <a:r>
              <a:rPr lang="th-TH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6.</a:t>
            </a:r>
            <a:r>
              <a:rPr lang="th-TH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กำหนดแนวปฏิบัติสำหรับการให้บริการเครื่องคอมพิวเตอร์แม่ข่าย และจัดฝึกอบรม</a:t>
            </a:r>
            <a:br>
              <a:rPr lang="th-TH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3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ให้กับผู้ดูแลระบบ ให้ใช้ระบบเป็นเครื่องมือปฏิบัติงานและบริหารจัดการทรัพยากรระบบเทคโนโลยีสารสนเทศได้อย่างมีประสิทธิภาพ	</a:t>
            </a:r>
            <a:endParaRPr lang="en-US" sz="3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6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251AAF58-9E07-4119-8705-FE7626A87753}"/>
              </a:ext>
            </a:extLst>
          </p:cNvPr>
          <p:cNvSpPr/>
          <p:nvPr/>
        </p:nvSpPr>
        <p:spPr>
          <a:xfrm>
            <a:off x="0" y="4690"/>
            <a:ext cx="12192000" cy="6853309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5C6013EE-DD03-4F6F-93B7-A485FEDE3BF0}"/>
              </a:ext>
            </a:extLst>
          </p:cNvPr>
          <p:cNvSpPr/>
          <p:nvPr/>
        </p:nvSpPr>
        <p:spPr>
          <a:xfrm>
            <a:off x="276232" y="161361"/>
            <a:ext cx="766957" cy="71083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22BC6-1759-4CEB-A69E-5F4C8A8C4045}"/>
              </a:ext>
            </a:extLst>
          </p:cNvPr>
          <p:cNvSpPr txBox="1"/>
          <p:nvPr/>
        </p:nvSpPr>
        <p:spPr>
          <a:xfrm>
            <a:off x="1223494" y="265452"/>
            <a:ext cx="1030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ภาพรวมระบบใหม่ที่เสนอ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5BE6093-2438-4CAF-A23F-4A9DAC9CDC06}"/>
              </a:ext>
            </a:extLst>
          </p:cNvPr>
          <p:cNvSpPr txBox="1">
            <a:spLocks/>
          </p:cNvSpPr>
          <p:nvPr/>
        </p:nvSpPr>
        <p:spPr>
          <a:xfrm>
            <a:off x="9263711" y="6338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CDE9F2-16BA-400E-A164-ABDF52A653C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 algn="r"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4D21D4C-51D9-4375-8711-574420DD1E15}"/>
              </a:ext>
            </a:extLst>
          </p:cNvPr>
          <p:cNvSpPr txBox="1">
            <a:spLocks/>
          </p:cNvSpPr>
          <p:nvPr/>
        </p:nvSpPr>
        <p:spPr>
          <a:xfrm>
            <a:off x="491836" y="28740"/>
            <a:ext cx="10515600" cy="872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B3CD5EA7-79BE-4776-ABF5-C8E05DD7B965}"/>
              </a:ext>
            </a:extLst>
          </p:cNvPr>
          <p:cNvGrpSpPr/>
          <p:nvPr/>
        </p:nvGrpSpPr>
        <p:grpSpPr>
          <a:xfrm>
            <a:off x="-12000" y="161361"/>
            <a:ext cx="11810891" cy="6550282"/>
            <a:chOff x="155340" y="154458"/>
            <a:chExt cx="11810891" cy="6550282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7C68148E-E5E1-404E-968E-9211898B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340" y="1088740"/>
              <a:ext cx="8496776" cy="5616000"/>
            </a:xfrm>
            <a:prstGeom prst="rect">
              <a:avLst/>
            </a:prstGeom>
          </p:spPr>
        </p:pic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EFC4895E-E205-4620-BBB8-AFBBCD8AEC7D}"/>
                </a:ext>
              </a:extLst>
            </p:cNvPr>
            <p:cNvGrpSpPr/>
            <p:nvPr/>
          </p:nvGrpSpPr>
          <p:grpSpPr>
            <a:xfrm>
              <a:off x="247805" y="154458"/>
              <a:ext cx="11718426" cy="6300406"/>
              <a:chOff x="247805" y="154458"/>
              <a:chExt cx="11718426" cy="6300406"/>
            </a:xfrm>
          </p:grpSpPr>
          <p:sp>
            <p:nvSpPr>
              <p:cNvPr id="23" name="Rectangle 42">
                <a:extLst>
                  <a:ext uri="{FF2B5EF4-FFF2-40B4-BE49-F238E27FC236}">
                    <a16:creationId xmlns:a16="http://schemas.microsoft.com/office/drawing/2014/main" id="{7D57B60F-0154-40E0-BA1B-EBDDA439C0D3}"/>
                  </a:ext>
                </a:extLst>
              </p:cNvPr>
              <p:cNvSpPr/>
              <p:nvPr/>
            </p:nvSpPr>
            <p:spPr>
              <a:xfrm>
                <a:off x="247805" y="154458"/>
                <a:ext cx="117184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4" name="Rectangle 13">
                <a:extLst>
                  <a:ext uri="{FF2B5EF4-FFF2-40B4-BE49-F238E27FC236}">
                    <a16:creationId xmlns:a16="http://schemas.microsoft.com/office/drawing/2014/main" id="{5561AE21-3DD5-4276-95ED-7911C44C8ED9}"/>
                  </a:ext>
                </a:extLst>
              </p:cNvPr>
              <p:cNvSpPr/>
              <p:nvPr/>
            </p:nvSpPr>
            <p:spPr>
              <a:xfrm>
                <a:off x="8976320" y="1591994"/>
                <a:ext cx="2952328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ระบบใหม่ที่เสนอ ประกอบด้วย</a:t>
                </a:r>
                <a:endPara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pPr marL="457200" indent="-457200">
                  <a:buAutoNum type="arabicPeriod"/>
                </a:pPr>
                <a:r>
                  <a:rPr lang="th-TH" sz="2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ระบบเครื่องคอมพิวเตอร์แม่ข่าย </a:t>
                </a:r>
                <a:r>
                  <a:rPr lang="en-US" sz="2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Hyper-Converged Infrastructure (HCI)</a:t>
                </a:r>
                <a:r>
                  <a:rPr lang="th-TH" sz="2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ซอฟต์แวร์ระบบจัดการและบริหารระบบ </a:t>
                </a:r>
                <a:r>
                  <a:rPr lang="en-US" sz="2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Data Center </a:t>
                </a:r>
                <a:r>
                  <a:rPr lang="th-TH" sz="2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และอุปกรณ์สลับสัญญาณ</a:t>
                </a:r>
              </a:p>
              <a:p>
                <a:pPr marL="457200" indent="-457200">
                  <a:buAutoNum type="arabicPeriod"/>
                </a:pPr>
                <a:r>
                  <a:rPr lang="th-TH" sz="2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ระบบสำรองข้อมูลแบบเบ็ดเสร็จบริหารจัดการแบบรวมศูนย์</a:t>
                </a:r>
              </a:p>
              <a:p>
                <a:pPr marL="457200" indent="-457200">
                  <a:buAutoNum type="arabicPeriod"/>
                </a:pPr>
                <a:r>
                  <a:rPr lang="th-TH" sz="2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ระบบวิเคราะห์ทรัพยากรสำหรับระบบสำรองข้อมูลและอุปกรณ์จัดเก็บข้อมูล (</a:t>
                </a:r>
                <a:r>
                  <a:rPr lang="en-US" sz="2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IT Analytics Resources)</a:t>
                </a:r>
                <a:endPara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0D1E4A96-56C7-42B3-967F-505C851FBE60}"/>
                </a:ext>
              </a:extLst>
            </p:cNvPr>
            <p:cNvSpPr/>
            <p:nvPr/>
          </p:nvSpPr>
          <p:spPr>
            <a:xfrm>
              <a:off x="8112224" y="4797188"/>
              <a:ext cx="343605" cy="324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132D30F8-D328-4EC1-9D42-6B6D51368113}"/>
                </a:ext>
              </a:extLst>
            </p:cNvPr>
            <p:cNvSpPr/>
            <p:nvPr/>
          </p:nvSpPr>
          <p:spPr>
            <a:xfrm>
              <a:off x="8063053" y="4808769"/>
              <a:ext cx="43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03CA8CE2-10A7-458A-9FA6-61A02AE6F2B9}"/>
                </a:ext>
              </a:extLst>
            </p:cNvPr>
            <p:cNvSpPr/>
            <p:nvPr/>
          </p:nvSpPr>
          <p:spPr>
            <a:xfrm>
              <a:off x="6276020" y="5143718"/>
              <a:ext cx="343605" cy="324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D9EF722A-EA25-445C-8FE0-EED028013C68}"/>
                </a:ext>
              </a:extLst>
            </p:cNvPr>
            <p:cNvSpPr/>
            <p:nvPr/>
          </p:nvSpPr>
          <p:spPr>
            <a:xfrm>
              <a:off x="6226849" y="5155299"/>
              <a:ext cx="43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6BCA586D-3C2D-4A70-B02F-91652AAB8D5B}"/>
                </a:ext>
              </a:extLst>
            </p:cNvPr>
            <p:cNvSpPr/>
            <p:nvPr/>
          </p:nvSpPr>
          <p:spPr>
            <a:xfrm>
              <a:off x="2459596" y="6057292"/>
              <a:ext cx="343605" cy="324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74F09DDD-4CA0-4D60-971B-137BB8E1563D}"/>
                </a:ext>
              </a:extLst>
            </p:cNvPr>
            <p:cNvSpPr/>
            <p:nvPr/>
          </p:nvSpPr>
          <p:spPr>
            <a:xfrm>
              <a:off x="2410425" y="6068873"/>
              <a:ext cx="43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09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251AAF58-9E07-4119-8705-FE7626A87753}"/>
              </a:ext>
            </a:extLst>
          </p:cNvPr>
          <p:cNvSpPr/>
          <p:nvPr/>
        </p:nvSpPr>
        <p:spPr>
          <a:xfrm>
            <a:off x="0" y="4690"/>
            <a:ext cx="12192000" cy="6853309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5C6013EE-DD03-4F6F-93B7-A485FEDE3BF0}"/>
              </a:ext>
            </a:extLst>
          </p:cNvPr>
          <p:cNvSpPr/>
          <p:nvPr/>
        </p:nvSpPr>
        <p:spPr>
          <a:xfrm>
            <a:off x="276232" y="161361"/>
            <a:ext cx="766957" cy="71083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5BE6093-2438-4CAF-A23F-4A9DAC9CDC06}"/>
              </a:ext>
            </a:extLst>
          </p:cNvPr>
          <p:cNvSpPr txBox="1">
            <a:spLocks/>
          </p:cNvSpPr>
          <p:nvPr/>
        </p:nvSpPr>
        <p:spPr>
          <a:xfrm>
            <a:off x="9263711" y="6338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CDE9F2-16BA-400E-A164-ABDF52A653C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 algn="r"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4D21D4C-51D9-4375-8711-574420DD1E15}"/>
              </a:ext>
            </a:extLst>
          </p:cNvPr>
          <p:cNvSpPr txBox="1">
            <a:spLocks/>
          </p:cNvSpPr>
          <p:nvPr/>
        </p:nvSpPr>
        <p:spPr>
          <a:xfrm>
            <a:off x="491836" y="28740"/>
            <a:ext cx="10515600" cy="872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id="{8884F308-6F6E-4A94-89BD-294EFFC386EB}"/>
              </a:ext>
            </a:extLst>
          </p:cNvPr>
          <p:cNvGrpSpPr/>
          <p:nvPr/>
        </p:nvGrpSpPr>
        <p:grpSpPr>
          <a:xfrm>
            <a:off x="11324" y="188640"/>
            <a:ext cx="11970454" cy="6552732"/>
            <a:chOff x="11324" y="188640"/>
            <a:chExt cx="11970454" cy="6552732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850F885-AECD-4955-91EB-AC13DFDD9DAE}"/>
                </a:ext>
              </a:extLst>
            </p:cNvPr>
            <p:cNvSpPr/>
            <p:nvPr/>
          </p:nvSpPr>
          <p:spPr>
            <a:xfrm>
              <a:off x="6932052" y="1056793"/>
              <a:ext cx="4835827" cy="5324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ระบบเครื่องคอมพิวเตอร์แม่ข่าย </a:t>
              </a:r>
              <a:r>
                <a:rPr lang="en-US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Hyper-Converged Infrastructure (HCI)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 </a:t>
              </a:r>
              <a:r>
                <a:rPr lang="en-US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Hyper-Converged Infrastructure (HCI)</a:t>
              </a:r>
            </a:p>
            <a:p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ระบบสำรองข้อมูลแบบรวมศูนย์</a:t>
              </a:r>
            </a:p>
            <a:p>
              <a:pPr marL="457200" indent="-457200">
                <a:buFont typeface="+mj-lt"/>
                <a:buAutoNum type="arabicPeriod" startAt="2"/>
              </a:pPr>
              <a:r>
                <a: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ระบบสำรองข้อมูลแบบเบ็ดเสร็จบริหารจัดการแบบรวมศูนย์ (</a:t>
              </a:r>
              <a:r>
                <a:rPr lang="en-US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Purposed Built Backup Appliance)</a:t>
              </a:r>
            </a:p>
            <a:p>
              <a:pPr marL="457200" indent="-457200">
                <a:buFont typeface="+mj-lt"/>
                <a:buAutoNum type="arabicPeriod" startAt="2"/>
              </a:pPr>
              <a:r>
                <a: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ระบบวิเคราะห์ทรัพยากรสำหรับระบบสำรองข้อมูลและอุปกรณ์จัดเก็บข้อมูล (</a:t>
              </a:r>
              <a:r>
                <a:rPr lang="en-US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IT Analytics Resources)</a:t>
              </a:r>
              <a:endParaRPr lang="th-TH" sz="2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ซอฟต์แวร์ระบบจัดการ และบริหารระบบ </a:t>
              </a:r>
              <a:r>
                <a:rPr lang="en-US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Data Center</a:t>
              </a:r>
              <a:endPara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457200" indent="-457200">
                <a:buFont typeface="+mj-lt"/>
                <a:buAutoNum type="arabicPeriod" startAt="4"/>
              </a:pPr>
              <a:r>
                <a: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ซอฟต์แวร์ระบบปฏิบัติการ </a:t>
              </a:r>
              <a:r>
                <a:rPr lang="en-US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Data Center </a:t>
              </a:r>
              <a:r>
                <a: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สำหรับเครื่องคอมพิวเตอร์แม่ข่ายแบบ </a:t>
              </a:r>
              <a:r>
                <a:rPr lang="en-US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X86</a:t>
              </a:r>
              <a:endParaRPr lang="th-TH" sz="2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457200" indent="-457200">
                <a:buFont typeface="+mj-lt"/>
                <a:buAutoNum type="arabicPeriod" startAt="4"/>
              </a:pPr>
              <a:r>
                <a: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ซอฟต์แวร์ระบบบริหารจัดการดาต้าเซ็นเตอร์</a:t>
              </a:r>
            </a:p>
            <a:p>
              <a:pPr marL="457200" indent="-457200">
                <a:buFont typeface="+mj-lt"/>
                <a:buAutoNum type="arabicPeriod" startAt="4"/>
              </a:pPr>
              <a:r>
                <a: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ซอฟต์แวร์ระบบบริหารจัดการส่วนกลางเครื่องคอมพิวเตอร์แม่ข่ายเสมือน </a:t>
              </a:r>
            </a:p>
            <a:p>
              <a:r>
                <a:rPr lang="th-TH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ระบบเครือข่ายสำหรับ </a:t>
              </a:r>
              <a:r>
                <a:rPr lang="en-US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Data Center (Physical Data Network)</a:t>
              </a:r>
              <a:endPara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457200" indent="-457200">
                <a:buFont typeface="+mj-lt"/>
                <a:buAutoNum type="arabicPeriod" startAt="7"/>
              </a:pPr>
              <a:r>
                <a: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อุปกรณ์สลับสัญญาณแกนหลักในศูนย์ข้อมูลส่วนกลาง</a:t>
              </a:r>
              <a:endParaRPr lang="en-US" sz="2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marL="457200" indent="-457200">
                <a:buFont typeface="+mj-lt"/>
                <a:buAutoNum type="arabicPeriod" startAt="7"/>
              </a:pPr>
              <a:r>
                <a:rPr lang="th-TH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อุปกรณ์สลับสัญญาณปลายทางในศูนย์ข้อมูลส่วนกลาง</a:t>
              </a:r>
              <a:endParaRPr lang="en-US" sz="20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4" name="Rectangle 51">
              <a:extLst>
                <a:ext uri="{FF2B5EF4-FFF2-40B4-BE49-F238E27FC236}">
                  <a16:creationId xmlns:a16="http://schemas.microsoft.com/office/drawing/2014/main" id="{6BB49B60-26F8-4AA4-B548-FC9DA171335B}"/>
                </a:ext>
              </a:extLst>
            </p:cNvPr>
            <p:cNvSpPr/>
            <p:nvPr/>
          </p:nvSpPr>
          <p:spPr>
            <a:xfrm>
              <a:off x="263352" y="188640"/>
              <a:ext cx="11718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         รายการอุปกรณ์ฮาร์ดแวร์และซอฟต์แวร์ระบบใหม่</a:t>
              </a:r>
            </a:p>
          </p:txBody>
        </p:sp>
        <p:sp>
          <p:nvSpPr>
            <p:cNvPr id="16" name="Rectangle 57">
              <a:extLst>
                <a:ext uri="{FF2B5EF4-FFF2-40B4-BE49-F238E27FC236}">
                  <a16:creationId xmlns:a16="http://schemas.microsoft.com/office/drawing/2014/main" id="{77324EC2-425D-48AB-ACDB-3A944368A165}"/>
                </a:ext>
              </a:extLst>
            </p:cNvPr>
            <p:cNvSpPr/>
            <p:nvPr/>
          </p:nvSpPr>
          <p:spPr>
            <a:xfrm>
              <a:off x="120072" y="1024584"/>
              <a:ext cx="6624000" cy="5716788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8" name="Group 153">
              <a:extLst>
                <a:ext uri="{FF2B5EF4-FFF2-40B4-BE49-F238E27FC236}">
                  <a16:creationId xmlns:a16="http://schemas.microsoft.com/office/drawing/2014/main" id="{3AE7BF83-45AF-4B42-AC87-7535CAE21A77}"/>
                </a:ext>
              </a:extLst>
            </p:cNvPr>
            <p:cNvGrpSpPr/>
            <p:nvPr/>
          </p:nvGrpSpPr>
          <p:grpSpPr>
            <a:xfrm>
              <a:off x="11324" y="1200700"/>
              <a:ext cx="6841191" cy="5288640"/>
              <a:chOff x="11324" y="1200700"/>
              <a:chExt cx="6841191" cy="5288640"/>
            </a:xfrm>
          </p:grpSpPr>
          <p:sp>
            <p:nvSpPr>
              <p:cNvPr id="19" name="Isosceles Triangle 20">
                <a:extLst>
                  <a:ext uri="{FF2B5EF4-FFF2-40B4-BE49-F238E27FC236}">
                    <a16:creationId xmlns:a16="http://schemas.microsoft.com/office/drawing/2014/main" id="{17437A67-7500-461C-96EA-DAB9FA71365D}"/>
                  </a:ext>
                </a:extLst>
              </p:cNvPr>
              <p:cNvSpPr/>
              <p:nvPr/>
            </p:nvSpPr>
            <p:spPr>
              <a:xfrm flipH="1">
                <a:off x="2577533" y="5117718"/>
                <a:ext cx="3941513" cy="840635"/>
              </a:xfrm>
              <a:prstGeom prst="triangle">
                <a:avLst>
                  <a:gd name="adj" fmla="val 211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0" name="Hexagon 122">
                <a:extLst>
                  <a:ext uri="{FF2B5EF4-FFF2-40B4-BE49-F238E27FC236}">
                    <a16:creationId xmlns:a16="http://schemas.microsoft.com/office/drawing/2014/main" id="{A50B4D97-63F9-4CFA-9AD1-DEB8FC34CF29}"/>
                  </a:ext>
                </a:extLst>
              </p:cNvPr>
              <p:cNvSpPr/>
              <p:nvPr/>
            </p:nvSpPr>
            <p:spPr>
              <a:xfrm>
                <a:off x="2171939" y="1200700"/>
                <a:ext cx="2880000" cy="432000"/>
              </a:xfrm>
              <a:prstGeom prst="hexagon">
                <a:avLst/>
              </a:prstGeom>
              <a:solidFill>
                <a:srgbClr val="03A0E2"/>
              </a:solidFill>
              <a:ln>
                <a:solidFill>
                  <a:srgbClr val="0395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22" name="Picture 41">
                <a:extLst>
                  <a:ext uri="{FF2B5EF4-FFF2-40B4-BE49-F238E27FC236}">
                    <a16:creationId xmlns:a16="http://schemas.microsoft.com/office/drawing/2014/main" id="{9C50A49F-3D5F-42A8-B02B-7FB16672D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7543" y="4733608"/>
                <a:ext cx="576000" cy="499500"/>
              </a:xfrm>
              <a:prstGeom prst="rect">
                <a:avLst/>
              </a:prstGeom>
            </p:spPr>
          </p:pic>
          <p:pic>
            <p:nvPicPr>
              <p:cNvPr id="23" name="Picture 42">
                <a:extLst>
                  <a:ext uri="{FF2B5EF4-FFF2-40B4-BE49-F238E27FC236}">
                    <a16:creationId xmlns:a16="http://schemas.microsoft.com/office/drawing/2014/main" id="{49B7F7DA-6F1B-4AE6-86B3-51B7E15F5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4" y="4359968"/>
                <a:ext cx="576000" cy="499500"/>
              </a:xfrm>
              <a:prstGeom prst="rect">
                <a:avLst/>
              </a:prstGeom>
            </p:spPr>
          </p:pic>
          <p:pic>
            <p:nvPicPr>
              <p:cNvPr id="24" name="Picture 45">
                <a:extLst>
                  <a:ext uri="{FF2B5EF4-FFF2-40B4-BE49-F238E27FC236}">
                    <a16:creationId xmlns:a16="http://schemas.microsoft.com/office/drawing/2014/main" id="{24804F50-5992-4CF9-84D4-2D25F1535CA9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9396" y="3817532"/>
                <a:ext cx="2196000" cy="360000"/>
              </a:xfrm>
              <a:prstGeom prst="rect">
                <a:avLst/>
              </a:prstGeom>
            </p:spPr>
          </p:pic>
          <p:sp>
            <p:nvSpPr>
              <p:cNvPr id="25" name="Rectangle 100">
                <a:extLst>
                  <a:ext uri="{FF2B5EF4-FFF2-40B4-BE49-F238E27FC236}">
                    <a16:creationId xmlns:a16="http://schemas.microsoft.com/office/drawing/2014/main" id="{77592084-36BD-4C63-8668-2055754BCB0B}"/>
                  </a:ext>
                </a:extLst>
              </p:cNvPr>
              <p:cNvSpPr/>
              <p:nvPr/>
            </p:nvSpPr>
            <p:spPr>
              <a:xfrm>
                <a:off x="2417084" y="2397924"/>
                <a:ext cx="2520000" cy="136800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Rectangle 102">
                <a:extLst>
                  <a:ext uri="{FF2B5EF4-FFF2-40B4-BE49-F238E27FC236}">
                    <a16:creationId xmlns:a16="http://schemas.microsoft.com/office/drawing/2014/main" id="{829680BD-118E-4120-AA19-2068153C0734}"/>
                  </a:ext>
                </a:extLst>
              </p:cNvPr>
              <p:cNvSpPr/>
              <p:nvPr/>
            </p:nvSpPr>
            <p:spPr>
              <a:xfrm>
                <a:off x="2701844" y="3036904"/>
                <a:ext cx="193100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Software-Defined-Network</a:t>
                </a:r>
                <a:endParaRPr lang="th-TH" sz="11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7" name="Rectangle 105">
                <a:extLst>
                  <a:ext uri="{FF2B5EF4-FFF2-40B4-BE49-F238E27FC236}">
                    <a16:creationId xmlns:a16="http://schemas.microsoft.com/office/drawing/2014/main" id="{ACCFA89A-346C-484A-B0F7-1CF7E71AAC6B}"/>
                  </a:ext>
                </a:extLst>
              </p:cNvPr>
              <p:cNvSpPr/>
              <p:nvPr/>
            </p:nvSpPr>
            <p:spPr>
              <a:xfrm>
                <a:off x="2215308" y="3396944"/>
                <a:ext cx="18000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Hypervisor</a:t>
                </a:r>
                <a:endParaRPr lang="th-TH" sz="12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8" name="Rectangle 106">
                <a:extLst>
                  <a:ext uri="{FF2B5EF4-FFF2-40B4-BE49-F238E27FC236}">
                    <a16:creationId xmlns:a16="http://schemas.microsoft.com/office/drawing/2014/main" id="{005B5ECC-CA38-4AB2-B253-D7E45A8A302A}"/>
                  </a:ext>
                </a:extLst>
              </p:cNvPr>
              <p:cNvSpPr/>
              <p:nvPr/>
            </p:nvSpPr>
            <p:spPr>
              <a:xfrm>
                <a:off x="3662004" y="3415800"/>
                <a:ext cx="1267132" cy="314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n-US" sz="11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Software-Defined-Storage</a:t>
                </a:r>
                <a:endParaRPr lang="th-TH" sz="11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9" name="Rectangle 107">
                <a:extLst>
                  <a:ext uri="{FF2B5EF4-FFF2-40B4-BE49-F238E27FC236}">
                    <a16:creationId xmlns:a16="http://schemas.microsoft.com/office/drawing/2014/main" id="{0D5980F3-98B9-4953-9B4F-69205B9A0CF1}"/>
                  </a:ext>
                </a:extLst>
              </p:cNvPr>
              <p:cNvSpPr/>
              <p:nvPr/>
            </p:nvSpPr>
            <p:spPr>
              <a:xfrm>
                <a:off x="2486864" y="2719284"/>
                <a:ext cx="2376000" cy="2880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0" name="Rectangle 113">
                <a:extLst>
                  <a:ext uri="{FF2B5EF4-FFF2-40B4-BE49-F238E27FC236}">
                    <a16:creationId xmlns:a16="http://schemas.microsoft.com/office/drawing/2014/main" id="{04243930-9FA7-42CA-99FC-2C21A4B54E4B}"/>
                  </a:ext>
                </a:extLst>
              </p:cNvPr>
              <p:cNvSpPr/>
              <p:nvPr/>
            </p:nvSpPr>
            <p:spPr>
              <a:xfrm>
                <a:off x="2629836" y="2712868"/>
                <a:ext cx="20880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Cloud Management Platform </a:t>
                </a:r>
                <a:endParaRPr lang="th-TH" sz="11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1" name="Rectangle 114">
                <a:extLst>
                  <a:ext uri="{FF2B5EF4-FFF2-40B4-BE49-F238E27FC236}">
                    <a16:creationId xmlns:a16="http://schemas.microsoft.com/office/drawing/2014/main" id="{1C3764E0-F57D-484F-8A25-F0720623E977}"/>
                  </a:ext>
                </a:extLst>
              </p:cNvPr>
              <p:cNvSpPr/>
              <p:nvPr/>
            </p:nvSpPr>
            <p:spPr>
              <a:xfrm>
                <a:off x="2341804" y="2429862"/>
                <a:ext cx="26752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ซอฟต์แวร์ระบบบริหารจัดการดาต้าเซ็นเตอร์</a:t>
                </a:r>
              </a:p>
            </p:txBody>
          </p:sp>
          <p:grpSp>
            <p:nvGrpSpPr>
              <p:cNvPr id="32" name="Group 60">
                <a:extLst>
                  <a:ext uri="{FF2B5EF4-FFF2-40B4-BE49-F238E27FC236}">
                    <a16:creationId xmlns:a16="http://schemas.microsoft.com/office/drawing/2014/main" id="{D4D9E958-1617-46E8-9963-85047AF7CFD1}"/>
                  </a:ext>
                </a:extLst>
              </p:cNvPr>
              <p:cNvGrpSpPr/>
              <p:nvPr/>
            </p:nvGrpSpPr>
            <p:grpSpPr>
              <a:xfrm>
                <a:off x="2453824" y="1738493"/>
                <a:ext cx="2336252" cy="623427"/>
                <a:chOff x="7954340" y="1786732"/>
                <a:chExt cx="2336252" cy="623427"/>
              </a:xfrm>
            </p:grpSpPr>
            <p:sp>
              <p:nvSpPr>
                <p:cNvPr id="87" name="Freeform 5">
                  <a:extLst>
                    <a:ext uri="{FF2B5EF4-FFF2-40B4-BE49-F238E27FC236}">
                      <a16:creationId xmlns:a16="http://schemas.microsoft.com/office/drawing/2014/main" id="{DFF28ED1-5606-416C-B8FD-039F5C87FB4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954340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88" name="Freeform 5">
                  <a:extLst>
                    <a:ext uri="{FF2B5EF4-FFF2-40B4-BE49-F238E27FC236}">
                      <a16:creationId xmlns:a16="http://schemas.microsoft.com/office/drawing/2014/main" id="{A1E06BEC-C24E-46F0-B03F-2C26C91DB9A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346456" y="205015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89" name="Picture 80">
                  <a:extLst>
                    <a:ext uri="{FF2B5EF4-FFF2-40B4-BE49-F238E27FC236}">
                      <a16:creationId xmlns:a16="http://schemas.microsoft.com/office/drawing/2014/main" id="{740FFEFF-2811-4837-BD59-42C373DF40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23957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90" name="Picture 81">
                  <a:extLst>
                    <a:ext uri="{FF2B5EF4-FFF2-40B4-BE49-F238E27FC236}">
                      <a16:creationId xmlns:a16="http://schemas.microsoft.com/office/drawing/2014/main" id="{1075ABD8-83E1-499F-A046-AA40F6BD2D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30182" y="1790028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91" name="Freeform 5">
                  <a:extLst>
                    <a:ext uri="{FF2B5EF4-FFF2-40B4-BE49-F238E27FC236}">
                      <a16:creationId xmlns:a16="http://schemas.microsoft.com/office/drawing/2014/main" id="{708F6571-C59C-4476-AC63-696493B3697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930592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92" name="Picture 93">
                  <a:extLst>
                    <a:ext uri="{FF2B5EF4-FFF2-40B4-BE49-F238E27FC236}">
                      <a16:creationId xmlns:a16="http://schemas.microsoft.com/office/drawing/2014/main" id="{5154CEE1-5625-4EE1-8FE0-C2AFF5A0F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16794" y="1786733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93" name="Freeform 5">
                  <a:extLst>
                    <a:ext uri="{FF2B5EF4-FFF2-40B4-BE49-F238E27FC236}">
                      <a16:creationId xmlns:a16="http://schemas.microsoft.com/office/drawing/2014/main" id="{83096273-ADB6-47A3-BB6A-DE3523B1336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742460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94" name="Freeform 5">
                  <a:extLst>
                    <a:ext uri="{FF2B5EF4-FFF2-40B4-BE49-F238E27FC236}">
                      <a16:creationId xmlns:a16="http://schemas.microsoft.com/office/drawing/2014/main" id="{F278FE09-3047-4D0E-9214-AA58C35A1A9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138504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95" name="Freeform 5">
                  <a:extLst>
                    <a:ext uri="{FF2B5EF4-FFF2-40B4-BE49-F238E27FC236}">
                      <a16:creationId xmlns:a16="http://schemas.microsoft.com/office/drawing/2014/main" id="{4DEE3070-AB4B-46AC-8408-AF38F0C7BBB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534548" y="205015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96" name="Picture 97">
                  <a:extLst>
                    <a:ext uri="{FF2B5EF4-FFF2-40B4-BE49-F238E27FC236}">
                      <a16:creationId xmlns:a16="http://schemas.microsoft.com/office/drawing/2014/main" id="{832E6583-9168-456E-9D0B-EC84074424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28662" y="1786733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97" name="Picture 98">
                  <a:extLst>
                    <a:ext uri="{FF2B5EF4-FFF2-40B4-BE49-F238E27FC236}">
                      <a16:creationId xmlns:a16="http://schemas.microsoft.com/office/drawing/2014/main" id="{B8E0768F-7D3F-4B85-B6F3-E7389ACCC5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08121" y="1786733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98" name="Picture 99">
                  <a:extLst>
                    <a:ext uri="{FF2B5EF4-FFF2-40B4-BE49-F238E27FC236}">
                      <a16:creationId xmlns:a16="http://schemas.microsoft.com/office/drawing/2014/main" id="{75E1C37E-FFBD-4A8A-B8B3-D387BB8B7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18274" y="1790029"/>
                  <a:ext cx="216000" cy="216000"/>
                </a:xfrm>
                <a:prstGeom prst="rect">
                  <a:avLst/>
                </a:prstGeom>
              </p:spPr>
            </p:pic>
          </p:grpSp>
          <p:sp>
            <p:nvSpPr>
              <p:cNvPr id="33" name="Pentagon 74">
                <a:extLst>
                  <a:ext uri="{FF2B5EF4-FFF2-40B4-BE49-F238E27FC236}">
                    <a16:creationId xmlns:a16="http://schemas.microsoft.com/office/drawing/2014/main" id="{16881B1C-B033-4D1E-95C8-931025F782AE}"/>
                  </a:ext>
                </a:extLst>
              </p:cNvPr>
              <p:cNvSpPr/>
              <p:nvPr/>
            </p:nvSpPr>
            <p:spPr>
              <a:xfrm>
                <a:off x="2491191" y="3390413"/>
                <a:ext cx="1260000" cy="288000"/>
              </a:xfrm>
              <a:prstGeom prst="homePlat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4" name="Pentagon 75">
                <a:extLst>
                  <a:ext uri="{FF2B5EF4-FFF2-40B4-BE49-F238E27FC236}">
                    <a16:creationId xmlns:a16="http://schemas.microsoft.com/office/drawing/2014/main" id="{C0DB3A6E-F380-42D8-8A78-82B4D1AC41BE}"/>
                  </a:ext>
                </a:extLst>
              </p:cNvPr>
              <p:cNvSpPr/>
              <p:nvPr/>
            </p:nvSpPr>
            <p:spPr>
              <a:xfrm flipH="1">
                <a:off x="3575915" y="3396976"/>
                <a:ext cx="1260000" cy="288000"/>
              </a:xfrm>
              <a:prstGeom prst="homePlat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35" name="Group 62">
                <a:extLst>
                  <a:ext uri="{FF2B5EF4-FFF2-40B4-BE49-F238E27FC236}">
                    <a16:creationId xmlns:a16="http://schemas.microsoft.com/office/drawing/2014/main" id="{A1F08C61-74C6-4387-A155-6B08AE899A56}"/>
                  </a:ext>
                </a:extLst>
              </p:cNvPr>
              <p:cNvGrpSpPr/>
              <p:nvPr/>
            </p:nvGrpSpPr>
            <p:grpSpPr>
              <a:xfrm>
                <a:off x="4717836" y="3996878"/>
                <a:ext cx="432000" cy="324000"/>
                <a:chOff x="8202060" y="4653136"/>
                <a:chExt cx="432000" cy="324000"/>
              </a:xfrm>
            </p:grpSpPr>
            <p:sp>
              <p:nvSpPr>
                <p:cNvPr id="85" name="Oval 72">
                  <a:extLst>
                    <a:ext uri="{FF2B5EF4-FFF2-40B4-BE49-F238E27FC236}">
                      <a16:creationId xmlns:a16="http://schemas.microsoft.com/office/drawing/2014/main" id="{29850A60-86E8-4931-A7DD-0B0867446970}"/>
                    </a:ext>
                  </a:extLst>
                </p:cNvPr>
                <p:cNvSpPr/>
                <p:nvPr/>
              </p:nvSpPr>
              <p:spPr>
                <a:xfrm>
                  <a:off x="8251231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86" name="Rectangle 73">
                  <a:extLst>
                    <a:ext uri="{FF2B5EF4-FFF2-40B4-BE49-F238E27FC236}">
                      <a16:creationId xmlns:a16="http://schemas.microsoft.com/office/drawing/2014/main" id="{9AB51276-812C-44D4-A293-5114CD29D6A5}"/>
                    </a:ext>
                  </a:extLst>
                </p:cNvPr>
                <p:cNvSpPr/>
                <p:nvPr/>
              </p:nvSpPr>
              <p:spPr>
                <a:xfrm>
                  <a:off x="8202060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36" name="Group 63">
                <a:extLst>
                  <a:ext uri="{FF2B5EF4-FFF2-40B4-BE49-F238E27FC236}">
                    <a16:creationId xmlns:a16="http://schemas.microsoft.com/office/drawing/2014/main" id="{50E55A6B-126F-46DE-A4E4-206A6B10E604}"/>
                  </a:ext>
                </a:extLst>
              </p:cNvPr>
              <p:cNvGrpSpPr/>
              <p:nvPr/>
            </p:nvGrpSpPr>
            <p:grpSpPr>
              <a:xfrm>
                <a:off x="2145360" y="2406776"/>
                <a:ext cx="432000" cy="324000"/>
                <a:chOff x="7824240" y="4653136"/>
                <a:chExt cx="432000" cy="324000"/>
              </a:xfrm>
            </p:grpSpPr>
            <p:sp>
              <p:nvSpPr>
                <p:cNvPr id="83" name="Oval 70">
                  <a:extLst>
                    <a:ext uri="{FF2B5EF4-FFF2-40B4-BE49-F238E27FC236}">
                      <a16:creationId xmlns:a16="http://schemas.microsoft.com/office/drawing/2014/main" id="{6BB7B735-D182-4795-9D08-2E69A722A3E1}"/>
                    </a:ext>
                  </a:extLst>
                </p:cNvPr>
                <p:cNvSpPr/>
                <p:nvPr/>
              </p:nvSpPr>
              <p:spPr>
                <a:xfrm>
                  <a:off x="7873411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84" name="Rectangle 71">
                  <a:extLst>
                    <a:ext uri="{FF2B5EF4-FFF2-40B4-BE49-F238E27FC236}">
                      <a16:creationId xmlns:a16="http://schemas.microsoft.com/office/drawing/2014/main" id="{8274ED13-FE75-4D44-8F4D-AA836C6023C2}"/>
                    </a:ext>
                  </a:extLst>
                </p:cNvPr>
                <p:cNvSpPr/>
                <p:nvPr/>
              </p:nvSpPr>
              <p:spPr>
                <a:xfrm>
                  <a:off x="7824240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noProof="0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5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37" name="Group 65">
                <a:extLst>
                  <a:ext uri="{FF2B5EF4-FFF2-40B4-BE49-F238E27FC236}">
                    <a16:creationId xmlns:a16="http://schemas.microsoft.com/office/drawing/2014/main" id="{F6390C47-9101-4F96-83D9-6F244D08B165}"/>
                  </a:ext>
                </a:extLst>
              </p:cNvPr>
              <p:cNvGrpSpPr/>
              <p:nvPr/>
            </p:nvGrpSpPr>
            <p:grpSpPr>
              <a:xfrm>
                <a:off x="2056240" y="1662992"/>
                <a:ext cx="432000" cy="324000"/>
                <a:chOff x="8736662" y="4653136"/>
                <a:chExt cx="432000" cy="324000"/>
              </a:xfrm>
            </p:grpSpPr>
            <p:sp>
              <p:nvSpPr>
                <p:cNvPr id="81" name="Oval 66">
                  <a:extLst>
                    <a:ext uri="{FF2B5EF4-FFF2-40B4-BE49-F238E27FC236}">
                      <a16:creationId xmlns:a16="http://schemas.microsoft.com/office/drawing/2014/main" id="{E0B8A772-0034-48A6-B4B0-5EDB81820671}"/>
                    </a:ext>
                  </a:extLst>
                </p:cNvPr>
                <p:cNvSpPr/>
                <p:nvPr/>
              </p:nvSpPr>
              <p:spPr>
                <a:xfrm>
                  <a:off x="8785833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82" name="Rectangle 67">
                  <a:extLst>
                    <a:ext uri="{FF2B5EF4-FFF2-40B4-BE49-F238E27FC236}">
                      <a16:creationId xmlns:a16="http://schemas.microsoft.com/office/drawing/2014/main" id="{8D1D62E2-EBA8-4530-9BFF-2FE50A852847}"/>
                    </a:ext>
                  </a:extLst>
                </p:cNvPr>
                <p:cNvSpPr/>
                <p:nvPr/>
              </p:nvSpPr>
              <p:spPr>
                <a:xfrm>
                  <a:off x="8736662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noProof="0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4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38" name="Rectangle 117">
                <a:extLst>
                  <a:ext uri="{FF2B5EF4-FFF2-40B4-BE49-F238E27FC236}">
                    <a16:creationId xmlns:a16="http://schemas.microsoft.com/office/drawing/2014/main" id="{0EE7C030-A6EB-446F-89A9-47EB352BDC66}"/>
                  </a:ext>
                </a:extLst>
              </p:cNvPr>
              <p:cNvSpPr/>
              <p:nvPr/>
            </p:nvSpPr>
            <p:spPr>
              <a:xfrm>
                <a:off x="2485820" y="3043360"/>
                <a:ext cx="2376000" cy="2880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39" name="Picture 118">
                <a:extLst>
                  <a:ext uri="{FF2B5EF4-FFF2-40B4-BE49-F238E27FC236}">
                    <a16:creationId xmlns:a16="http://schemas.microsoft.com/office/drawing/2014/main" id="{D1768837-489C-4B1B-B40D-D0D22ED9281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9144" y="4185084"/>
                <a:ext cx="2196000" cy="360000"/>
              </a:xfrm>
              <a:prstGeom prst="rect">
                <a:avLst/>
              </a:prstGeom>
            </p:spPr>
          </p:pic>
          <p:pic>
            <p:nvPicPr>
              <p:cNvPr id="40" name="Picture 119">
                <a:extLst>
                  <a:ext uri="{FF2B5EF4-FFF2-40B4-BE49-F238E27FC236}">
                    <a16:creationId xmlns:a16="http://schemas.microsoft.com/office/drawing/2014/main" id="{3E8E84E0-3146-43A2-AD58-601F94A65669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9396" y="4581168"/>
                <a:ext cx="2196000" cy="360000"/>
              </a:xfrm>
              <a:prstGeom prst="rect">
                <a:avLst/>
              </a:prstGeom>
            </p:spPr>
          </p:pic>
          <p:pic>
            <p:nvPicPr>
              <p:cNvPr id="41" name="Picture 120">
                <a:extLst>
                  <a:ext uri="{FF2B5EF4-FFF2-40B4-BE49-F238E27FC236}">
                    <a16:creationId xmlns:a16="http://schemas.microsoft.com/office/drawing/2014/main" id="{56AF0B9C-3F14-4500-8DC4-31CF60E2A2E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1979" y="4977212"/>
                <a:ext cx="2196000" cy="360000"/>
              </a:xfrm>
              <a:prstGeom prst="rect">
                <a:avLst/>
              </a:prstGeom>
            </p:spPr>
          </p:pic>
          <p:pic>
            <p:nvPicPr>
              <p:cNvPr id="42" name="Picture 121">
                <a:extLst>
                  <a:ext uri="{FF2B5EF4-FFF2-40B4-BE49-F238E27FC236}">
                    <a16:creationId xmlns:a16="http://schemas.microsoft.com/office/drawing/2014/main" id="{D8F50F1C-49DD-4E5F-A892-03C1E8A8913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1979" y="5373256"/>
                <a:ext cx="2196000" cy="360000"/>
              </a:xfrm>
              <a:prstGeom prst="rect">
                <a:avLst/>
              </a:prstGeom>
            </p:spPr>
          </p:pic>
          <p:sp>
            <p:nvSpPr>
              <p:cNvPr id="43" name="Rectangle 123">
                <a:extLst>
                  <a:ext uri="{FF2B5EF4-FFF2-40B4-BE49-F238E27FC236}">
                    <a16:creationId xmlns:a16="http://schemas.microsoft.com/office/drawing/2014/main" id="{72A5FE51-E743-4360-B8CC-0958FAE33391}"/>
                  </a:ext>
                </a:extLst>
              </p:cNvPr>
              <p:cNvSpPr/>
              <p:nvPr/>
            </p:nvSpPr>
            <p:spPr>
              <a:xfrm>
                <a:off x="2711679" y="1228888"/>
                <a:ext cx="2140951" cy="36000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/>
              <a:p>
                <a:pPr algn="ctr" defTabSz="914377">
                  <a:spcBef>
                    <a:spcPct val="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Virtual Infrastructure Centralized Management</a:t>
                </a:r>
                <a:endParaRPr lang="th-TH" sz="1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11DB863E-9263-4AD7-BBFB-0BFA16DD1C3E}"/>
                  </a:ext>
                </a:extLst>
              </p:cNvPr>
              <p:cNvSpPr/>
              <p:nvPr/>
            </p:nvSpPr>
            <p:spPr>
              <a:xfrm>
                <a:off x="2625182" y="126469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45" name="Picture 124">
                <a:extLst>
                  <a:ext uri="{FF2B5EF4-FFF2-40B4-BE49-F238E27FC236}">
                    <a16:creationId xmlns:a16="http://schemas.microsoft.com/office/drawing/2014/main" id="{44A44046-3E40-4C08-B70C-A8BA68518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59651" y="1254700"/>
                <a:ext cx="648000" cy="324000"/>
              </a:xfrm>
              <a:prstGeom prst="rect">
                <a:avLst/>
              </a:prstGeom>
            </p:spPr>
          </p:pic>
          <p:pic>
            <p:nvPicPr>
              <p:cNvPr id="46" name="Picture 125">
                <a:extLst>
                  <a:ext uri="{FF2B5EF4-FFF2-40B4-BE49-F238E27FC236}">
                    <a16:creationId xmlns:a16="http://schemas.microsoft.com/office/drawing/2014/main" id="{D995C508-57A9-458C-9BAF-DB99FD155886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38136" y="5841268"/>
                <a:ext cx="2196000" cy="360000"/>
              </a:xfrm>
              <a:prstGeom prst="rect">
                <a:avLst/>
              </a:prstGeom>
            </p:spPr>
          </p:pic>
          <p:cxnSp>
            <p:nvCxnSpPr>
              <p:cNvPr id="47" name="Elbow Connector 13">
                <a:extLst>
                  <a:ext uri="{FF2B5EF4-FFF2-40B4-BE49-F238E27FC236}">
                    <a16:creationId xmlns:a16="http://schemas.microsoft.com/office/drawing/2014/main" id="{4C31F092-5F3E-42DF-BDCD-9E18EDA106EB}"/>
                  </a:ext>
                </a:extLst>
              </p:cNvPr>
              <p:cNvCxnSpPr/>
              <p:nvPr/>
            </p:nvCxnSpPr>
            <p:spPr>
              <a:xfrm rot="10800000" flipV="1">
                <a:off x="1775659" y="4009016"/>
                <a:ext cx="756000" cy="396000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lbow Connector 126">
                <a:extLst>
                  <a:ext uri="{FF2B5EF4-FFF2-40B4-BE49-F238E27FC236}">
                    <a16:creationId xmlns:a16="http://schemas.microsoft.com/office/drawing/2014/main" id="{F992D546-27D6-4906-8481-AA5274720300}"/>
                  </a:ext>
                </a:extLst>
              </p:cNvPr>
              <p:cNvCxnSpPr/>
              <p:nvPr/>
            </p:nvCxnSpPr>
            <p:spPr>
              <a:xfrm rot="10800000" flipV="1">
                <a:off x="1867440" y="4333008"/>
                <a:ext cx="685497" cy="108000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127">
                <a:extLst>
                  <a:ext uri="{FF2B5EF4-FFF2-40B4-BE49-F238E27FC236}">
                    <a16:creationId xmlns:a16="http://schemas.microsoft.com/office/drawing/2014/main" id="{D6D0B2EB-466D-4067-9B5C-1CC5A0C311E3}"/>
                  </a:ext>
                </a:extLst>
              </p:cNvPr>
              <p:cNvCxnSpPr/>
              <p:nvPr/>
            </p:nvCxnSpPr>
            <p:spPr>
              <a:xfrm rot="10800000">
                <a:off x="1785361" y="5149990"/>
                <a:ext cx="720000" cy="432000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128">
                <a:extLst>
                  <a:ext uri="{FF2B5EF4-FFF2-40B4-BE49-F238E27FC236}">
                    <a16:creationId xmlns:a16="http://schemas.microsoft.com/office/drawing/2014/main" id="{3E78C48E-618D-42F2-AC33-C8C4D9FD441C}"/>
                  </a:ext>
                </a:extLst>
              </p:cNvPr>
              <p:cNvCxnSpPr/>
              <p:nvPr/>
            </p:nvCxnSpPr>
            <p:spPr>
              <a:xfrm rot="10800000">
                <a:off x="1847618" y="5125112"/>
                <a:ext cx="685497" cy="144000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15">
                <a:extLst>
                  <a:ext uri="{FF2B5EF4-FFF2-40B4-BE49-F238E27FC236}">
                    <a16:creationId xmlns:a16="http://schemas.microsoft.com/office/drawing/2014/main" id="{BD43D52E-8F4A-4930-B02D-55C3EA86BC15}"/>
                  </a:ext>
                </a:extLst>
              </p:cNvPr>
              <p:cNvCxnSpPr/>
              <p:nvPr/>
            </p:nvCxnSpPr>
            <p:spPr>
              <a:xfrm flipV="1">
                <a:off x="1956819" y="4801120"/>
                <a:ext cx="57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lbow Connector 129">
                <a:extLst>
                  <a:ext uri="{FF2B5EF4-FFF2-40B4-BE49-F238E27FC236}">
                    <a16:creationId xmlns:a16="http://schemas.microsoft.com/office/drawing/2014/main" id="{924AE3C1-AB29-4B3D-B28A-2F935C5D0694}"/>
                  </a:ext>
                </a:extLst>
              </p:cNvPr>
              <p:cNvCxnSpPr/>
              <p:nvPr/>
            </p:nvCxnSpPr>
            <p:spPr>
              <a:xfrm rot="10800000">
                <a:off x="1703604" y="5157184"/>
                <a:ext cx="828000" cy="900000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64">
                <a:extLst>
                  <a:ext uri="{FF2B5EF4-FFF2-40B4-BE49-F238E27FC236}">
                    <a16:creationId xmlns:a16="http://schemas.microsoft.com/office/drawing/2014/main" id="{3E20FBBA-E69F-4747-99C9-62D8507D7F6D}"/>
                  </a:ext>
                </a:extLst>
              </p:cNvPr>
              <p:cNvGrpSpPr/>
              <p:nvPr/>
            </p:nvGrpSpPr>
            <p:grpSpPr>
              <a:xfrm>
                <a:off x="2134156" y="5777275"/>
                <a:ext cx="432000" cy="324000"/>
                <a:chOff x="8940268" y="4653136"/>
                <a:chExt cx="432000" cy="324000"/>
              </a:xfrm>
            </p:grpSpPr>
            <p:sp>
              <p:nvSpPr>
                <p:cNvPr id="79" name="Oval 68">
                  <a:extLst>
                    <a:ext uri="{FF2B5EF4-FFF2-40B4-BE49-F238E27FC236}">
                      <a16:creationId xmlns:a16="http://schemas.microsoft.com/office/drawing/2014/main" id="{D8F6BF58-6693-4144-A857-7423780FBC01}"/>
                    </a:ext>
                  </a:extLst>
                </p:cNvPr>
                <p:cNvSpPr/>
                <p:nvPr/>
              </p:nvSpPr>
              <p:spPr>
                <a:xfrm>
                  <a:off x="8989439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80" name="Rectangle 69">
                  <a:extLst>
                    <a:ext uri="{FF2B5EF4-FFF2-40B4-BE49-F238E27FC236}">
                      <a16:creationId xmlns:a16="http://schemas.microsoft.com/office/drawing/2014/main" id="{3B8478CC-57C0-4264-936F-9891CD382A45}"/>
                    </a:ext>
                  </a:extLst>
                </p:cNvPr>
                <p:cNvSpPr/>
                <p:nvPr/>
              </p:nvSpPr>
              <p:spPr>
                <a:xfrm>
                  <a:off x="8940268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noProof="0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pic>
            <p:nvPicPr>
              <p:cNvPr id="54" name="Picture 130">
                <a:extLst>
                  <a:ext uri="{FF2B5EF4-FFF2-40B4-BE49-F238E27FC236}">
                    <a16:creationId xmlns:a16="http://schemas.microsoft.com/office/drawing/2014/main" id="{938DD7F4-F970-4AC8-BCE1-068541C42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411" y="4728782"/>
                <a:ext cx="576000" cy="499500"/>
              </a:xfrm>
              <a:prstGeom prst="rect">
                <a:avLst/>
              </a:prstGeom>
            </p:spPr>
          </p:pic>
          <p:pic>
            <p:nvPicPr>
              <p:cNvPr id="55" name="Picture 131">
                <a:extLst>
                  <a:ext uri="{FF2B5EF4-FFF2-40B4-BE49-F238E27FC236}">
                    <a16:creationId xmlns:a16="http://schemas.microsoft.com/office/drawing/2014/main" id="{7180349A-5F7D-4A2B-9524-92BBBCAAC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692" y="4355142"/>
                <a:ext cx="576000" cy="499500"/>
              </a:xfrm>
              <a:prstGeom prst="rect">
                <a:avLst/>
              </a:prstGeom>
            </p:spPr>
          </p:pic>
          <p:grpSp>
            <p:nvGrpSpPr>
              <p:cNvPr id="56" name="Group 132">
                <a:extLst>
                  <a:ext uri="{FF2B5EF4-FFF2-40B4-BE49-F238E27FC236}">
                    <a16:creationId xmlns:a16="http://schemas.microsoft.com/office/drawing/2014/main" id="{127AB770-D140-4572-B1BA-FCB355820D9B}"/>
                  </a:ext>
                </a:extLst>
              </p:cNvPr>
              <p:cNvGrpSpPr/>
              <p:nvPr/>
            </p:nvGrpSpPr>
            <p:grpSpPr>
              <a:xfrm>
                <a:off x="4649906" y="1239577"/>
                <a:ext cx="432000" cy="324000"/>
                <a:chOff x="7824240" y="4653136"/>
                <a:chExt cx="432000" cy="324000"/>
              </a:xfrm>
            </p:grpSpPr>
            <p:sp>
              <p:nvSpPr>
                <p:cNvPr id="77" name="Oval 133">
                  <a:extLst>
                    <a:ext uri="{FF2B5EF4-FFF2-40B4-BE49-F238E27FC236}">
                      <a16:creationId xmlns:a16="http://schemas.microsoft.com/office/drawing/2014/main" id="{4244EBF5-781D-4034-9887-FF2534C6862D}"/>
                    </a:ext>
                  </a:extLst>
                </p:cNvPr>
                <p:cNvSpPr/>
                <p:nvPr/>
              </p:nvSpPr>
              <p:spPr>
                <a:xfrm>
                  <a:off x="7873411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78" name="Rectangle 134">
                  <a:extLst>
                    <a:ext uri="{FF2B5EF4-FFF2-40B4-BE49-F238E27FC236}">
                      <a16:creationId xmlns:a16="http://schemas.microsoft.com/office/drawing/2014/main" id="{EE162C9D-DD15-4C9F-9C99-20256B976E74}"/>
                    </a:ext>
                  </a:extLst>
                </p:cNvPr>
                <p:cNvSpPr/>
                <p:nvPr/>
              </p:nvSpPr>
              <p:spPr>
                <a:xfrm>
                  <a:off x="7824240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noProof="0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6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57" name="Group 135">
                <a:extLst>
                  <a:ext uri="{FF2B5EF4-FFF2-40B4-BE49-F238E27FC236}">
                    <a16:creationId xmlns:a16="http://schemas.microsoft.com/office/drawing/2014/main" id="{2C4D7366-6DE7-4D18-B790-73C153137CD5}"/>
                  </a:ext>
                </a:extLst>
              </p:cNvPr>
              <p:cNvGrpSpPr/>
              <p:nvPr/>
            </p:nvGrpSpPr>
            <p:grpSpPr>
              <a:xfrm>
                <a:off x="1371678" y="4101308"/>
                <a:ext cx="432000" cy="324000"/>
                <a:chOff x="8940268" y="4653136"/>
                <a:chExt cx="432000" cy="324000"/>
              </a:xfrm>
            </p:grpSpPr>
            <p:sp>
              <p:nvSpPr>
                <p:cNvPr id="75" name="Oval 136">
                  <a:extLst>
                    <a:ext uri="{FF2B5EF4-FFF2-40B4-BE49-F238E27FC236}">
                      <a16:creationId xmlns:a16="http://schemas.microsoft.com/office/drawing/2014/main" id="{B5B3B949-74A6-4A85-B4B5-4EC0D07FB1D9}"/>
                    </a:ext>
                  </a:extLst>
                </p:cNvPr>
                <p:cNvSpPr/>
                <p:nvPr/>
              </p:nvSpPr>
              <p:spPr>
                <a:xfrm>
                  <a:off x="8989439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76" name="Rectangle 137">
                  <a:extLst>
                    <a:ext uri="{FF2B5EF4-FFF2-40B4-BE49-F238E27FC236}">
                      <a16:creationId xmlns:a16="http://schemas.microsoft.com/office/drawing/2014/main" id="{FA3051C6-B48C-4E34-A97E-5F4995C9C682}"/>
                    </a:ext>
                  </a:extLst>
                </p:cNvPr>
                <p:cNvSpPr/>
                <p:nvPr/>
              </p:nvSpPr>
              <p:spPr>
                <a:xfrm>
                  <a:off x="8940268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noProof="0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7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58" name="Group 138">
                <a:extLst>
                  <a:ext uri="{FF2B5EF4-FFF2-40B4-BE49-F238E27FC236}">
                    <a16:creationId xmlns:a16="http://schemas.microsoft.com/office/drawing/2014/main" id="{8E413DDA-3720-4C52-B431-BBE8D60BA3C6}"/>
                  </a:ext>
                </a:extLst>
              </p:cNvPr>
              <p:cNvGrpSpPr/>
              <p:nvPr/>
            </p:nvGrpSpPr>
            <p:grpSpPr>
              <a:xfrm>
                <a:off x="1343527" y="5125132"/>
                <a:ext cx="432000" cy="324000"/>
                <a:chOff x="8940268" y="4653136"/>
                <a:chExt cx="432000" cy="324000"/>
              </a:xfrm>
            </p:grpSpPr>
            <p:sp>
              <p:nvSpPr>
                <p:cNvPr id="73" name="Oval 139">
                  <a:extLst>
                    <a:ext uri="{FF2B5EF4-FFF2-40B4-BE49-F238E27FC236}">
                      <a16:creationId xmlns:a16="http://schemas.microsoft.com/office/drawing/2014/main" id="{78229582-544C-49F5-8810-A82508DF5166}"/>
                    </a:ext>
                  </a:extLst>
                </p:cNvPr>
                <p:cNvSpPr/>
                <p:nvPr/>
              </p:nvSpPr>
              <p:spPr>
                <a:xfrm>
                  <a:off x="8989439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74" name="Rectangle 140">
                  <a:extLst>
                    <a:ext uri="{FF2B5EF4-FFF2-40B4-BE49-F238E27FC236}">
                      <a16:creationId xmlns:a16="http://schemas.microsoft.com/office/drawing/2014/main" id="{A81EA78E-7976-4540-8806-15811F4B681A}"/>
                    </a:ext>
                  </a:extLst>
                </p:cNvPr>
                <p:cNvSpPr/>
                <p:nvPr/>
              </p:nvSpPr>
              <p:spPr>
                <a:xfrm>
                  <a:off x="8940268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noProof="0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8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cxnSp>
            <p:nvCxnSpPr>
              <p:cNvPr id="59" name="Straight Connector 141">
                <a:extLst>
                  <a:ext uri="{FF2B5EF4-FFF2-40B4-BE49-F238E27FC236}">
                    <a16:creationId xmlns:a16="http://schemas.microsoft.com/office/drawing/2014/main" id="{9F058B6B-6327-44D6-8B0C-B48D3E62C3D4}"/>
                  </a:ext>
                </a:extLst>
              </p:cNvPr>
              <p:cNvCxnSpPr/>
              <p:nvPr/>
            </p:nvCxnSpPr>
            <p:spPr>
              <a:xfrm flipV="1">
                <a:off x="782125" y="4585116"/>
                <a:ext cx="79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42">
                <a:extLst>
                  <a:ext uri="{FF2B5EF4-FFF2-40B4-BE49-F238E27FC236}">
                    <a16:creationId xmlns:a16="http://schemas.microsoft.com/office/drawing/2014/main" id="{925ECEAC-3DEA-4C8B-90C8-6601B02EFE97}"/>
                  </a:ext>
                </a:extLst>
              </p:cNvPr>
              <p:cNvCxnSpPr/>
              <p:nvPr/>
            </p:nvCxnSpPr>
            <p:spPr>
              <a:xfrm flipV="1">
                <a:off x="803555" y="4978532"/>
                <a:ext cx="79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17">
                <a:extLst>
                  <a:ext uri="{FF2B5EF4-FFF2-40B4-BE49-F238E27FC236}">
                    <a16:creationId xmlns:a16="http://schemas.microsoft.com/office/drawing/2014/main" id="{676E8207-433A-4440-B1B3-1461DA53BE7D}"/>
                  </a:ext>
                </a:extLst>
              </p:cNvPr>
              <p:cNvSpPr txBox="1"/>
              <p:nvPr/>
            </p:nvSpPr>
            <p:spPr>
              <a:xfrm>
                <a:off x="11324" y="5194163"/>
                <a:ext cx="1152183" cy="359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th-TH"/>
                </a:defPPr>
                <a:lvl1pPr algn="ctr">
                  <a:lnSpc>
                    <a:spcPts val="1000"/>
                  </a:lnSpc>
                  <a:defRPr sz="1100" b="1">
                    <a:cs typeface="AngsanaUPC" panose="02020603050405020304" pitchFamily="18" charset="-34"/>
                  </a:defRPr>
                </a:lvl1pPr>
              </a:lstStyle>
              <a:p>
                <a:r>
                  <a:rPr lang="en-US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Existing </a:t>
                </a:r>
              </a:p>
              <a:p>
                <a:r>
                  <a:rPr lang="en-US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Core Switch</a:t>
                </a:r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62" name="Group 143">
                <a:extLst>
                  <a:ext uri="{FF2B5EF4-FFF2-40B4-BE49-F238E27FC236}">
                    <a16:creationId xmlns:a16="http://schemas.microsoft.com/office/drawing/2014/main" id="{007AC8CC-765B-47DE-A3BD-AAB952DF6C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78561" y="4637048"/>
                <a:ext cx="1008000" cy="629828"/>
                <a:chOff x="1264379" y="2496897"/>
                <a:chExt cx="2614227" cy="1508305"/>
              </a:xfrm>
            </p:grpSpPr>
            <p:pic>
              <p:nvPicPr>
                <p:cNvPr id="71" name="Picture 6" descr="A screenshot of a computer screen&#10;&#10;Description automatically generated">
                  <a:extLst>
                    <a:ext uri="{FF2B5EF4-FFF2-40B4-BE49-F238E27FC236}">
                      <a16:creationId xmlns:a16="http://schemas.microsoft.com/office/drawing/2014/main" id="{3E36BFE2-F2D9-4693-BA8E-6504DBDC94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4379" y="2496897"/>
                  <a:ext cx="2614227" cy="15083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145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9FE96E74-66B1-4F25-A5A2-E32BC0687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12773"/>
                <a:stretch/>
              </p:blipFill>
              <p:spPr>
                <a:xfrm>
                  <a:off x="1628081" y="2581041"/>
                  <a:ext cx="1879688" cy="1169617"/>
                </a:xfrm>
                <a:prstGeom prst="rect">
                  <a:avLst/>
                </a:prstGeom>
              </p:spPr>
            </p:pic>
          </p:grpSp>
          <p:sp>
            <p:nvSpPr>
              <p:cNvPr id="63" name="Rectangle 19">
                <a:extLst>
                  <a:ext uri="{FF2B5EF4-FFF2-40B4-BE49-F238E27FC236}">
                    <a16:creationId xmlns:a16="http://schemas.microsoft.com/office/drawing/2014/main" id="{2BCD5E09-EB58-4A6A-92B9-3C46AE255A56}"/>
                  </a:ext>
                </a:extLst>
              </p:cNvPr>
              <p:cNvSpPr/>
              <p:nvPr/>
            </p:nvSpPr>
            <p:spPr>
              <a:xfrm>
                <a:off x="5877675" y="4668962"/>
                <a:ext cx="9748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IT Analytics Resources</a:t>
                </a:r>
                <a:endParaRPr lang="th-TH" sz="11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64" name="Picture 4" descr="http://www.iconsdb.com/icons/preview/persian-red/database-5-xxl.png">
                <a:extLst>
                  <a:ext uri="{FF2B5EF4-FFF2-40B4-BE49-F238E27FC236}">
                    <a16:creationId xmlns:a16="http://schemas.microsoft.com/office/drawing/2014/main" id="{1E48C230-C8CF-42C6-9DEA-EC805E599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9888" y="5735936"/>
                <a:ext cx="432000" cy="488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http://www.iconsdb.com/icons/preview/persian-red/database-5-xxl.png">
                <a:extLst>
                  <a:ext uri="{FF2B5EF4-FFF2-40B4-BE49-F238E27FC236}">
                    <a16:creationId xmlns:a16="http://schemas.microsoft.com/office/drawing/2014/main" id="{6F208A2E-10AC-41E9-BFAB-4A3524F0D5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3892" y="5731355"/>
                <a:ext cx="432000" cy="488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http://www.iconsdb.com/icons/preview/persian-red/database-5-xxl.png">
                <a:extLst>
                  <a:ext uri="{FF2B5EF4-FFF2-40B4-BE49-F238E27FC236}">
                    <a16:creationId xmlns:a16="http://schemas.microsoft.com/office/drawing/2014/main" id="{B8195043-5D15-41E6-AB55-20FBD72CC7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5932" y="5735936"/>
                <a:ext cx="432000" cy="488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TextBox 149">
                <a:extLst>
                  <a:ext uri="{FF2B5EF4-FFF2-40B4-BE49-F238E27FC236}">
                    <a16:creationId xmlns:a16="http://schemas.microsoft.com/office/drawing/2014/main" id="{970D6CD4-3811-4ADA-B7F0-92AA33C59CF7}"/>
                  </a:ext>
                </a:extLst>
              </p:cNvPr>
              <p:cNvSpPr txBox="1"/>
              <p:nvPr/>
            </p:nvSpPr>
            <p:spPr>
              <a:xfrm>
                <a:off x="5159896" y="6258508"/>
                <a:ext cx="11521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1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Existing Storage</a:t>
                </a:r>
                <a:endParaRPr lang="th-TH" sz="11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68" name="Group 150">
                <a:extLst>
                  <a:ext uri="{FF2B5EF4-FFF2-40B4-BE49-F238E27FC236}">
                    <a16:creationId xmlns:a16="http://schemas.microsoft.com/office/drawing/2014/main" id="{EC3A208E-CFB2-4458-8090-46D8A10555DE}"/>
                  </a:ext>
                </a:extLst>
              </p:cNvPr>
              <p:cNvGrpSpPr/>
              <p:nvPr/>
            </p:nvGrpSpPr>
            <p:grpSpPr>
              <a:xfrm>
                <a:off x="5948158" y="5094825"/>
                <a:ext cx="432000" cy="324000"/>
                <a:chOff x="8202060" y="4653136"/>
                <a:chExt cx="432000" cy="324000"/>
              </a:xfrm>
            </p:grpSpPr>
            <p:sp>
              <p:nvSpPr>
                <p:cNvPr id="69" name="Oval 151">
                  <a:extLst>
                    <a:ext uri="{FF2B5EF4-FFF2-40B4-BE49-F238E27FC236}">
                      <a16:creationId xmlns:a16="http://schemas.microsoft.com/office/drawing/2014/main" id="{F5B760A9-7946-41D4-A0E1-78FBF41C2AC1}"/>
                    </a:ext>
                  </a:extLst>
                </p:cNvPr>
                <p:cNvSpPr/>
                <p:nvPr/>
              </p:nvSpPr>
              <p:spPr>
                <a:xfrm>
                  <a:off x="8251231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70" name="Rectangle 152">
                  <a:extLst>
                    <a:ext uri="{FF2B5EF4-FFF2-40B4-BE49-F238E27FC236}">
                      <a16:creationId xmlns:a16="http://schemas.microsoft.com/office/drawing/2014/main" id="{3D091649-0D05-4098-A921-13DE79C1811E}"/>
                    </a:ext>
                  </a:extLst>
                </p:cNvPr>
                <p:cNvSpPr/>
                <p:nvPr/>
              </p:nvSpPr>
              <p:spPr>
                <a:xfrm>
                  <a:off x="8202060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3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2572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95DDAEA-CD33-44C9-815C-135FACCEEA54}"/>
              </a:ext>
            </a:extLst>
          </p:cNvPr>
          <p:cNvSpPr/>
          <p:nvPr/>
        </p:nvSpPr>
        <p:spPr>
          <a:xfrm>
            <a:off x="-1" y="-46350"/>
            <a:ext cx="12192000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40605136-6FD3-458B-8CFF-0C4B7F3B24C2}"/>
              </a:ext>
            </a:extLst>
          </p:cNvPr>
          <p:cNvSpPr/>
          <p:nvPr/>
        </p:nvSpPr>
        <p:spPr>
          <a:xfrm rot="10800000">
            <a:off x="193183" y="220634"/>
            <a:ext cx="1179046" cy="64341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58">
            <a:extLst>
              <a:ext uri="{FF2B5EF4-FFF2-40B4-BE49-F238E27FC236}">
                <a16:creationId xmlns:a16="http://schemas.microsoft.com/office/drawing/2014/main" id="{9EEDDCB2-4018-476B-9F36-7CCA8417BCFF}"/>
              </a:ext>
            </a:extLst>
          </p:cNvPr>
          <p:cNvSpPr/>
          <p:nvPr/>
        </p:nvSpPr>
        <p:spPr>
          <a:xfrm>
            <a:off x="5943578" y="994950"/>
            <a:ext cx="60139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ซอฟต์แวร์ระบบบริหารจัดการดาต้าเซ็นเตอร์</a:t>
            </a:r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00100" lvl="1" indent="-342900">
              <a:buAutoNum type="arabicPeriod"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ซอฟต์แวร์ระบบเครื่องคอมพิวเตอร์แม่ข่ายเสมือน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คือ ซอฟต์แวร์ที่ติดตั้งบนเครื่องเครื่องคอมพิวเตอร์แม่ข่าย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x86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ทำให้เครื่องคอมพิวเตอร์แม่ข่ายมีคุณสมบัติเป็นเครื่องคอมพิวเตอร์แม่ข่ายเสมือน สามารถสร้างเครื่องคอมพิวเตอร์เสมือน (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Virtual Machine)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ภายใต้</a:t>
            </a:r>
            <a:r>
              <a:rPr lang="th-TH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เค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เครื่องแม่ข่ายได้มากกว่า 1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VM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โดยใช้ทรัพยากร เช่น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CPU, Memory, Network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ร่วมกัน</a:t>
            </a:r>
          </a:p>
          <a:p>
            <a:pPr marL="800100" lvl="1" indent="-342900">
              <a:buAutoNum type="arabicPeriod"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ซอฟต์แวร์ระบบจัดเก็บข้อมูลแบบเสมือนสำหรับระบบเครื่องคอมพิวเตอร์แม่ข่ายคอมพิวเตอร์เสมือน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คือ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Software-Defined Storage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ทำหน้าที่รวมชุดหน่วยจัดเก็บข้อมูล (ฮาร์ดดิสก์)  บนเครื่องคอมพิวเตอร์แม่ข่าย มาทำเป็น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Shared Storage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ซอฟต์แวร์ระบบเครือข่ายและความปลอดภัยสำหรับระบบเครื่องคอมพิวเตอร์แม่ข่ายคอมพิวเตอร์เสมือน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คือ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Software-Defined Network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</a:t>
            </a:r>
            <a:b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หน้าที่สร้างความปลอดภัยให้กับระบบเสมือน</a:t>
            </a:r>
          </a:p>
          <a:p>
            <a:pPr marL="800100" lvl="1" indent="-342900">
              <a:buAutoNum type="arabicPeriod" startAt="3"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ซอฟต์แวร์ระบบจัดการศูนย์คอมพิวเตอร์เสมือนและระบบบริหารจัดการรวมศูนย์คอมพิวเตอร์เสมือน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คือ ชุดซอฟต์แวร์ที่ทำหน้าที่บริหารจัดการ ตรวจสอบการใช้ทรัพยากรของระบบเสมือน การวิเคราะห์และแจ้งเตือนปัญหาของระบบเสมือน ให้กับผู้ดูแลระบบ รวมถึงการสร้างระบบเสมือนให้มีสามารถทำงานได้โดยอัตโนมัติ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BBF09A5F-5544-448E-8AA9-057EDD7BC326}"/>
              </a:ext>
            </a:extLst>
          </p:cNvPr>
          <p:cNvSpPr/>
          <p:nvPr/>
        </p:nvSpPr>
        <p:spPr>
          <a:xfrm>
            <a:off x="240000" y="254731"/>
            <a:ext cx="119520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ซอฟต์แวร์ระบบจัดการ และบริหารระบบ </a:t>
            </a:r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Data Center</a:t>
            </a:r>
            <a:endParaRPr lang="th-TH" sz="2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3094BA62-DBAF-49AA-AC02-8F722B338403}"/>
              </a:ext>
            </a:extLst>
          </p:cNvPr>
          <p:cNvGrpSpPr/>
          <p:nvPr/>
        </p:nvGrpSpPr>
        <p:grpSpPr>
          <a:xfrm>
            <a:off x="756832" y="1153779"/>
            <a:ext cx="4938185" cy="2408437"/>
            <a:chOff x="614719" y="2337519"/>
            <a:chExt cx="5553289" cy="2783669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DC6B445D-B82E-40D8-9E86-B5AFDD842572}"/>
                </a:ext>
              </a:extLst>
            </p:cNvPr>
            <p:cNvGrpSpPr/>
            <p:nvPr/>
          </p:nvGrpSpPr>
          <p:grpSpPr>
            <a:xfrm>
              <a:off x="614719" y="2996952"/>
              <a:ext cx="5553289" cy="2124236"/>
              <a:chOff x="614719" y="2528900"/>
              <a:chExt cx="5553289" cy="2124236"/>
            </a:xfrm>
          </p:grpSpPr>
          <p:sp>
            <p:nvSpPr>
              <p:cNvPr id="58" name="Rectangle 81">
                <a:extLst>
                  <a:ext uri="{FF2B5EF4-FFF2-40B4-BE49-F238E27FC236}">
                    <a16:creationId xmlns:a16="http://schemas.microsoft.com/office/drawing/2014/main" id="{94F29372-FF72-4294-B0A3-594BADBD096E}"/>
                  </a:ext>
                </a:extLst>
              </p:cNvPr>
              <p:cNvSpPr/>
              <p:nvPr/>
            </p:nvSpPr>
            <p:spPr>
              <a:xfrm>
                <a:off x="623392" y="2528900"/>
                <a:ext cx="5544616" cy="180000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9" name="Rectangle 82">
                <a:extLst>
                  <a:ext uri="{FF2B5EF4-FFF2-40B4-BE49-F238E27FC236}">
                    <a16:creationId xmlns:a16="http://schemas.microsoft.com/office/drawing/2014/main" id="{4F641E62-63F0-4F6F-9972-F2985BFB4681}"/>
                  </a:ext>
                </a:extLst>
              </p:cNvPr>
              <p:cNvSpPr/>
              <p:nvPr/>
            </p:nvSpPr>
            <p:spPr>
              <a:xfrm>
                <a:off x="759751" y="3409137"/>
                <a:ext cx="5263398" cy="360000"/>
              </a:xfrm>
              <a:prstGeom prst="rect">
                <a:avLst/>
              </a:prstGeom>
              <a:solidFill>
                <a:srgbClr val="00B0F0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240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0" name="Rectangle 83">
                <a:extLst>
                  <a:ext uri="{FF2B5EF4-FFF2-40B4-BE49-F238E27FC236}">
                    <a16:creationId xmlns:a16="http://schemas.microsoft.com/office/drawing/2014/main" id="{5C6D71A1-DF39-4E13-9593-2FFA4CD402B8}"/>
                  </a:ext>
                </a:extLst>
              </p:cNvPr>
              <p:cNvSpPr/>
              <p:nvPr/>
            </p:nvSpPr>
            <p:spPr>
              <a:xfrm>
                <a:off x="1169974" y="3417639"/>
                <a:ext cx="442197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Software-Defined-Network</a:t>
                </a:r>
                <a:endParaRPr lang="th-TH" sz="12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1" name="Pentagon 84">
                <a:extLst>
                  <a:ext uri="{FF2B5EF4-FFF2-40B4-BE49-F238E27FC236}">
                    <a16:creationId xmlns:a16="http://schemas.microsoft.com/office/drawing/2014/main" id="{A0685CDD-5A7B-4EFF-904B-572D25DA971F}"/>
                  </a:ext>
                </a:extLst>
              </p:cNvPr>
              <p:cNvSpPr/>
              <p:nvPr/>
            </p:nvSpPr>
            <p:spPr>
              <a:xfrm>
                <a:off x="759751" y="3852058"/>
                <a:ext cx="2700000" cy="360000"/>
              </a:xfrm>
              <a:prstGeom prst="homePlate">
                <a:avLst/>
              </a:prstGeom>
              <a:solidFill>
                <a:srgbClr val="00B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2" name="Pentagon 85">
                <a:extLst>
                  <a:ext uri="{FF2B5EF4-FFF2-40B4-BE49-F238E27FC236}">
                    <a16:creationId xmlns:a16="http://schemas.microsoft.com/office/drawing/2014/main" id="{D0031171-5F44-4160-806E-13899AC444C5}"/>
                  </a:ext>
                </a:extLst>
              </p:cNvPr>
              <p:cNvSpPr/>
              <p:nvPr/>
            </p:nvSpPr>
            <p:spPr>
              <a:xfrm flipH="1">
                <a:off x="3323992" y="3845331"/>
                <a:ext cx="2700000" cy="360000"/>
              </a:xfrm>
              <a:prstGeom prst="homePlate">
                <a:avLst/>
              </a:prstGeom>
              <a:solidFill>
                <a:srgbClr val="00B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3" name="Rectangle 86">
                <a:extLst>
                  <a:ext uri="{FF2B5EF4-FFF2-40B4-BE49-F238E27FC236}">
                    <a16:creationId xmlns:a16="http://schemas.microsoft.com/office/drawing/2014/main" id="{A524E3E7-5E08-40F7-8E38-CAE49BA4CF68}"/>
                  </a:ext>
                </a:extLst>
              </p:cNvPr>
              <p:cNvSpPr/>
              <p:nvPr/>
            </p:nvSpPr>
            <p:spPr>
              <a:xfrm>
                <a:off x="1199656" y="3896724"/>
                <a:ext cx="1800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Hypervisor</a:t>
                </a:r>
                <a:endParaRPr lang="th-TH" sz="12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4" name="Rectangle 87">
                <a:extLst>
                  <a:ext uri="{FF2B5EF4-FFF2-40B4-BE49-F238E27FC236}">
                    <a16:creationId xmlns:a16="http://schemas.microsoft.com/office/drawing/2014/main" id="{4CB42158-E733-4DCA-86F2-32D7472DB78A}"/>
                  </a:ext>
                </a:extLst>
              </p:cNvPr>
              <p:cNvSpPr/>
              <p:nvPr/>
            </p:nvSpPr>
            <p:spPr>
              <a:xfrm>
                <a:off x="3827992" y="3877307"/>
                <a:ext cx="2196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Software-Defined-Storage</a:t>
                </a:r>
                <a:endParaRPr lang="th-TH" sz="12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5" name="Rectangle 88">
                <a:extLst>
                  <a:ext uri="{FF2B5EF4-FFF2-40B4-BE49-F238E27FC236}">
                    <a16:creationId xmlns:a16="http://schemas.microsoft.com/office/drawing/2014/main" id="{022DCC1B-1D9F-453D-B3FA-7632236FE305}"/>
                  </a:ext>
                </a:extLst>
              </p:cNvPr>
              <p:cNvSpPr/>
              <p:nvPr/>
            </p:nvSpPr>
            <p:spPr>
              <a:xfrm>
                <a:off x="759751" y="2960948"/>
                <a:ext cx="5263398" cy="360000"/>
              </a:xfrm>
              <a:prstGeom prst="rect">
                <a:avLst/>
              </a:prstGeom>
              <a:solidFill>
                <a:srgbClr val="00B0F0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66" name="Picture 60">
                <a:extLst>
                  <a:ext uri="{FF2B5EF4-FFF2-40B4-BE49-F238E27FC236}">
                    <a16:creationId xmlns:a16="http://schemas.microsoft.com/office/drawing/2014/main" id="{ED553E3A-8510-4EC3-BF12-5DE901DB15A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4719" y="4398254"/>
                <a:ext cx="1080000" cy="252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1">
                <a:extLst>
                  <a:ext uri="{FF2B5EF4-FFF2-40B4-BE49-F238E27FC236}">
                    <a16:creationId xmlns:a16="http://schemas.microsoft.com/office/drawing/2014/main" id="{49B58B0F-394A-4CE0-A41B-54A5F77A9AC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0723" y="4401136"/>
                <a:ext cx="1080000" cy="252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8" name="Picture 63">
                <a:extLst>
                  <a:ext uri="{FF2B5EF4-FFF2-40B4-BE49-F238E27FC236}">
                    <a16:creationId xmlns:a16="http://schemas.microsoft.com/office/drawing/2014/main" id="{15081302-86F9-4B72-8873-857DB7F4020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46847" y="4401136"/>
                <a:ext cx="1080000" cy="252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9" name="Picture 64">
                <a:extLst>
                  <a:ext uri="{FF2B5EF4-FFF2-40B4-BE49-F238E27FC236}">
                    <a16:creationId xmlns:a16="http://schemas.microsoft.com/office/drawing/2014/main" id="{FC9549DB-55D5-43AF-A75C-7DF841A5BA6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2971" y="4400212"/>
                <a:ext cx="1080000" cy="252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0" name="Picture 65">
                <a:extLst>
                  <a:ext uri="{FF2B5EF4-FFF2-40B4-BE49-F238E27FC236}">
                    <a16:creationId xmlns:a16="http://schemas.microsoft.com/office/drawing/2014/main" id="{454A04AD-7485-4620-8019-521188CCF66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8008" y="4398254"/>
                <a:ext cx="1080000" cy="252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1" name="Rectangle 137">
                <a:extLst>
                  <a:ext uri="{FF2B5EF4-FFF2-40B4-BE49-F238E27FC236}">
                    <a16:creationId xmlns:a16="http://schemas.microsoft.com/office/drawing/2014/main" id="{F4CEFD18-F579-4BF3-B678-6B3B1BEEC7C5}"/>
                  </a:ext>
                </a:extLst>
              </p:cNvPr>
              <p:cNvSpPr/>
              <p:nvPr/>
            </p:nvSpPr>
            <p:spPr>
              <a:xfrm>
                <a:off x="1159034" y="2996952"/>
                <a:ext cx="442197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Cloud Management Platform </a:t>
                </a:r>
                <a:endParaRPr lang="th-TH" sz="12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2" name="Rectangle 3">
                <a:extLst>
                  <a:ext uri="{FF2B5EF4-FFF2-40B4-BE49-F238E27FC236}">
                    <a16:creationId xmlns:a16="http://schemas.microsoft.com/office/drawing/2014/main" id="{C58088E2-0DF1-4815-8B13-387545615D57}"/>
                  </a:ext>
                </a:extLst>
              </p:cNvPr>
              <p:cNvSpPr/>
              <p:nvPr/>
            </p:nvSpPr>
            <p:spPr>
              <a:xfrm>
                <a:off x="767988" y="2560838"/>
                <a:ext cx="5256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th-TH" sz="20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ซอฟต์แวร์ระบบบริหารจัดการดาต้าเซ็นเตอร์</a:t>
                </a:r>
              </a:p>
            </p:txBody>
          </p:sp>
        </p:grpSp>
        <p:grpSp>
          <p:nvGrpSpPr>
            <p:cNvPr id="15" name="Group 68">
              <a:extLst>
                <a:ext uri="{FF2B5EF4-FFF2-40B4-BE49-F238E27FC236}">
                  <a16:creationId xmlns:a16="http://schemas.microsoft.com/office/drawing/2014/main" id="{FE00D51B-D680-4D32-A1E4-27FA38DFA5CB}"/>
                </a:ext>
              </a:extLst>
            </p:cNvPr>
            <p:cNvGrpSpPr/>
            <p:nvPr/>
          </p:nvGrpSpPr>
          <p:grpSpPr>
            <a:xfrm>
              <a:off x="681788" y="2337519"/>
              <a:ext cx="5482483" cy="623429"/>
              <a:chOff x="5164252" y="1786730"/>
              <a:chExt cx="5482483" cy="623429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DF852106-527D-456E-899A-B4A22B00BF1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501967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6DFCC635-3A4F-4E45-8691-97F7431BF47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954340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AA2AE123-2820-4F7F-9055-506FF0FEC82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405804" y="205015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37" name="Picture 72">
                <a:extLst>
                  <a:ext uri="{FF2B5EF4-FFF2-40B4-BE49-F238E27FC236}">
                    <a16:creationId xmlns:a16="http://schemas.microsoft.com/office/drawing/2014/main" id="{FE38625F-451E-47A4-AB53-19B7CEA16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8169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8" name="Picture 73">
                <a:extLst>
                  <a:ext uri="{FF2B5EF4-FFF2-40B4-BE49-F238E27FC236}">
                    <a16:creationId xmlns:a16="http://schemas.microsoft.com/office/drawing/2014/main" id="{780177C4-FEE7-4834-87CE-FFFBD9FAE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3957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9" name="Picture 74">
                <a:extLst>
                  <a:ext uri="{FF2B5EF4-FFF2-40B4-BE49-F238E27FC236}">
                    <a16:creationId xmlns:a16="http://schemas.microsoft.com/office/drawing/2014/main" id="{606D7A95-995C-4578-BE45-A8BC0EA92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9530" y="1790028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1D49A881-42BF-47D9-BD5C-0A6D46084A8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89223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B778E8B0-B28D-458B-9394-2405E91A94F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555451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07D0F922-3355-4E2E-A808-0896CED11A2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020770" y="205015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43" name="Picture 78">
                <a:extLst>
                  <a:ext uri="{FF2B5EF4-FFF2-40B4-BE49-F238E27FC236}">
                    <a16:creationId xmlns:a16="http://schemas.microsoft.com/office/drawing/2014/main" id="{65748488-F67B-4F4C-B614-A85EB53BF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5425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4" name="Picture 79">
                <a:extLst>
                  <a:ext uri="{FF2B5EF4-FFF2-40B4-BE49-F238E27FC236}">
                    <a16:creationId xmlns:a16="http://schemas.microsoft.com/office/drawing/2014/main" id="{21D3A1B7-99BA-44EC-AD37-1DA9D38C7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5068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5" name="Picture 80">
                <a:extLst>
                  <a:ext uri="{FF2B5EF4-FFF2-40B4-BE49-F238E27FC236}">
                    <a16:creationId xmlns:a16="http://schemas.microsoft.com/office/drawing/2014/main" id="{AEDB6C1E-8E0A-4711-9AA5-E76FF6177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4496" y="1790028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5BC8F3E9-8C7C-4884-9A07-C16D8FE1DC7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45449" y="2050116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47" name="Picture 90">
                <a:extLst>
                  <a:ext uri="{FF2B5EF4-FFF2-40B4-BE49-F238E27FC236}">
                    <a16:creationId xmlns:a16="http://schemas.microsoft.com/office/drawing/2014/main" id="{508655CE-CDE9-43CC-9F1D-51163950D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1651" y="1786730"/>
                <a:ext cx="216000" cy="216000"/>
              </a:xfrm>
              <a:prstGeom prst="rect">
                <a:avLst/>
              </a:prstGeom>
            </p:spPr>
          </p:pic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10DBE1E9-59D4-47B0-83D9-1686FAFBD2E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164252" y="2050156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49" name="Picture 92">
                <a:extLst>
                  <a:ext uri="{FF2B5EF4-FFF2-40B4-BE49-F238E27FC236}">
                    <a16:creationId xmlns:a16="http://schemas.microsoft.com/office/drawing/2014/main" id="{98BBAEF5-29DB-4D43-83B4-ADCF126A6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7978" y="179002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8B5504F1-07CF-40F0-8F47-E486B0E8DED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286735" y="205011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51" name="Picture 96">
                <a:extLst>
                  <a:ext uri="{FF2B5EF4-FFF2-40B4-BE49-F238E27FC236}">
                    <a16:creationId xmlns:a16="http://schemas.microsoft.com/office/drawing/2014/main" id="{74035CF5-C095-4B39-8977-E7511B6B5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2937" y="1786733"/>
                <a:ext cx="216000" cy="216000"/>
              </a:xfrm>
              <a:prstGeom prst="rect">
                <a:avLst/>
              </a:prstGeom>
            </p:spPr>
          </p:pic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D6A910B8-7ADE-4E28-942B-B6BBBA5FAF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873991" y="205011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3" name="Freeform 5">
                <a:extLst>
                  <a:ext uri="{FF2B5EF4-FFF2-40B4-BE49-F238E27FC236}">
                    <a16:creationId xmlns:a16="http://schemas.microsoft.com/office/drawing/2014/main" id="{57C60D0D-D9C1-4963-A74A-52D214BE27B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340219" y="205011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E13C5748-5A54-4484-A3D3-E3959622EF6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805538" y="205015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55" name="Picture 102">
                <a:extLst>
                  <a:ext uri="{FF2B5EF4-FFF2-40B4-BE49-F238E27FC236}">
                    <a16:creationId xmlns:a16="http://schemas.microsoft.com/office/drawing/2014/main" id="{9EF4A32D-DA5E-4A81-94DA-A92A369EA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0193" y="178673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6" name="Picture 103">
                <a:extLst>
                  <a:ext uri="{FF2B5EF4-FFF2-40B4-BE49-F238E27FC236}">
                    <a16:creationId xmlns:a16="http://schemas.microsoft.com/office/drawing/2014/main" id="{1C62A2BA-0D83-4978-A8B9-BC0318335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9836" y="178673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7" name="Picture 104">
                <a:extLst>
                  <a:ext uri="{FF2B5EF4-FFF2-40B4-BE49-F238E27FC236}">
                    <a16:creationId xmlns:a16="http://schemas.microsoft.com/office/drawing/2014/main" id="{40286345-4661-44C4-83A2-962321031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9264" y="1790029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494E9C4B-AF30-43F7-B68A-0768FF3EE91C}"/>
                </a:ext>
              </a:extLst>
            </p:cNvPr>
            <p:cNvGrpSpPr/>
            <p:nvPr/>
          </p:nvGrpSpPr>
          <p:grpSpPr>
            <a:xfrm>
              <a:off x="759751" y="4322413"/>
              <a:ext cx="5264241" cy="366727"/>
              <a:chOff x="912151" y="5726569"/>
              <a:chExt cx="5264241" cy="366727"/>
            </a:xfrm>
          </p:grpSpPr>
          <p:sp>
            <p:nvSpPr>
              <p:cNvPr id="32" name="Pentagon 111">
                <a:extLst>
                  <a:ext uri="{FF2B5EF4-FFF2-40B4-BE49-F238E27FC236}">
                    <a16:creationId xmlns:a16="http://schemas.microsoft.com/office/drawing/2014/main" id="{E6885455-D1C1-4F8B-B812-3B481CBA52AA}"/>
                  </a:ext>
                </a:extLst>
              </p:cNvPr>
              <p:cNvSpPr/>
              <p:nvPr/>
            </p:nvSpPr>
            <p:spPr>
              <a:xfrm>
                <a:off x="912151" y="5733296"/>
                <a:ext cx="2700000" cy="360000"/>
              </a:xfrm>
              <a:prstGeom prst="homePlat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3" name="Pentagon 112">
                <a:extLst>
                  <a:ext uri="{FF2B5EF4-FFF2-40B4-BE49-F238E27FC236}">
                    <a16:creationId xmlns:a16="http://schemas.microsoft.com/office/drawing/2014/main" id="{ADEB0562-80AF-4C27-8737-64776CFAA98C}"/>
                  </a:ext>
                </a:extLst>
              </p:cNvPr>
              <p:cNvSpPr/>
              <p:nvPr/>
            </p:nvSpPr>
            <p:spPr>
              <a:xfrm flipH="1">
                <a:off x="3476392" y="5726569"/>
                <a:ext cx="2700000" cy="360000"/>
              </a:xfrm>
              <a:prstGeom prst="homePlat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E6D87BE9-5031-41F5-B54F-6298B3436EC4}"/>
                </a:ext>
              </a:extLst>
            </p:cNvPr>
            <p:cNvGrpSpPr/>
            <p:nvPr/>
          </p:nvGrpSpPr>
          <p:grpSpPr>
            <a:xfrm>
              <a:off x="1307516" y="4319062"/>
              <a:ext cx="432000" cy="324000"/>
              <a:chOff x="8202060" y="4653136"/>
              <a:chExt cx="432000" cy="324000"/>
            </a:xfrm>
          </p:grpSpPr>
          <p:sp>
            <p:nvSpPr>
              <p:cNvPr id="30" name="Oval 106">
                <a:extLst>
                  <a:ext uri="{FF2B5EF4-FFF2-40B4-BE49-F238E27FC236}">
                    <a16:creationId xmlns:a16="http://schemas.microsoft.com/office/drawing/2014/main" id="{964D35BA-8428-452B-A0AF-22CDCF6A1338}"/>
                  </a:ext>
                </a:extLst>
              </p:cNvPr>
              <p:cNvSpPr/>
              <p:nvPr/>
            </p:nvSpPr>
            <p:spPr>
              <a:xfrm>
                <a:off x="8251231" y="4653136"/>
                <a:ext cx="343605" cy="3240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1" name="Rectangle 107">
                <a:extLst>
                  <a:ext uri="{FF2B5EF4-FFF2-40B4-BE49-F238E27FC236}">
                    <a16:creationId xmlns:a16="http://schemas.microsoft.com/office/drawing/2014/main" id="{2D10D29B-EF49-4E8E-88BA-48572048A078}"/>
                  </a:ext>
                </a:extLst>
              </p:cNvPr>
              <p:cNvSpPr/>
              <p:nvPr/>
            </p:nvSpPr>
            <p:spPr>
              <a:xfrm>
                <a:off x="8202060" y="4664717"/>
                <a:ext cx="432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ysClr val="windowText" lastClr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19" name="Group 108">
              <a:extLst>
                <a:ext uri="{FF2B5EF4-FFF2-40B4-BE49-F238E27FC236}">
                  <a16:creationId xmlns:a16="http://schemas.microsoft.com/office/drawing/2014/main" id="{055CBABC-1F4A-466E-8EAC-CCBCBD19F740}"/>
                </a:ext>
              </a:extLst>
            </p:cNvPr>
            <p:cNvGrpSpPr/>
            <p:nvPr/>
          </p:nvGrpSpPr>
          <p:grpSpPr>
            <a:xfrm>
              <a:off x="3611772" y="4329100"/>
              <a:ext cx="432000" cy="324000"/>
              <a:chOff x="7824240" y="4653136"/>
              <a:chExt cx="432000" cy="324000"/>
            </a:xfrm>
          </p:grpSpPr>
          <p:sp>
            <p:nvSpPr>
              <p:cNvPr id="28" name="Oval 109">
                <a:extLst>
                  <a:ext uri="{FF2B5EF4-FFF2-40B4-BE49-F238E27FC236}">
                    <a16:creationId xmlns:a16="http://schemas.microsoft.com/office/drawing/2014/main" id="{721EAA00-2D2B-4183-8A6F-F2F6441ACAA8}"/>
                  </a:ext>
                </a:extLst>
              </p:cNvPr>
              <p:cNvSpPr/>
              <p:nvPr/>
            </p:nvSpPr>
            <p:spPr>
              <a:xfrm>
                <a:off x="7873411" y="4653136"/>
                <a:ext cx="343605" cy="3240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9" name="Rectangle 110">
                <a:extLst>
                  <a:ext uri="{FF2B5EF4-FFF2-40B4-BE49-F238E27FC236}">
                    <a16:creationId xmlns:a16="http://schemas.microsoft.com/office/drawing/2014/main" id="{528A2F83-5CF0-4C22-B532-2CB4B8202EDB}"/>
                  </a:ext>
                </a:extLst>
              </p:cNvPr>
              <p:cNvSpPr/>
              <p:nvPr/>
            </p:nvSpPr>
            <p:spPr>
              <a:xfrm>
                <a:off x="7824240" y="4664717"/>
                <a:ext cx="432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noProof="0" dirty="0">
                    <a:solidFill>
                      <a:sysClr val="windowText" lastClr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21" name="Group 113">
              <a:extLst>
                <a:ext uri="{FF2B5EF4-FFF2-40B4-BE49-F238E27FC236}">
                  <a16:creationId xmlns:a16="http://schemas.microsoft.com/office/drawing/2014/main" id="{EBD953D6-F396-4ED0-AD79-2798CC93C09A}"/>
                </a:ext>
              </a:extLst>
            </p:cNvPr>
            <p:cNvGrpSpPr/>
            <p:nvPr/>
          </p:nvGrpSpPr>
          <p:grpSpPr>
            <a:xfrm>
              <a:off x="4295800" y="3897088"/>
              <a:ext cx="432000" cy="324000"/>
              <a:chOff x="8940268" y="4653136"/>
              <a:chExt cx="432000" cy="324000"/>
            </a:xfrm>
          </p:grpSpPr>
          <p:sp>
            <p:nvSpPr>
              <p:cNvPr id="26" name="Oval 114">
                <a:extLst>
                  <a:ext uri="{FF2B5EF4-FFF2-40B4-BE49-F238E27FC236}">
                    <a16:creationId xmlns:a16="http://schemas.microsoft.com/office/drawing/2014/main" id="{03B76A43-2BCB-4670-B2DE-2E745DEEA4E8}"/>
                  </a:ext>
                </a:extLst>
              </p:cNvPr>
              <p:cNvSpPr/>
              <p:nvPr/>
            </p:nvSpPr>
            <p:spPr>
              <a:xfrm>
                <a:off x="8989439" y="4653136"/>
                <a:ext cx="343605" cy="3240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7" name="Rectangle 115">
                <a:extLst>
                  <a:ext uri="{FF2B5EF4-FFF2-40B4-BE49-F238E27FC236}">
                    <a16:creationId xmlns:a16="http://schemas.microsoft.com/office/drawing/2014/main" id="{2319A708-6624-46D6-AC95-7DB9D0E179F5}"/>
                  </a:ext>
                </a:extLst>
              </p:cNvPr>
              <p:cNvSpPr/>
              <p:nvPr/>
            </p:nvSpPr>
            <p:spPr>
              <a:xfrm>
                <a:off x="8940268" y="4664717"/>
                <a:ext cx="432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noProof="0" dirty="0">
                    <a:solidFill>
                      <a:sysClr val="windowText" lastClr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22" name="Group 116">
              <a:extLst>
                <a:ext uri="{FF2B5EF4-FFF2-40B4-BE49-F238E27FC236}">
                  <a16:creationId xmlns:a16="http://schemas.microsoft.com/office/drawing/2014/main" id="{C233BA24-2407-4F15-B09F-30B59C8CB3E5}"/>
                </a:ext>
              </a:extLst>
            </p:cNvPr>
            <p:cNvGrpSpPr/>
            <p:nvPr/>
          </p:nvGrpSpPr>
          <p:grpSpPr>
            <a:xfrm>
              <a:off x="4439864" y="3438650"/>
              <a:ext cx="432000" cy="324000"/>
              <a:chOff x="8736662" y="4653136"/>
              <a:chExt cx="432000" cy="324000"/>
            </a:xfrm>
          </p:grpSpPr>
          <p:sp>
            <p:nvSpPr>
              <p:cNvPr id="24" name="Oval 117">
                <a:extLst>
                  <a:ext uri="{FF2B5EF4-FFF2-40B4-BE49-F238E27FC236}">
                    <a16:creationId xmlns:a16="http://schemas.microsoft.com/office/drawing/2014/main" id="{232BEC85-8787-457C-97F2-BA38E33FD679}"/>
                  </a:ext>
                </a:extLst>
              </p:cNvPr>
              <p:cNvSpPr/>
              <p:nvPr/>
            </p:nvSpPr>
            <p:spPr>
              <a:xfrm>
                <a:off x="8785833" y="4653136"/>
                <a:ext cx="343605" cy="3240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5" name="Rectangle 118">
                <a:extLst>
                  <a:ext uri="{FF2B5EF4-FFF2-40B4-BE49-F238E27FC236}">
                    <a16:creationId xmlns:a16="http://schemas.microsoft.com/office/drawing/2014/main" id="{59A5B55E-6C06-4F1C-9887-F72DD4BFDECB}"/>
                  </a:ext>
                </a:extLst>
              </p:cNvPr>
              <p:cNvSpPr/>
              <p:nvPr/>
            </p:nvSpPr>
            <p:spPr>
              <a:xfrm>
                <a:off x="8736662" y="4664717"/>
                <a:ext cx="432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noProof="0" dirty="0">
                    <a:solidFill>
                      <a:sysClr val="windowText" lastClr="00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73" name="กลุ่ม 72">
            <a:extLst>
              <a:ext uri="{FF2B5EF4-FFF2-40B4-BE49-F238E27FC236}">
                <a16:creationId xmlns:a16="http://schemas.microsoft.com/office/drawing/2014/main" id="{D4446293-93A4-4B83-A741-D5DE58704D7D}"/>
              </a:ext>
            </a:extLst>
          </p:cNvPr>
          <p:cNvGrpSpPr/>
          <p:nvPr/>
        </p:nvGrpSpPr>
        <p:grpSpPr>
          <a:xfrm>
            <a:off x="685599" y="3879468"/>
            <a:ext cx="5088361" cy="2673175"/>
            <a:chOff x="614719" y="2492896"/>
            <a:chExt cx="5553289" cy="2783669"/>
          </a:xfrm>
        </p:grpSpPr>
        <p:grpSp>
          <p:nvGrpSpPr>
            <p:cNvPr id="74" name="Group 1">
              <a:extLst>
                <a:ext uri="{FF2B5EF4-FFF2-40B4-BE49-F238E27FC236}">
                  <a16:creationId xmlns:a16="http://schemas.microsoft.com/office/drawing/2014/main" id="{C6B560FB-DEE6-4B2C-8201-C8DB56E78974}"/>
                </a:ext>
              </a:extLst>
            </p:cNvPr>
            <p:cNvGrpSpPr/>
            <p:nvPr/>
          </p:nvGrpSpPr>
          <p:grpSpPr>
            <a:xfrm>
              <a:off x="614719" y="2492896"/>
              <a:ext cx="5553289" cy="2783669"/>
              <a:chOff x="614719" y="2337519"/>
              <a:chExt cx="5553289" cy="2783669"/>
            </a:xfrm>
          </p:grpSpPr>
          <p:grpSp>
            <p:nvGrpSpPr>
              <p:cNvPr id="78" name="Group 4">
                <a:extLst>
                  <a:ext uri="{FF2B5EF4-FFF2-40B4-BE49-F238E27FC236}">
                    <a16:creationId xmlns:a16="http://schemas.microsoft.com/office/drawing/2014/main" id="{264155F9-026D-44CC-AEA4-F40E4D813B50}"/>
                  </a:ext>
                </a:extLst>
              </p:cNvPr>
              <p:cNvGrpSpPr/>
              <p:nvPr/>
            </p:nvGrpSpPr>
            <p:grpSpPr>
              <a:xfrm>
                <a:off x="614719" y="2996952"/>
                <a:ext cx="5553289" cy="2124236"/>
                <a:chOff x="614719" y="2528900"/>
                <a:chExt cx="5553289" cy="2124236"/>
              </a:xfrm>
            </p:grpSpPr>
            <p:sp>
              <p:nvSpPr>
                <p:cNvPr id="116" name="Rectangle 81">
                  <a:extLst>
                    <a:ext uri="{FF2B5EF4-FFF2-40B4-BE49-F238E27FC236}">
                      <a16:creationId xmlns:a16="http://schemas.microsoft.com/office/drawing/2014/main" id="{6FBA3C7A-D693-4509-A8CB-3C7A8E38B9BA}"/>
                    </a:ext>
                  </a:extLst>
                </p:cNvPr>
                <p:cNvSpPr/>
                <p:nvPr/>
              </p:nvSpPr>
              <p:spPr>
                <a:xfrm>
                  <a:off x="623392" y="2528900"/>
                  <a:ext cx="5544616" cy="18000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17" name="Rectangle 82">
                  <a:extLst>
                    <a:ext uri="{FF2B5EF4-FFF2-40B4-BE49-F238E27FC236}">
                      <a16:creationId xmlns:a16="http://schemas.microsoft.com/office/drawing/2014/main" id="{797EB239-953E-4133-90F7-A21507586AE4}"/>
                    </a:ext>
                  </a:extLst>
                </p:cNvPr>
                <p:cNvSpPr/>
                <p:nvPr/>
              </p:nvSpPr>
              <p:spPr>
                <a:xfrm>
                  <a:off x="759751" y="3409137"/>
                  <a:ext cx="5263398" cy="360000"/>
                </a:xfrm>
                <a:prstGeom prst="rect">
                  <a:avLst/>
                </a:prstGeom>
                <a:solidFill>
                  <a:srgbClr val="00B0F0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18" name="Rectangle 83">
                  <a:extLst>
                    <a:ext uri="{FF2B5EF4-FFF2-40B4-BE49-F238E27FC236}">
                      <a16:creationId xmlns:a16="http://schemas.microsoft.com/office/drawing/2014/main" id="{51BC2277-A284-4724-BD80-9130692C6D50}"/>
                    </a:ext>
                  </a:extLst>
                </p:cNvPr>
                <p:cNvSpPr/>
                <p:nvPr/>
              </p:nvSpPr>
              <p:spPr>
                <a:xfrm>
                  <a:off x="1169974" y="3435784"/>
                  <a:ext cx="442197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NSX</a:t>
                  </a:r>
                  <a:endParaRPr lang="th-TH" sz="14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19" name="Pentagon 84">
                  <a:extLst>
                    <a:ext uri="{FF2B5EF4-FFF2-40B4-BE49-F238E27FC236}">
                      <a16:creationId xmlns:a16="http://schemas.microsoft.com/office/drawing/2014/main" id="{63B54490-AE7B-4108-AB8E-63D4AAB38BC2}"/>
                    </a:ext>
                  </a:extLst>
                </p:cNvPr>
                <p:cNvSpPr/>
                <p:nvPr/>
              </p:nvSpPr>
              <p:spPr>
                <a:xfrm>
                  <a:off x="759751" y="3852058"/>
                  <a:ext cx="2700000" cy="360000"/>
                </a:xfrm>
                <a:prstGeom prst="homePlate">
                  <a:avLst/>
                </a:prstGeom>
                <a:solidFill>
                  <a:srgbClr val="00B0F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20" name="Pentagon 85">
                  <a:extLst>
                    <a:ext uri="{FF2B5EF4-FFF2-40B4-BE49-F238E27FC236}">
                      <a16:creationId xmlns:a16="http://schemas.microsoft.com/office/drawing/2014/main" id="{A7A5C07B-D9E6-4381-982E-76F312C2AA6A}"/>
                    </a:ext>
                  </a:extLst>
                </p:cNvPr>
                <p:cNvSpPr/>
                <p:nvPr/>
              </p:nvSpPr>
              <p:spPr>
                <a:xfrm flipH="1">
                  <a:off x="3323992" y="3845331"/>
                  <a:ext cx="2700000" cy="360000"/>
                </a:xfrm>
                <a:prstGeom prst="homePlate">
                  <a:avLst/>
                </a:prstGeom>
                <a:solidFill>
                  <a:srgbClr val="00B0F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21" name="Rectangle 86">
                  <a:extLst>
                    <a:ext uri="{FF2B5EF4-FFF2-40B4-BE49-F238E27FC236}">
                      <a16:creationId xmlns:a16="http://schemas.microsoft.com/office/drawing/2014/main" id="{95DA82B3-D2D6-403B-A7D5-933D499CB2FA}"/>
                    </a:ext>
                  </a:extLst>
                </p:cNvPr>
                <p:cNvSpPr/>
                <p:nvPr/>
              </p:nvSpPr>
              <p:spPr>
                <a:xfrm>
                  <a:off x="1199656" y="3877307"/>
                  <a:ext cx="1800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vSphere</a:t>
                  </a:r>
                  <a:endParaRPr lang="th-TH" sz="14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22" name="Rectangle 87">
                  <a:extLst>
                    <a:ext uri="{FF2B5EF4-FFF2-40B4-BE49-F238E27FC236}">
                      <a16:creationId xmlns:a16="http://schemas.microsoft.com/office/drawing/2014/main" id="{A406D1C0-EA6D-4712-B3D0-A7F1A9EAED5B}"/>
                    </a:ext>
                  </a:extLst>
                </p:cNvPr>
                <p:cNvSpPr/>
                <p:nvPr/>
              </p:nvSpPr>
              <p:spPr>
                <a:xfrm>
                  <a:off x="3791744" y="3877307"/>
                  <a:ext cx="1800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vSAN</a:t>
                  </a:r>
                  <a:endParaRPr lang="th-TH" sz="14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23" name="Rectangle 88">
                  <a:extLst>
                    <a:ext uri="{FF2B5EF4-FFF2-40B4-BE49-F238E27FC236}">
                      <a16:creationId xmlns:a16="http://schemas.microsoft.com/office/drawing/2014/main" id="{23AACE64-714F-43B0-8972-B64340E6F530}"/>
                    </a:ext>
                  </a:extLst>
                </p:cNvPr>
                <p:cNvSpPr/>
                <p:nvPr/>
              </p:nvSpPr>
              <p:spPr>
                <a:xfrm>
                  <a:off x="759751" y="2960948"/>
                  <a:ext cx="5263398" cy="360000"/>
                </a:xfrm>
                <a:prstGeom prst="rect">
                  <a:avLst/>
                </a:prstGeom>
                <a:solidFill>
                  <a:srgbClr val="00B0F0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124" name="Picture 60">
                  <a:extLst>
                    <a:ext uri="{FF2B5EF4-FFF2-40B4-BE49-F238E27FC236}">
                      <a16:creationId xmlns:a16="http://schemas.microsoft.com/office/drawing/2014/main" id="{1711F7E3-EFDB-4265-A631-E5602E271E16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719" y="4398254"/>
                  <a:ext cx="1080000" cy="252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25" name="Picture 61">
                  <a:extLst>
                    <a:ext uri="{FF2B5EF4-FFF2-40B4-BE49-F238E27FC236}">
                      <a16:creationId xmlns:a16="http://schemas.microsoft.com/office/drawing/2014/main" id="{D8B79308-9750-4DD5-B31A-098E55AC28F2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30723" y="4401136"/>
                  <a:ext cx="1080000" cy="252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26" name="Picture 63">
                  <a:extLst>
                    <a:ext uri="{FF2B5EF4-FFF2-40B4-BE49-F238E27FC236}">
                      <a16:creationId xmlns:a16="http://schemas.microsoft.com/office/drawing/2014/main" id="{77BADE2B-46DE-4D04-88A6-36284A726650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46847" y="4401136"/>
                  <a:ext cx="1080000" cy="252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27" name="Picture 64">
                  <a:extLst>
                    <a:ext uri="{FF2B5EF4-FFF2-40B4-BE49-F238E27FC236}">
                      <a16:creationId xmlns:a16="http://schemas.microsoft.com/office/drawing/2014/main" id="{5E6B1E11-577A-4041-94DB-99E13C60CD9F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962971" y="4400212"/>
                  <a:ext cx="1080000" cy="252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28" name="Picture 65">
                  <a:extLst>
                    <a:ext uri="{FF2B5EF4-FFF2-40B4-BE49-F238E27FC236}">
                      <a16:creationId xmlns:a16="http://schemas.microsoft.com/office/drawing/2014/main" id="{85DB8264-FAF4-4498-9B4F-6254E95D047F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088008" y="4398254"/>
                  <a:ext cx="1080000" cy="2520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29" name="Rectangle 3">
                  <a:extLst>
                    <a:ext uri="{FF2B5EF4-FFF2-40B4-BE49-F238E27FC236}">
                      <a16:creationId xmlns:a16="http://schemas.microsoft.com/office/drawing/2014/main" id="{E486A6BB-5AE1-469A-A37B-E25BA6A97C85}"/>
                    </a:ext>
                  </a:extLst>
                </p:cNvPr>
                <p:cNvSpPr/>
                <p:nvPr/>
              </p:nvSpPr>
              <p:spPr>
                <a:xfrm>
                  <a:off x="767988" y="2560838"/>
                  <a:ext cx="5256000" cy="4001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h-TH" sz="20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ซอฟต์แวร์ระบบบริหารจัดการดาต้าเซ็นเตอร์</a:t>
                  </a:r>
                </a:p>
              </p:txBody>
            </p:sp>
          </p:grpSp>
          <p:grpSp>
            <p:nvGrpSpPr>
              <p:cNvPr id="79" name="Group 68">
                <a:extLst>
                  <a:ext uri="{FF2B5EF4-FFF2-40B4-BE49-F238E27FC236}">
                    <a16:creationId xmlns:a16="http://schemas.microsoft.com/office/drawing/2014/main" id="{68668953-1273-4970-B331-D59DA13C0B2E}"/>
                  </a:ext>
                </a:extLst>
              </p:cNvPr>
              <p:cNvGrpSpPr/>
              <p:nvPr/>
            </p:nvGrpSpPr>
            <p:grpSpPr>
              <a:xfrm>
                <a:off x="681788" y="2337519"/>
                <a:ext cx="5482483" cy="623429"/>
                <a:chOff x="5164252" y="1786730"/>
                <a:chExt cx="5482483" cy="623429"/>
              </a:xfrm>
            </p:grpSpPr>
            <p:sp>
              <p:nvSpPr>
                <p:cNvPr id="92" name="Freeform 5">
                  <a:extLst>
                    <a:ext uri="{FF2B5EF4-FFF2-40B4-BE49-F238E27FC236}">
                      <a16:creationId xmlns:a16="http://schemas.microsoft.com/office/drawing/2014/main" id="{A426D897-0B88-49D8-914E-BD8BB6869D56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501967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93" name="Freeform 5">
                  <a:extLst>
                    <a:ext uri="{FF2B5EF4-FFF2-40B4-BE49-F238E27FC236}">
                      <a16:creationId xmlns:a16="http://schemas.microsoft.com/office/drawing/2014/main" id="{C49E3EB4-966C-4AA2-AB29-2B50A9F53F6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954340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94" name="Freeform 5">
                  <a:extLst>
                    <a:ext uri="{FF2B5EF4-FFF2-40B4-BE49-F238E27FC236}">
                      <a16:creationId xmlns:a16="http://schemas.microsoft.com/office/drawing/2014/main" id="{8430E70C-7884-47E9-8FC9-F2A813FA160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405804" y="205015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95" name="Picture 72">
                  <a:extLst>
                    <a:ext uri="{FF2B5EF4-FFF2-40B4-BE49-F238E27FC236}">
                      <a16:creationId xmlns:a16="http://schemas.microsoft.com/office/drawing/2014/main" id="{A655292B-595F-42C7-ABE7-0A590C1BF6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88169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96" name="Picture 73">
                  <a:extLst>
                    <a:ext uri="{FF2B5EF4-FFF2-40B4-BE49-F238E27FC236}">
                      <a16:creationId xmlns:a16="http://schemas.microsoft.com/office/drawing/2014/main" id="{77DC592D-E718-419D-8EBA-3E2F7BD934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23957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97" name="Picture 74">
                  <a:extLst>
                    <a:ext uri="{FF2B5EF4-FFF2-40B4-BE49-F238E27FC236}">
                      <a16:creationId xmlns:a16="http://schemas.microsoft.com/office/drawing/2014/main" id="{59A0F93E-FEE9-4BC0-8DD2-5CE89AEB65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89530" y="1790028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98" name="Freeform 5">
                  <a:extLst>
                    <a:ext uri="{FF2B5EF4-FFF2-40B4-BE49-F238E27FC236}">
                      <a16:creationId xmlns:a16="http://schemas.microsoft.com/office/drawing/2014/main" id="{E86F9215-A0CA-4F93-8B0D-46EAF34B1BF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89223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99" name="Freeform 5">
                  <a:extLst>
                    <a:ext uri="{FF2B5EF4-FFF2-40B4-BE49-F238E27FC236}">
                      <a16:creationId xmlns:a16="http://schemas.microsoft.com/office/drawing/2014/main" id="{E0449B67-FC8E-4DE0-B36F-BA69F13D865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555451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00" name="Freeform 5">
                  <a:extLst>
                    <a:ext uri="{FF2B5EF4-FFF2-40B4-BE49-F238E27FC236}">
                      <a16:creationId xmlns:a16="http://schemas.microsoft.com/office/drawing/2014/main" id="{7D60CA98-CE3D-409C-BF0A-D1A35328193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020770" y="205015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101" name="Picture 78">
                  <a:extLst>
                    <a:ext uri="{FF2B5EF4-FFF2-40B4-BE49-F238E27FC236}">
                      <a16:creationId xmlns:a16="http://schemas.microsoft.com/office/drawing/2014/main" id="{32CA12F3-88FD-4883-9BF2-7C846C4D10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75425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2" name="Picture 79">
                  <a:extLst>
                    <a:ext uri="{FF2B5EF4-FFF2-40B4-BE49-F238E27FC236}">
                      <a16:creationId xmlns:a16="http://schemas.microsoft.com/office/drawing/2014/main" id="{A3F3F6EC-404C-4689-94A5-8DD8ADFDAC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25068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3" name="Picture 80">
                  <a:extLst>
                    <a:ext uri="{FF2B5EF4-FFF2-40B4-BE49-F238E27FC236}">
                      <a16:creationId xmlns:a16="http://schemas.microsoft.com/office/drawing/2014/main" id="{096EDC8C-E720-4885-BC91-7C9DB27923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04496" y="1790028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104" name="Freeform 5">
                  <a:extLst>
                    <a:ext uri="{FF2B5EF4-FFF2-40B4-BE49-F238E27FC236}">
                      <a16:creationId xmlns:a16="http://schemas.microsoft.com/office/drawing/2014/main" id="{043BE3DA-F26B-45C0-A0A1-2D38DEBC60A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645449" y="2050116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105" name="Picture 90">
                  <a:extLst>
                    <a:ext uri="{FF2B5EF4-FFF2-40B4-BE49-F238E27FC236}">
                      <a16:creationId xmlns:a16="http://schemas.microsoft.com/office/drawing/2014/main" id="{87074747-4029-4873-9C6F-FB5B632AA0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31651" y="1786730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106" name="Freeform 5">
                  <a:extLst>
                    <a:ext uri="{FF2B5EF4-FFF2-40B4-BE49-F238E27FC236}">
                      <a16:creationId xmlns:a16="http://schemas.microsoft.com/office/drawing/2014/main" id="{89961CD2-0211-42F9-9EA6-F5C3C1DF6DB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164252" y="2050156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107" name="Picture 92">
                  <a:extLst>
                    <a:ext uri="{FF2B5EF4-FFF2-40B4-BE49-F238E27FC236}">
                      <a16:creationId xmlns:a16="http://schemas.microsoft.com/office/drawing/2014/main" id="{6D648EB1-9179-4CA0-82FE-2547047E20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47978" y="1790026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108" name="Freeform 5">
                  <a:extLst>
                    <a:ext uri="{FF2B5EF4-FFF2-40B4-BE49-F238E27FC236}">
                      <a16:creationId xmlns:a16="http://schemas.microsoft.com/office/drawing/2014/main" id="{4417FDA6-BFCF-4882-A007-9FCF2AD0E8AE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286735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109" name="Picture 96">
                  <a:extLst>
                    <a:ext uri="{FF2B5EF4-FFF2-40B4-BE49-F238E27FC236}">
                      <a16:creationId xmlns:a16="http://schemas.microsoft.com/office/drawing/2014/main" id="{FB51129C-DC8E-4C93-A1EC-BBE3A0C66F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72937" y="1786733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110" name="Freeform 5">
                  <a:extLst>
                    <a:ext uri="{FF2B5EF4-FFF2-40B4-BE49-F238E27FC236}">
                      <a16:creationId xmlns:a16="http://schemas.microsoft.com/office/drawing/2014/main" id="{0E9A15EB-E9E1-4329-A653-E4269CCF82F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873991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11" name="Freeform 5">
                  <a:extLst>
                    <a:ext uri="{FF2B5EF4-FFF2-40B4-BE49-F238E27FC236}">
                      <a16:creationId xmlns:a16="http://schemas.microsoft.com/office/drawing/2014/main" id="{37F52934-9A33-466B-9D79-BF030A651E0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340219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12" name="Freeform 5">
                  <a:extLst>
                    <a:ext uri="{FF2B5EF4-FFF2-40B4-BE49-F238E27FC236}">
                      <a16:creationId xmlns:a16="http://schemas.microsoft.com/office/drawing/2014/main" id="{8AA81A23-37F9-46C2-AA89-ED6F4BB5233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805538" y="205015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113" name="Picture 102">
                  <a:extLst>
                    <a:ext uri="{FF2B5EF4-FFF2-40B4-BE49-F238E27FC236}">
                      <a16:creationId xmlns:a16="http://schemas.microsoft.com/office/drawing/2014/main" id="{2A319C63-B458-47DC-A9E7-2F9D212C96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0193" y="1786733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14" name="Picture 103">
                  <a:extLst>
                    <a:ext uri="{FF2B5EF4-FFF2-40B4-BE49-F238E27FC236}">
                      <a16:creationId xmlns:a16="http://schemas.microsoft.com/office/drawing/2014/main" id="{CB5BBBE6-9AF8-44C9-BB2C-C584FAC51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9836" y="1786733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15" name="Picture 104">
                  <a:extLst>
                    <a:ext uri="{FF2B5EF4-FFF2-40B4-BE49-F238E27FC236}">
                      <a16:creationId xmlns:a16="http://schemas.microsoft.com/office/drawing/2014/main" id="{DCEFE81E-5C42-4447-A48D-0CD47FEE81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89264" y="1790029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6">
                <a:extLst>
                  <a:ext uri="{FF2B5EF4-FFF2-40B4-BE49-F238E27FC236}">
                    <a16:creationId xmlns:a16="http://schemas.microsoft.com/office/drawing/2014/main" id="{C84890F1-7940-4014-B78E-8C120BE957A6}"/>
                  </a:ext>
                </a:extLst>
              </p:cNvPr>
              <p:cNvGrpSpPr/>
              <p:nvPr/>
            </p:nvGrpSpPr>
            <p:grpSpPr>
              <a:xfrm>
                <a:off x="759751" y="4322413"/>
                <a:ext cx="5264241" cy="366727"/>
                <a:chOff x="912151" y="5726569"/>
                <a:chExt cx="5264241" cy="366727"/>
              </a:xfrm>
            </p:grpSpPr>
            <p:sp>
              <p:nvSpPr>
                <p:cNvPr id="90" name="Pentagon 111">
                  <a:extLst>
                    <a:ext uri="{FF2B5EF4-FFF2-40B4-BE49-F238E27FC236}">
                      <a16:creationId xmlns:a16="http://schemas.microsoft.com/office/drawing/2014/main" id="{6614D99F-D485-4926-A001-BCF8F130B623}"/>
                    </a:ext>
                  </a:extLst>
                </p:cNvPr>
                <p:cNvSpPr/>
                <p:nvPr/>
              </p:nvSpPr>
              <p:spPr>
                <a:xfrm>
                  <a:off x="912151" y="5733296"/>
                  <a:ext cx="2700000" cy="360000"/>
                </a:xfrm>
                <a:prstGeom prst="homePlat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91" name="Pentagon 112">
                  <a:extLst>
                    <a:ext uri="{FF2B5EF4-FFF2-40B4-BE49-F238E27FC236}">
                      <a16:creationId xmlns:a16="http://schemas.microsoft.com/office/drawing/2014/main" id="{1D430FB3-B128-480B-BC53-0AE02687AE8B}"/>
                    </a:ext>
                  </a:extLst>
                </p:cNvPr>
                <p:cNvSpPr/>
                <p:nvPr/>
              </p:nvSpPr>
              <p:spPr>
                <a:xfrm flipH="1">
                  <a:off x="3476392" y="5726569"/>
                  <a:ext cx="2700000" cy="360000"/>
                </a:xfrm>
                <a:prstGeom prst="homePlat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81" name="Group 5">
                <a:extLst>
                  <a:ext uri="{FF2B5EF4-FFF2-40B4-BE49-F238E27FC236}">
                    <a16:creationId xmlns:a16="http://schemas.microsoft.com/office/drawing/2014/main" id="{2927B178-1783-481F-A53B-A8D41CFCB2CD}"/>
                  </a:ext>
                </a:extLst>
              </p:cNvPr>
              <p:cNvGrpSpPr/>
              <p:nvPr/>
            </p:nvGrpSpPr>
            <p:grpSpPr>
              <a:xfrm>
                <a:off x="1325692" y="4319062"/>
                <a:ext cx="432000" cy="324000"/>
                <a:chOff x="8220236" y="4653136"/>
                <a:chExt cx="432000" cy="324000"/>
              </a:xfrm>
            </p:grpSpPr>
            <p:sp>
              <p:nvSpPr>
                <p:cNvPr id="88" name="Oval 106">
                  <a:extLst>
                    <a:ext uri="{FF2B5EF4-FFF2-40B4-BE49-F238E27FC236}">
                      <a16:creationId xmlns:a16="http://schemas.microsoft.com/office/drawing/2014/main" id="{C5C84C02-9429-45B2-9BFD-1273DFBCC85A}"/>
                    </a:ext>
                  </a:extLst>
                </p:cNvPr>
                <p:cNvSpPr/>
                <p:nvPr/>
              </p:nvSpPr>
              <p:spPr>
                <a:xfrm>
                  <a:off x="8269407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89" name="Rectangle 107">
                  <a:extLst>
                    <a:ext uri="{FF2B5EF4-FFF2-40B4-BE49-F238E27FC236}">
                      <a16:creationId xmlns:a16="http://schemas.microsoft.com/office/drawing/2014/main" id="{0E5B17A0-68D9-43BF-9AEF-640E70B40DD2}"/>
                    </a:ext>
                  </a:extLst>
                </p:cNvPr>
                <p:cNvSpPr/>
                <p:nvPr/>
              </p:nvSpPr>
              <p:spPr>
                <a:xfrm>
                  <a:off x="8220236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1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82" name="Group 108">
                <a:extLst>
                  <a:ext uri="{FF2B5EF4-FFF2-40B4-BE49-F238E27FC236}">
                    <a16:creationId xmlns:a16="http://schemas.microsoft.com/office/drawing/2014/main" id="{822DC208-DEB4-448D-8CA6-B69455B08F4E}"/>
                  </a:ext>
                </a:extLst>
              </p:cNvPr>
              <p:cNvGrpSpPr/>
              <p:nvPr/>
            </p:nvGrpSpPr>
            <p:grpSpPr>
              <a:xfrm>
                <a:off x="4007768" y="4329100"/>
                <a:ext cx="432000" cy="324000"/>
                <a:chOff x="8220236" y="4653136"/>
                <a:chExt cx="432000" cy="324000"/>
              </a:xfrm>
            </p:grpSpPr>
            <p:sp>
              <p:nvSpPr>
                <p:cNvPr id="86" name="Oval 109">
                  <a:extLst>
                    <a:ext uri="{FF2B5EF4-FFF2-40B4-BE49-F238E27FC236}">
                      <a16:creationId xmlns:a16="http://schemas.microsoft.com/office/drawing/2014/main" id="{1F2CECEE-B37A-4994-B68D-121E93CD79AE}"/>
                    </a:ext>
                  </a:extLst>
                </p:cNvPr>
                <p:cNvSpPr/>
                <p:nvPr/>
              </p:nvSpPr>
              <p:spPr>
                <a:xfrm>
                  <a:off x="8269407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87" name="Rectangle 110">
                  <a:extLst>
                    <a:ext uri="{FF2B5EF4-FFF2-40B4-BE49-F238E27FC236}">
                      <a16:creationId xmlns:a16="http://schemas.microsoft.com/office/drawing/2014/main" id="{E6283C4C-F1C3-4A86-9EE4-F67D20875AB2}"/>
                    </a:ext>
                  </a:extLst>
                </p:cNvPr>
                <p:cNvSpPr/>
                <p:nvPr/>
              </p:nvSpPr>
              <p:spPr>
                <a:xfrm>
                  <a:off x="8220236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noProof="0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83" name="Group 113">
                <a:extLst>
                  <a:ext uri="{FF2B5EF4-FFF2-40B4-BE49-F238E27FC236}">
                    <a16:creationId xmlns:a16="http://schemas.microsoft.com/office/drawing/2014/main" id="{EDF13AB9-111F-48B7-96C5-541478D690D1}"/>
                  </a:ext>
                </a:extLst>
              </p:cNvPr>
              <p:cNvGrpSpPr/>
              <p:nvPr/>
            </p:nvGrpSpPr>
            <p:grpSpPr>
              <a:xfrm>
                <a:off x="3575768" y="3897088"/>
                <a:ext cx="432000" cy="324000"/>
                <a:chOff x="8220236" y="4653136"/>
                <a:chExt cx="432000" cy="324000"/>
              </a:xfrm>
            </p:grpSpPr>
            <p:sp>
              <p:nvSpPr>
                <p:cNvPr id="84" name="Oval 114">
                  <a:extLst>
                    <a:ext uri="{FF2B5EF4-FFF2-40B4-BE49-F238E27FC236}">
                      <a16:creationId xmlns:a16="http://schemas.microsoft.com/office/drawing/2014/main" id="{C408C2D6-3DD9-4463-9D72-BC09BFCD9710}"/>
                    </a:ext>
                  </a:extLst>
                </p:cNvPr>
                <p:cNvSpPr/>
                <p:nvPr/>
              </p:nvSpPr>
              <p:spPr>
                <a:xfrm>
                  <a:off x="8269407" y="4653136"/>
                  <a:ext cx="343605" cy="324000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85" name="Rectangle 115">
                  <a:extLst>
                    <a:ext uri="{FF2B5EF4-FFF2-40B4-BE49-F238E27FC236}">
                      <a16:creationId xmlns:a16="http://schemas.microsoft.com/office/drawing/2014/main" id="{2CC4B25C-8692-4077-A266-1D7CDB7A956C}"/>
                    </a:ext>
                  </a:extLst>
                </p:cNvPr>
                <p:cNvSpPr/>
                <p:nvPr/>
              </p:nvSpPr>
              <p:spPr>
                <a:xfrm>
                  <a:off x="8220236" y="4664717"/>
                  <a:ext cx="432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noProof="0" dirty="0">
                      <a:solidFill>
                        <a:sysClr val="windowText" lastClr="0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3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</p:grp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D5AEC57E-1A1A-4F4B-B73A-A08B47D748C9}"/>
                </a:ext>
              </a:extLst>
            </p:cNvPr>
            <p:cNvSpPr/>
            <p:nvPr/>
          </p:nvSpPr>
          <p:spPr>
            <a:xfrm>
              <a:off x="1159034" y="3620381"/>
              <a:ext cx="44219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vRealize Suite</a:t>
              </a:r>
              <a:endPara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6" name="Oval 66">
              <a:extLst>
                <a:ext uri="{FF2B5EF4-FFF2-40B4-BE49-F238E27FC236}">
                  <a16:creationId xmlns:a16="http://schemas.microsoft.com/office/drawing/2014/main" id="{B433A6F2-3476-4AAA-B447-12AC78F07798}"/>
                </a:ext>
              </a:extLst>
            </p:cNvPr>
            <p:cNvSpPr/>
            <p:nvPr/>
          </p:nvSpPr>
          <p:spPr>
            <a:xfrm>
              <a:off x="3984979" y="3594027"/>
              <a:ext cx="343605" cy="324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7" name="Rectangle 67">
              <a:extLst>
                <a:ext uri="{FF2B5EF4-FFF2-40B4-BE49-F238E27FC236}">
                  <a16:creationId xmlns:a16="http://schemas.microsoft.com/office/drawing/2014/main" id="{5CE912A5-8A5A-4196-B933-9D8845FCE8C5}"/>
                </a:ext>
              </a:extLst>
            </p:cNvPr>
            <p:cNvSpPr/>
            <p:nvPr/>
          </p:nvSpPr>
          <p:spPr>
            <a:xfrm>
              <a:off x="3935808" y="3605608"/>
              <a:ext cx="43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84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95DDAEA-CD33-44C9-815C-135FACCEEA54}"/>
              </a:ext>
            </a:extLst>
          </p:cNvPr>
          <p:cNvSpPr/>
          <p:nvPr/>
        </p:nvSpPr>
        <p:spPr>
          <a:xfrm>
            <a:off x="-1" y="-46350"/>
            <a:ext cx="12192000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40605136-6FD3-458B-8CFF-0C4B7F3B24C2}"/>
              </a:ext>
            </a:extLst>
          </p:cNvPr>
          <p:cNvSpPr/>
          <p:nvPr/>
        </p:nvSpPr>
        <p:spPr>
          <a:xfrm rot="10800000">
            <a:off x="193183" y="220634"/>
            <a:ext cx="1179046" cy="64341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20">
            <a:extLst>
              <a:ext uri="{FF2B5EF4-FFF2-40B4-BE49-F238E27FC236}">
                <a16:creationId xmlns:a16="http://schemas.microsoft.com/office/drawing/2014/main" id="{CDBDE983-A15B-4681-A548-243E5AE7AB0D}"/>
              </a:ext>
            </a:extLst>
          </p:cNvPr>
          <p:cNvSpPr/>
          <p:nvPr/>
        </p:nvSpPr>
        <p:spPr>
          <a:xfrm>
            <a:off x="227348" y="268389"/>
            <a:ext cx="119520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th-TH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ซอฟต์แวร์ระบบบริหารจัดการส่วนกลางเครื่องคอมพิวเตอร์แม่ข่ายเสมือน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28D59EE-4918-45FD-AD55-B8DBABB97619}"/>
              </a:ext>
            </a:extLst>
          </p:cNvPr>
          <p:cNvGrpSpPr/>
          <p:nvPr/>
        </p:nvGrpSpPr>
        <p:grpSpPr>
          <a:xfrm>
            <a:off x="462420" y="2411508"/>
            <a:ext cx="5238532" cy="3564989"/>
            <a:chOff x="120072" y="1377372"/>
            <a:chExt cx="6624000" cy="5364000"/>
          </a:xfrm>
        </p:grpSpPr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E133D89-0530-4C43-873F-7F914DC6E610}"/>
                </a:ext>
              </a:extLst>
            </p:cNvPr>
            <p:cNvSpPr/>
            <p:nvPr/>
          </p:nvSpPr>
          <p:spPr>
            <a:xfrm>
              <a:off x="120072" y="1377372"/>
              <a:ext cx="6624000" cy="536400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2264B66A-6717-456D-BF47-7EFC819B5566}"/>
                </a:ext>
              </a:extLst>
            </p:cNvPr>
            <p:cNvGrpSpPr/>
            <p:nvPr/>
          </p:nvGrpSpPr>
          <p:grpSpPr>
            <a:xfrm>
              <a:off x="336040" y="2103897"/>
              <a:ext cx="6120000" cy="3341327"/>
              <a:chOff x="336432" y="1923877"/>
              <a:chExt cx="6120000" cy="3341327"/>
            </a:xfrm>
          </p:grpSpPr>
          <p:sp>
            <p:nvSpPr>
              <p:cNvPr id="10" name="Rectangle 81">
                <a:extLst>
                  <a:ext uri="{FF2B5EF4-FFF2-40B4-BE49-F238E27FC236}">
                    <a16:creationId xmlns:a16="http://schemas.microsoft.com/office/drawing/2014/main" id="{76E946C1-3595-4265-AC6C-5E8402BBFED2}"/>
                  </a:ext>
                </a:extLst>
              </p:cNvPr>
              <p:cNvSpPr/>
              <p:nvPr/>
            </p:nvSpPr>
            <p:spPr>
              <a:xfrm>
                <a:off x="623392" y="3152329"/>
                <a:ext cx="5544616" cy="180000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1" name="Rectangle 82">
                <a:extLst>
                  <a:ext uri="{FF2B5EF4-FFF2-40B4-BE49-F238E27FC236}">
                    <a16:creationId xmlns:a16="http://schemas.microsoft.com/office/drawing/2014/main" id="{6ADD64B8-6DA9-4398-B602-DDF8FEDBBAC3}"/>
                  </a:ext>
                </a:extLst>
              </p:cNvPr>
              <p:cNvSpPr/>
              <p:nvPr/>
            </p:nvSpPr>
            <p:spPr>
              <a:xfrm>
                <a:off x="759751" y="4032566"/>
                <a:ext cx="5263398" cy="36000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2" name="Rectangle 83">
                <a:extLst>
                  <a:ext uri="{FF2B5EF4-FFF2-40B4-BE49-F238E27FC236}">
                    <a16:creationId xmlns:a16="http://schemas.microsoft.com/office/drawing/2014/main" id="{0B4F1BE0-075E-487C-9B79-3199D5D33572}"/>
                  </a:ext>
                </a:extLst>
              </p:cNvPr>
              <p:cNvSpPr/>
              <p:nvPr/>
            </p:nvSpPr>
            <p:spPr>
              <a:xfrm>
                <a:off x="1169974" y="4041068"/>
                <a:ext cx="442197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Software-Defined-Network</a:t>
                </a:r>
                <a:endParaRPr lang="th-TH" sz="1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4" name="Pentagon 85">
                <a:extLst>
                  <a:ext uri="{FF2B5EF4-FFF2-40B4-BE49-F238E27FC236}">
                    <a16:creationId xmlns:a16="http://schemas.microsoft.com/office/drawing/2014/main" id="{A030649B-492B-426B-A3F3-A18A91B20EC3}"/>
                  </a:ext>
                </a:extLst>
              </p:cNvPr>
              <p:cNvSpPr/>
              <p:nvPr/>
            </p:nvSpPr>
            <p:spPr>
              <a:xfrm flipH="1">
                <a:off x="3323992" y="4468760"/>
                <a:ext cx="2700000" cy="360000"/>
              </a:xfrm>
              <a:prstGeom prst="homePlat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" name="Rectangle 86">
                <a:extLst>
                  <a:ext uri="{FF2B5EF4-FFF2-40B4-BE49-F238E27FC236}">
                    <a16:creationId xmlns:a16="http://schemas.microsoft.com/office/drawing/2014/main" id="{1A3811A9-F2AC-40DA-8A10-C9300C1C4E3C}"/>
                  </a:ext>
                </a:extLst>
              </p:cNvPr>
              <p:cNvSpPr/>
              <p:nvPr/>
            </p:nvSpPr>
            <p:spPr>
              <a:xfrm>
                <a:off x="1199656" y="4520153"/>
                <a:ext cx="1800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Hypervisor</a:t>
                </a:r>
                <a:endParaRPr lang="th-TH" sz="1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" name="Rectangle 87">
                <a:extLst>
                  <a:ext uri="{FF2B5EF4-FFF2-40B4-BE49-F238E27FC236}">
                    <a16:creationId xmlns:a16="http://schemas.microsoft.com/office/drawing/2014/main" id="{F1F4E4FC-DCCA-4442-851F-516B7814D20A}"/>
                  </a:ext>
                </a:extLst>
              </p:cNvPr>
              <p:cNvSpPr/>
              <p:nvPr/>
            </p:nvSpPr>
            <p:spPr>
              <a:xfrm>
                <a:off x="3827992" y="4500736"/>
                <a:ext cx="2196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Software-Defined-Storage</a:t>
                </a:r>
                <a:endParaRPr lang="th-TH" sz="1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7" name="Rectangle 88">
                <a:extLst>
                  <a:ext uri="{FF2B5EF4-FFF2-40B4-BE49-F238E27FC236}">
                    <a16:creationId xmlns:a16="http://schemas.microsoft.com/office/drawing/2014/main" id="{59FCEBB2-A446-429A-91CF-DE26271A2A5D}"/>
                  </a:ext>
                </a:extLst>
              </p:cNvPr>
              <p:cNvSpPr/>
              <p:nvPr/>
            </p:nvSpPr>
            <p:spPr>
              <a:xfrm>
                <a:off x="759751" y="3584377"/>
                <a:ext cx="5263398" cy="36000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9" name="Picture 60">
                <a:extLst>
                  <a:ext uri="{FF2B5EF4-FFF2-40B4-BE49-F238E27FC236}">
                    <a16:creationId xmlns:a16="http://schemas.microsoft.com/office/drawing/2014/main" id="{6610F1FA-C363-4315-8F29-3F5D7966F2B8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4719" y="5013176"/>
                <a:ext cx="1080000" cy="252000"/>
              </a:xfrm>
              <a:prstGeom prst="rect">
                <a:avLst/>
              </a:prstGeom>
            </p:spPr>
          </p:pic>
          <p:pic>
            <p:nvPicPr>
              <p:cNvPr id="20" name="Picture 61">
                <a:extLst>
                  <a:ext uri="{FF2B5EF4-FFF2-40B4-BE49-F238E27FC236}">
                    <a16:creationId xmlns:a16="http://schemas.microsoft.com/office/drawing/2014/main" id="{D9A6BBAF-EDC5-47E1-8F16-090EC935F28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0723" y="5013176"/>
                <a:ext cx="1080000" cy="252000"/>
              </a:xfrm>
              <a:prstGeom prst="rect">
                <a:avLst/>
              </a:prstGeom>
            </p:spPr>
          </p:pic>
          <p:pic>
            <p:nvPicPr>
              <p:cNvPr id="21" name="Picture 63">
                <a:extLst>
                  <a:ext uri="{FF2B5EF4-FFF2-40B4-BE49-F238E27FC236}">
                    <a16:creationId xmlns:a16="http://schemas.microsoft.com/office/drawing/2014/main" id="{833E1A1B-9A52-40A8-9A4E-5B8A2C3701D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46847" y="5013176"/>
                <a:ext cx="1080000" cy="252000"/>
              </a:xfrm>
              <a:prstGeom prst="rect">
                <a:avLst/>
              </a:prstGeom>
            </p:spPr>
          </p:pic>
          <p:pic>
            <p:nvPicPr>
              <p:cNvPr id="22" name="Picture 64">
                <a:extLst>
                  <a:ext uri="{FF2B5EF4-FFF2-40B4-BE49-F238E27FC236}">
                    <a16:creationId xmlns:a16="http://schemas.microsoft.com/office/drawing/2014/main" id="{5E0C6FC1-720D-49FB-B9D2-55EA2B67DC1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2971" y="5013176"/>
                <a:ext cx="1080000" cy="252000"/>
              </a:xfrm>
              <a:prstGeom prst="rect">
                <a:avLst/>
              </a:prstGeom>
            </p:spPr>
          </p:pic>
          <p:pic>
            <p:nvPicPr>
              <p:cNvPr id="24" name="Picture 65">
                <a:extLst>
                  <a:ext uri="{FF2B5EF4-FFF2-40B4-BE49-F238E27FC236}">
                    <a16:creationId xmlns:a16="http://schemas.microsoft.com/office/drawing/2014/main" id="{2D7DF991-25B2-412E-B03D-EB8859519CB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8008" y="5013204"/>
                <a:ext cx="1080000" cy="252000"/>
              </a:xfrm>
              <a:prstGeom prst="rect">
                <a:avLst/>
              </a:prstGeom>
            </p:spPr>
          </p:pic>
          <p:sp>
            <p:nvSpPr>
              <p:cNvPr id="25" name="Rectangle 137">
                <a:extLst>
                  <a:ext uri="{FF2B5EF4-FFF2-40B4-BE49-F238E27FC236}">
                    <a16:creationId xmlns:a16="http://schemas.microsoft.com/office/drawing/2014/main" id="{C715400B-8444-4030-B4C9-D28D7518E860}"/>
                  </a:ext>
                </a:extLst>
              </p:cNvPr>
              <p:cNvSpPr/>
              <p:nvPr/>
            </p:nvSpPr>
            <p:spPr>
              <a:xfrm>
                <a:off x="1159034" y="3620381"/>
                <a:ext cx="442197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Cloud Management Platform </a:t>
                </a:r>
                <a:endParaRPr lang="th-TH" sz="1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1145D5E1-B0C0-4478-AEB0-443A084849A9}"/>
                  </a:ext>
                </a:extLst>
              </p:cNvPr>
              <p:cNvSpPr/>
              <p:nvPr/>
            </p:nvSpPr>
            <p:spPr>
              <a:xfrm>
                <a:off x="767988" y="3184267"/>
                <a:ext cx="525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th-TH" sz="1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ซอฟต์แวร์ระบบบริหารจัดการดาต้าเซ็นเตอร์</a:t>
                </a:r>
              </a:p>
            </p:txBody>
          </p:sp>
          <p:sp>
            <p:nvSpPr>
              <p:cNvPr id="27" name="Pentagon 111">
                <a:extLst>
                  <a:ext uri="{FF2B5EF4-FFF2-40B4-BE49-F238E27FC236}">
                    <a16:creationId xmlns:a16="http://schemas.microsoft.com/office/drawing/2014/main" id="{C4A3A9C9-4D80-4092-99D7-566845724397}"/>
                  </a:ext>
                </a:extLst>
              </p:cNvPr>
              <p:cNvSpPr/>
              <p:nvPr/>
            </p:nvSpPr>
            <p:spPr>
              <a:xfrm>
                <a:off x="759751" y="4484517"/>
                <a:ext cx="2700000" cy="360000"/>
              </a:xfrm>
              <a:prstGeom prst="homePlat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D1C9404D-667C-4236-A454-1AD64EDA4713}"/>
                  </a:ext>
                </a:extLst>
              </p:cNvPr>
              <p:cNvGrpSpPr/>
              <p:nvPr/>
            </p:nvGrpSpPr>
            <p:grpSpPr>
              <a:xfrm>
                <a:off x="336432" y="1923877"/>
                <a:ext cx="6120000" cy="432000"/>
                <a:chOff x="336432" y="1923877"/>
                <a:chExt cx="6120000" cy="432000"/>
              </a:xfrm>
            </p:grpSpPr>
            <p:sp>
              <p:nvSpPr>
                <p:cNvPr id="54" name="Hexagon 105">
                  <a:extLst>
                    <a:ext uri="{FF2B5EF4-FFF2-40B4-BE49-F238E27FC236}">
                      <a16:creationId xmlns:a16="http://schemas.microsoft.com/office/drawing/2014/main" id="{0FE89CC3-0468-4803-A22F-4C46825212D5}"/>
                    </a:ext>
                  </a:extLst>
                </p:cNvPr>
                <p:cNvSpPr/>
                <p:nvPr/>
              </p:nvSpPr>
              <p:spPr>
                <a:xfrm>
                  <a:off x="336432" y="1923877"/>
                  <a:ext cx="6120000" cy="432000"/>
                </a:xfrm>
                <a:prstGeom prst="hexagon">
                  <a:avLst/>
                </a:prstGeom>
                <a:solidFill>
                  <a:srgbClr val="03A0E2"/>
                </a:solidFill>
                <a:ln>
                  <a:solidFill>
                    <a:srgbClr val="0395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55" name="Rectangle 121">
                  <a:extLst>
                    <a:ext uri="{FF2B5EF4-FFF2-40B4-BE49-F238E27FC236}">
                      <a16:creationId xmlns:a16="http://schemas.microsoft.com/office/drawing/2014/main" id="{C2363EAE-4427-4E46-99EF-8DD8AA3A9A26}"/>
                    </a:ext>
                  </a:extLst>
                </p:cNvPr>
                <p:cNvSpPr/>
                <p:nvPr/>
              </p:nvSpPr>
              <p:spPr>
                <a:xfrm>
                  <a:off x="1559496" y="1952836"/>
                  <a:ext cx="4249601" cy="360000"/>
                </a:xfrm>
                <a:prstGeom prst="rect">
                  <a:avLst/>
                </a:prstGeom>
              </p:spPr>
              <p:txBody>
                <a:bodyPr anchor="ctr">
                  <a:noAutofit/>
                </a:bodyPr>
                <a:lstStyle/>
                <a:p>
                  <a:pPr algn="ctr" defTabSz="914377">
                    <a:spcBef>
                      <a:spcPct val="0"/>
                    </a:spcBef>
                  </a:pPr>
                  <a:r>
                    <a:rPr lang="en-US" sz="16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Virtual Infrastructure Centralized Management</a:t>
                  </a:r>
                  <a:endParaRPr lang="th-TH" sz="16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grpSp>
              <p:nvGrpSpPr>
                <p:cNvPr id="56" name="Group 8">
                  <a:extLst>
                    <a:ext uri="{FF2B5EF4-FFF2-40B4-BE49-F238E27FC236}">
                      <a16:creationId xmlns:a16="http://schemas.microsoft.com/office/drawing/2014/main" id="{68B3C9F3-B5B2-48A8-A356-6D46156A4052}"/>
                    </a:ext>
                  </a:extLst>
                </p:cNvPr>
                <p:cNvGrpSpPr/>
                <p:nvPr/>
              </p:nvGrpSpPr>
              <p:grpSpPr>
                <a:xfrm>
                  <a:off x="1019436" y="1941875"/>
                  <a:ext cx="720000" cy="363686"/>
                  <a:chOff x="2351584" y="1941875"/>
                  <a:chExt cx="720000" cy="363686"/>
                </a:xfrm>
              </p:grpSpPr>
              <p:sp>
                <p:nvSpPr>
                  <p:cNvPr id="57" name="Oval 119">
                    <a:extLst>
                      <a:ext uri="{FF2B5EF4-FFF2-40B4-BE49-F238E27FC236}">
                        <a16:creationId xmlns:a16="http://schemas.microsoft.com/office/drawing/2014/main" id="{CC425DCF-FEBE-4E01-9977-FDBB93655E97}"/>
                      </a:ext>
                    </a:extLst>
                  </p:cNvPr>
                  <p:cNvSpPr/>
                  <p:nvPr/>
                </p:nvSpPr>
                <p:spPr>
                  <a:xfrm>
                    <a:off x="2526447" y="1945561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  <p:pic>
                <p:nvPicPr>
                  <p:cNvPr id="58" name="Picture 122">
                    <a:extLst>
                      <a:ext uri="{FF2B5EF4-FFF2-40B4-BE49-F238E27FC236}">
                        <a16:creationId xmlns:a16="http://schemas.microsoft.com/office/drawing/2014/main" id="{5F16771A-5CCA-4360-A615-22FA24369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351584" y="1941875"/>
                    <a:ext cx="720000" cy="3600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9" name="Group 123">
                <a:extLst>
                  <a:ext uri="{FF2B5EF4-FFF2-40B4-BE49-F238E27FC236}">
                    <a16:creationId xmlns:a16="http://schemas.microsoft.com/office/drawing/2014/main" id="{D9D7BEF2-0B12-41AD-BCB7-A90D7776B998}"/>
                  </a:ext>
                </a:extLst>
              </p:cNvPr>
              <p:cNvGrpSpPr/>
              <p:nvPr/>
            </p:nvGrpSpPr>
            <p:grpSpPr>
              <a:xfrm>
                <a:off x="636416" y="2492896"/>
                <a:ext cx="5482483" cy="623429"/>
                <a:chOff x="5164252" y="1786730"/>
                <a:chExt cx="5482483" cy="623429"/>
              </a:xfrm>
            </p:grpSpPr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633DF3A4-C656-4790-9F5B-411D1468B6E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501967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id="{A8E9A298-8985-423C-B042-DB804457475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954340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277AD0BD-9780-487C-8C46-571ADF820DE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405804" y="205015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33" name="Picture 127">
                  <a:extLst>
                    <a:ext uri="{FF2B5EF4-FFF2-40B4-BE49-F238E27FC236}">
                      <a16:creationId xmlns:a16="http://schemas.microsoft.com/office/drawing/2014/main" id="{E0F32AF1-8E1A-4610-9DD3-4B7EEDC89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88169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34" name="Picture 128">
                  <a:extLst>
                    <a:ext uri="{FF2B5EF4-FFF2-40B4-BE49-F238E27FC236}">
                      <a16:creationId xmlns:a16="http://schemas.microsoft.com/office/drawing/2014/main" id="{7AC5E450-8E6D-4F1E-A133-D9CBD3A8EC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23957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35" name="Picture 129">
                  <a:extLst>
                    <a:ext uri="{FF2B5EF4-FFF2-40B4-BE49-F238E27FC236}">
                      <a16:creationId xmlns:a16="http://schemas.microsoft.com/office/drawing/2014/main" id="{E6BE8D27-F1DE-45A5-99A0-DAB256E1B1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89530" y="1790028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36" name="Freeform 5">
                  <a:extLst>
                    <a:ext uri="{FF2B5EF4-FFF2-40B4-BE49-F238E27FC236}">
                      <a16:creationId xmlns:a16="http://schemas.microsoft.com/office/drawing/2014/main" id="{13223ABE-1EAF-427F-994B-CB21B2F9C24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89223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37" name="Freeform 5">
                  <a:extLst>
                    <a:ext uri="{FF2B5EF4-FFF2-40B4-BE49-F238E27FC236}">
                      <a16:creationId xmlns:a16="http://schemas.microsoft.com/office/drawing/2014/main" id="{F9F3A44F-1C9D-4309-84AD-2E9AEE59AA3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555451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38" name="Freeform 5">
                  <a:extLst>
                    <a:ext uri="{FF2B5EF4-FFF2-40B4-BE49-F238E27FC236}">
                      <a16:creationId xmlns:a16="http://schemas.microsoft.com/office/drawing/2014/main" id="{8E687DA9-B873-4662-B4A4-8F82C45CFC46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020770" y="205015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39" name="Picture 133">
                  <a:extLst>
                    <a:ext uri="{FF2B5EF4-FFF2-40B4-BE49-F238E27FC236}">
                      <a16:creationId xmlns:a16="http://schemas.microsoft.com/office/drawing/2014/main" id="{65A917E0-96F2-4F45-9CD0-2085EB9441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75425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40" name="Picture 134">
                  <a:extLst>
                    <a:ext uri="{FF2B5EF4-FFF2-40B4-BE49-F238E27FC236}">
                      <a16:creationId xmlns:a16="http://schemas.microsoft.com/office/drawing/2014/main" id="{0679698F-ACDA-40D2-A324-6488FEA18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25068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41" name="Picture 135">
                  <a:extLst>
                    <a:ext uri="{FF2B5EF4-FFF2-40B4-BE49-F238E27FC236}">
                      <a16:creationId xmlns:a16="http://schemas.microsoft.com/office/drawing/2014/main" id="{4545A8BD-8980-4F9A-9EB9-83912D38EF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04496" y="1790028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42" name="Freeform 5">
                  <a:extLst>
                    <a:ext uri="{FF2B5EF4-FFF2-40B4-BE49-F238E27FC236}">
                      <a16:creationId xmlns:a16="http://schemas.microsoft.com/office/drawing/2014/main" id="{20422B45-3755-428B-A5D9-2245003AF39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645449" y="2050116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43" name="Picture 138">
                  <a:extLst>
                    <a:ext uri="{FF2B5EF4-FFF2-40B4-BE49-F238E27FC236}">
                      <a16:creationId xmlns:a16="http://schemas.microsoft.com/office/drawing/2014/main" id="{FC621704-1FB5-43DE-A6AB-4C70EB916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31651" y="1786730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44" name="Freeform 5">
                  <a:extLst>
                    <a:ext uri="{FF2B5EF4-FFF2-40B4-BE49-F238E27FC236}">
                      <a16:creationId xmlns:a16="http://schemas.microsoft.com/office/drawing/2014/main" id="{A24B2FBC-CCEF-4F7C-B867-7A030CD29186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164252" y="2050156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45" name="Picture 140">
                  <a:extLst>
                    <a:ext uri="{FF2B5EF4-FFF2-40B4-BE49-F238E27FC236}">
                      <a16:creationId xmlns:a16="http://schemas.microsoft.com/office/drawing/2014/main" id="{4435A654-D7E9-4804-9533-C26DF8778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47978" y="1790026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46" name="Freeform 5">
                  <a:extLst>
                    <a:ext uri="{FF2B5EF4-FFF2-40B4-BE49-F238E27FC236}">
                      <a16:creationId xmlns:a16="http://schemas.microsoft.com/office/drawing/2014/main" id="{AED0419C-6B05-4A67-807F-120CFC2820E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286735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47" name="Picture 142">
                  <a:extLst>
                    <a:ext uri="{FF2B5EF4-FFF2-40B4-BE49-F238E27FC236}">
                      <a16:creationId xmlns:a16="http://schemas.microsoft.com/office/drawing/2014/main" id="{4AF80DD5-9499-4DCE-A1F7-568A700D8D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72937" y="1786733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48" name="Freeform 5">
                  <a:extLst>
                    <a:ext uri="{FF2B5EF4-FFF2-40B4-BE49-F238E27FC236}">
                      <a16:creationId xmlns:a16="http://schemas.microsoft.com/office/drawing/2014/main" id="{9F58EBAE-6B0A-4D60-8B33-F74F565C08A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873991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49" name="Freeform 5">
                  <a:extLst>
                    <a:ext uri="{FF2B5EF4-FFF2-40B4-BE49-F238E27FC236}">
                      <a16:creationId xmlns:a16="http://schemas.microsoft.com/office/drawing/2014/main" id="{B3D676FB-B914-4E54-9F7E-BFBDDDE588E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340219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50" name="Freeform 5">
                  <a:extLst>
                    <a:ext uri="{FF2B5EF4-FFF2-40B4-BE49-F238E27FC236}">
                      <a16:creationId xmlns:a16="http://schemas.microsoft.com/office/drawing/2014/main" id="{07D2AEA3-287A-4AF0-9C5D-89E4C2DB569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805538" y="205015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51" name="Picture 146">
                  <a:extLst>
                    <a:ext uri="{FF2B5EF4-FFF2-40B4-BE49-F238E27FC236}">
                      <a16:creationId xmlns:a16="http://schemas.microsoft.com/office/drawing/2014/main" id="{287F2862-EA24-45C3-A40D-ACF98AE679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60193" y="1786733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52" name="Picture 147">
                  <a:extLst>
                    <a:ext uri="{FF2B5EF4-FFF2-40B4-BE49-F238E27FC236}">
                      <a16:creationId xmlns:a16="http://schemas.microsoft.com/office/drawing/2014/main" id="{D59937F6-4761-4D3B-8E33-48ED6F1E4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09836" y="1786733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53" name="Picture 148">
                  <a:extLst>
                    <a:ext uri="{FF2B5EF4-FFF2-40B4-BE49-F238E27FC236}">
                      <a16:creationId xmlns:a16="http://schemas.microsoft.com/office/drawing/2014/main" id="{4B2A2C57-3762-4305-A78F-0A6E01B6ED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89264" y="1790029"/>
                  <a:ext cx="216000" cy="216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" name="Rectangle 150">
            <a:extLst>
              <a:ext uri="{FF2B5EF4-FFF2-40B4-BE49-F238E27FC236}">
                <a16:creationId xmlns:a16="http://schemas.microsoft.com/office/drawing/2014/main" id="{EC0785EC-B8BC-46CB-ADB1-4C34426D7411}"/>
              </a:ext>
            </a:extLst>
          </p:cNvPr>
          <p:cNvSpPr/>
          <p:nvPr/>
        </p:nvSpPr>
        <p:spPr>
          <a:xfrm>
            <a:off x="633216" y="1097329"/>
            <a:ext cx="11218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ซอฟต์แวร์ระบบบริหารจัดการส่วนกลางเครื่องคอมพิวเตอร์แม่ข่ายเสมือน</a:t>
            </a:r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ซอฟต์แวร์บริหารจัดการส่วนกลาง (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Centralized Management)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สำหรับระบบเสมือน </a:t>
            </a:r>
          </a:p>
          <a:p>
            <a:pPr marL="285750" indent="-285750">
              <a:buFontTx/>
              <a:buChar char="-"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ทำหน้าที่บริหารจัดการองค์ประกอบต่างๆ ที่อยู่ภายใต้ระบบเสมือนผ่าน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Web-based User Interface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ในหน้าจอเดียว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F699BABE-64B6-4A61-8627-6C556545C176}"/>
              </a:ext>
            </a:extLst>
          </p:cNvPr>
          <p:cNvGrpSpPr/>
          <p:nvPr/>
        </p:nvGrpSpPr>
        <p:grpSpPr>
          <a:xfrm>
            <a:off x="6123258" y="2438636"/>
            <a:ext cx="5555955" cy="3564989"/>
            <a:chOff x="120072" y="1377372"/>
            <a:chExt cx="6624000" cy="5364000"/>
          </a:xfrm>
        </p:grpSpPr>
        <p:sp>
          <p:nvSpPr>
            <p:cNvPr id="60" name="Rectangle 21">
              <a:extLst>
                <a:ext uri="{FF2B5EF4-FFF2-40B4-BE49-F238E27FC236}">
                  <a16:creationId xmlns:a16="http://schemas.microsoft.com/office/drawing/2014/main" id="{99E4B8ED-7453-4B25-A0E5-D814879CC85F}"/>
                </a:ext>
              </a:extLst>
            </p:cNvPr>
            <p:cNvSpPr/>
            <p:nvPr/>
          </p:nvSpPr>
          <p:spPr>
            <a:xfrm>
              <a:off x="120072" y="1377372"/>
              <a:ext cx="6624000" cy="536400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1" name="Rectangle 81">
              <a:extLst>
                <a:ext uri="{FF2B5EF4-FFF2-40B4-BE49-F238E27FC236}">
                  <a16:creationId xmlns:a16="http://schemas.microsoft.com/office/drawing/2014/main" id="{E6DB8778-A71E-400A-B29C-F5AEDF3A8BFC}"/>
                </a:ext>
              </a:extLst>
            </p:cNvPr>
            <p:cNvSpPr/>
            <p:nvPr/>
          </p:nvSpPr>
          <p:spPr>
            <a:xfrm>
              <a:off x="623000" y="3332349"/>
              <a:ext cx="5544616" cy="1800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2" name="Rectangle 82">
              <a:extLst>
                <a:ext uri="{FF2B5EF4-FFF2-40B4-BE49-F238E27FC236}">
                  <a16:creationId xmlns:a16="http://schemas.microsoft.com/office/drawing/2014/main" id="{3CA58BD0-ECB9-496C-B377-47A7C0EF4A1B}"/>
                </a:ext>
              </a:extLst>
            </p:cNvPr>
            <p:cNvSpPr/>
            <p:nvPr/>
          </p:nvSpPr>
          <p:spPr>
            <a:xfrm>
              <a:off x="759359" y="4212586"/>
              <a:ext cx="5263398" cy="360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3" name="Rectangle 83">
              <a:extLst>
                <a:ext uri="{FF2B5EF4-FFF2-40B4-BE49-F238E27FC236}">
                  <a16:creationId xmlns:a16="http://schemas.microsoft.com/office/drawing/2014/main" id="{DAABE798-8E52-46C4-8681-3C0CED037533}"/>
                </a:ext>
              </a:extLst>
            </p:cNvPr>
            <p:cNvSpPr/>
            <p:nvPr/>
          </p:nvSpPr>
          <p:spPr>
            <a:xfrm>
              <a:off x="1169582" y="4221088"/>
              <a:ext cx="44219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NSX</a:t>
              </a:r>
              <a:endPara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4" name="Pentagon 85">
              <a:extLst>
                <a:ext uri="{FF2B5EF4-FFF2-40B4-BE49-F238E27FC236}">
                  <a16:creationId xmlns:a16="http://schemas.microsoft.com/office/drawing/2014/main" id="{F087735F-E194-40F9-A4F9-DAF1CD2FD3AC}"/>
                </a:ext>
              </a:extLst>
            </p:cNvPr>
            <p:cNvSpPr/>
            <p:nvPr/>
          </p:nvSpPr>
          <p:spPr>
            <a:xfrm flipH="1">
              <a:off x="3323600" y="4648780"/>
              <a:ext cx="2700000" cy="360000"/>
            </a:xfrm>
            <a:prstGeom prst="homePlat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5" name="Rectangle 86">
              <a:extLst>
                <a:ext uri="{FF2B5EF4-FFF2-40B4-BE49-F238E27FC236}">
                  <a16:creationId xmlns:a16="http://schemas.microsoft.com/office/drawing/2014/main" id="{341508B7-CAA5-4047-9834-1253D96B4772}"/>
                </a:ext>
              </a:extLst>
            </p:cNvPr>
            <p:cNvSpPr/>
            <p:nvPr/>
          </p:nvSpPr>
          <p:spPr>
            <a:xfrm>
              <a:off x="1199264" y="4700173"/>
              <a:ext cx="1800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vSphere</a:t>
              </a:r>
              <a:endPara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6" name="Rectangle 87">
              <a:extLst>
                <a:ext uri="{FF2B5EF4-FFF2-40B4-BE49-F238E27FC236}">
                  <a16:creationId xmlns:a16="http://schemas.microsoft.com/office/drawing/2014/main" id="{82F3DCF2-2586-42C3-8FEA-031079D759D2}"/>
                </a:ext>
              </a:extLst>
            </p:cNvPr>
            <p:cNvSpPr/>
            <p:nvPr/>
          </p:nvSpPr>
          <p:spPr>
            <a:xfrm>
              <a:off x="3827600" y="4680756"/>
              <a:ext cx="2196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vSAN</a:t>
              </a:r>
              <a:endPara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7" name="Rectangle 88">
              <a:extLst>
                <a:ext uri="{FF2B5EF4-FFF2-40B4-BE49-F238E27FC236}">
                  <a16:creationId xmlns:a16="http://schemas.microsoft.com/office/drawing/2014/main" id="{7FE11F69-4F1C-4B6D-AEC9-136EC809C6CE}"/>
                </a:ext>
              </a:extLst>
            </p:cNvPr>
            <p:cNvSpPr/>
            <p:nvPr/>
          </p:nvSpPr>
          <p:spPr>
            <a:xfrm>
              <a:off x="759359" y="3764397"/>
              <a:ext cx="5263398" cy="360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68" name="Picture 60">
              <a:extLst>
                <a:ext uri="{FF2B5EF4-FFF2-40B4-BE49-F238E27FC236}">
                  <a16:creationId xmlns:a16="http://schemas.microsoft.com/office/drawing/2014/main" id="{B30D8C74-07C7-4299-B6FA-C66ADA052A8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327" y="5193196"/>
              <a:ext cx="1080000" cy="252000"/>
            </a:xfrm>
            <a:prstGeom prst="rect">
              <a:avLst/>
            </a:prstGeom>
          </p:spPr>
        </p:pic>
        <p:pic>
          <p:nvPicPr>
            <p:cNvPr id="69" name="Picture 61">
              <a:extLst>
                <a:ext uri="{FF2B5EF4-FFF2-40B4-BE49-F238E27FC236}">
                  <a16:creationId xmlns:a16="http://schemas.microsoft.com/office/drawing/2014/main" id="{C57C4D36-B55B-42C5-8780-2A9EE3DB51D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0331" y="5193196"/>
              <a:ext cx="1080000" cy="252000"/>
            </a:xfrm>
            <a:prstGeom prst="rect">
              <a:avLst/>
            </a:prstGeom>
          </p:spPr>
        </p:pic>
        <p:pic>
          <p:nvPicPr>
            <p:cNvPr id="70" name="Picture 63">
              <a:extLst>
                <a:ext uri="{FF2B5EF4-FFF2-40B4-BE49-F238E27FC236}">
                  <a16:creationId xmlns:a16="http://schemas.microsoft.com/office/drawing/2014/main" id="{9EA04569-8D20-44F0-947C-526D99085C6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6455" y="5193196"/>
              <a:ext cx="1080000" cy="252000"/>
            </a:xfrm>
            <a:prstGeom prst="rect">
              <a:avLst/>
            </a:prstGeom>
          </p:spPr>
        </p:pic>
        <p:pic>
          <p:nvPicPr>
            <p:cNvPr id="71" name="Picture 64">
              <a:extLst>
                <a:ext uri="{FF2B5EF4-FFF2-40B4-BE49-F238E27FC236}">
                  <a16:creationId xmlns:a16="http://schemas.microsoft.com/office/drawing/2014/main" id="{A786088C-C00C-4C09-BE79-B43D8735874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579" y="5193196"/>
              <a:ext cx="1080000" cy="252000"/>
            </a:xfrm>
            <a:prstGeom prst="rect">
              <a:avLst/>
            </a:prstGeom>
          </p:spPr>
        </p:pic>
        <p:pic>
          <p:nvPicPr>
            <p:cNvPr id="72" name="Picture 65">
              <a:extLst>
                <a:ext uri="{FF2B5EF4-FFF2-40B4-BE49-F238E27FC236}">
                  <a16:creationId xmlns:a16="http://schemas.microsoft.com/office/drawing/2014/main" id="{AC840530-4319-4BEE-A925-3905E3C8879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7616" y="5193224"/>
              <a:ext cx="1080000" cy="252000"/>
            </a:xfrm>
            <a:prstGeom prst="rect">
              <a:avLst/>
            </a:prstGeom>
          </p:spPr>
        </p:pic>
        <p:sp>
          <p:nvSpPr>
            <p:cNvPr id="73" name="Rectangle 137">
              <a:extLst>
                <a:ext uri="{FF2B5EF4-FFF2-40B4-BE49-F238E27FC236}">
                  <a16:creationId xmlns:a16="http://schemas.microsoft.com/office/drawing/2014/main" id="{36AB5B3A-2653-4461-8578-72701CB5991E}"/>
                </a:ext>
              </a:extLst>
            </p:cNvPr>
            <p:cNvSpPr/>
            <p:nvPr/>
          </p:nvSpPr>
          <p:spPr>
            <a:xfrm>
              <a:off x="1158642" y="3800401"/>
              <a:ext cx="44219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vRealize Suite </a:t>
              </a:r>
              <a:endPara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4" name="Rectangle 3">
              <a:extLst>
                <a:ext uri="{FF2B5EF4-FFF2-40B4-BE49-F238E27FC236}">
                  <a16:creationId xmlns:a16="http://schemas.microsoft.com/office/drawing/2014/main" id="{B416A666-1D2E-47BD-86AA-EB0548D9D938}"/>
                </a:ext>
              </a:extLst>
            </p:cNvPr>
            <p:cNvSpPr/>
            <p:nvPr/>
          </p:nvSpPr>
          <p:spPr>
            <a:xfrm>
              <a:off x="767596" y="3364287"/>
              <a:ext cx="525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th-TH" sz="1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ซอฟต์แวร์ระบบบริหารจัดการดาต้าเซ็นเตอร์</a:t>
              </a:r>
            </a:p>
          </p:txBody>
        </p:sp>
        <p:sp>
          <p:nvSpPr>
            <p:cNvPr id="75" name="Pentagon 111">
              <a:extLst>
                <a:ext uri="{FF2B5EF4-FFF2-40B4-BE49-F238E27FC236}">
                  <a16:creationId xmlns:a16="http://schemas.microsoft.com/office/drawing/2014/main" id="{1DBDA7E9-950C-468F-8882-D454F567AB1D}"/>
                </a:ext>
              </a:extLst>
            </p:cNvPr>
            <p:cNvSpPr/>
            <p:nvPr/>
          </p:nvSpPr>
          <p:spPr>
            <a:xfrm>
              <a:off x="759359" y="4664537"/>
              <a:ext cx="2700000" cy="360000"/>
            </a:xfrm>
            <a:prstGeom prst="homePlat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6" name="Hexagon 105">
              <a:extLst>
                <a:ext uri="{FF2B5EF4-FFF2-40B4-BE49-F238E27FC236}">
                  <a16:creationId xmlns:a16="http://schemas.microsoft.com/office/drawing/2014/main" id="{B7952135-DA84-4A6A-B419-03658BBEE6E9}"/>
                </a:ext>
              </a:extLst>
            </p:cNvPr>
            <p:cNvSpPr/>
            <p:nvPr/>
          </p:nvSpPr>
          <p:spPr>
            <a:xfrm>
              <a:off x="336040" y="2103897"/>
              <a:ext cx="6120000" cy="432000"/>
            </a:xfrm>
            <a:prstGeom prst="hexagon">
              <a:avLst/>
            </a:prstGeom>
            <a:solidFill>
              <a:srgbClr val="03A0E2"/>
            </a:solidFill>
            <a:ln>
              <a:solidFill>
                <a:srgbClr val="039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7" name="Rectangle 121">
              <a:extLst>
                <a:ext uri="{FF2B5EF4-FFF2-40B4-BE49-F238E27FC236}">
                  <a16:creationId xmlns:a16="http://schemas.microsoft.com/office/drawing/2014/main" id="{C5B83E61-26C5-406E-93FB-E10AABD4F7A7}"/>
                </a:ext>
              </a:extLst>
            </p:cNvPr>
            <p:cNvSpPr/>
            <p:nvPr/>
          </p:nvSpPr>
          <p:spPr>
            <a:xfrm>
              <a:off x="2783632" y="2132896"/>
              <a:ext cx="1414635" cy="360000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 defTabSz="914377">
                <a:spcBef>
                  <a:spcPct val="0"/>
                </a:spcBef>
              </a:pPr>
              <a:r>
                <a:rPr lang="en-US" sz="1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vCenter</a:t>
              </a:r>
              <a:endPara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78" name="Group 8">
              <a:extLst>
                <a:ext uri="{FF2B5EF4-FFF2-40B4-BE49-F238E27FC236}">
                  <a16:creationId xmlns:a16="http://schemas.microsoft.com/office/drawing/2014/main" id="{31C4EC98-5EFD-4F07-B94B-9FCA67700491}"/>
                </a:ext>
              </a:extLst>
            </p:cNvPr>
            <p:cNvGrpSpPr/>
            <p:nvPr/>
          </p:nvGrpSpPr>
          <p:grpSpPr>
            <a:xfrm>
              <a:off x="2485121" y="2121895"/>
              <a:ext cx="720000" cy="363686"/>
              <a:chOff x="2351584" y="1941875"/>
              <a:chExt cx="720000" cy="363686"/>
            </a:xfrm>
          </p:grpSpPr>
          <p:sp>
            <p:nvSpPr>
              <p:cNvPr id="104" name="Oval 119">
                <a:extLst>
                  <a:ext uri="{FF2B5EF4-FFF2-40B4-BE49-F238E27FC236}">
                    <a16:creationId xmlns:a16="http://schemas.microsoft.com/office/drawing/2014/main" id="{F843D1BA-D1ED-4FC5-B0ED-F6EA128BD39F}"/>
                  </a:ext>
                </a:extLst>
              </p:cNvPr>
              <p:cNvSpPr/>
              <p:nvPr/>
            </p:nvSpPr>
            <p:spPr>
              <a:xfrm>
                <a:off x="2526447" y="1945561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05" name="Picture 122">
                <a:extLst>
                  <a:ext uri="{FF2B5EF4-FFF2-40B4-BE49-F238E27FC236}">
                    <a16:creationId xmlns:a16="http://schemas.microsoft.com/office/drawing/2014/main" id="{BB638DA1-B0F4-4990-8A00-66A20647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51584" y="1941875"/>
                <a:ext cx="720000" cy="360000"/>
              </a:xfrm>
              <a:prstGeom prst="rect">
                <a:avLst/>
              </a:prstGeom>
            </p:spPr>
          </p:pic>
        </p:grpSp>
        <p:grpSp>
          <p:nvGrpSpPr>
            <p:cNvPr id="79" name="Group 123">
              <a:extLst>
                <a:ext uri="{FF2B5EF4-FFF2-40B4-BE49-F238E27FC236}">
                  <a16:creationId xmlns:a16="http://schemas.microsoft.com/office/drawing/2014/main" id="{782B2897-05EC-425E-AA34-B963871352EA}"/>
                </a:ext>
              </a:extLst>
            </p:cNvPr>
            <p:cNvGrpSpPr/>
            <p:nvPr/>
          </p:nvGrpSpPr>
          <p:grpSpPr>
            <a:xfrm>
              <a:off x="636024" y="2672916"/>
              <a:ext cx="5482483" cy="623429"/>
              <a:chOff x="5164252" y="1786730"/>
              <a:chExt cx="5482483" cy="623429"/>
            </a:xfrm>
          </p:grpSpPr>
          <p:sp>
            <p:nvSpPr>
              <p:cNvPr id="80" name="Freeform 5">
                <a:extLst>
                  <a:ext uri="{FF2B5EF4-FFF2-40B4-BE49-F238E27FC236}">
                    <a16:creationId xmlns:a16="http://schemas.microsoft.com/office/drawing/2014/main" id="{26C6181B-0C27-4A38-9545-D820811AC77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501967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E5476779-95CC-445A-B469-F48C43692BE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954340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2" name="Freeform 5">
                <a:extLst>
                  <a:ext uri="{FF2B5EF4-FFF2-40B4-BE49-F238E27FC236}">
                    <a16:creationId xmlns:a16="http://schemas.microsoft.com/office/drawing/2014/main" id="{B8F49958-6DA4-4E49-9E66-91273E5E156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405804" y="205015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83" name="Picture 127">
                <a:extLst>
                  <a:ext uri="{FF2B5EF4-FFF2-40B4-BE49-F238E27FC236}">
                    <a16:creationId xmlns:a16="http://schemas.microsoft.com/office/drawing/2014/main" id="{153EFA38-C7C5-49EE-BFF4-F319C0B06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8169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4" name="Picture 128">
                <a:extLst>
                  <a:ext uri="{FF2B5EF4-FFF2-40B4-BE49-F238E27FC236}">
                    <a16:creationId xmlns:a16="http://schemas.microsoft.com/office/drawing/2014/main" id="{551DFF45-BA7F-44A6-8CBA-15BA8DFE4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3957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5" name="Picture 129">
                <a:extLst>
                  <a:ext uri="{FF2B5EF4-FFF2-40B4-BE49-F238E27FC236}">
                    <a16:creationId xmlns:a16="http://schemas.microsoft.com/office/drawing/2014/main" id="{A8634569-C5EF-4BFB-8CCF-3E43B1EC7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9530" y="1790028"/>
                <a:ext cx="216000" cy="216000"/>
              </a:xfrm>
              <a:prstGeom prst="rect">
                <a:avLst/>
              </a:prstGeom>
            </p:spPr>
          </p:pic>
          <p:sp>
            <p:nvSpPr>
              <p:cNvPr id="86" name="Freeform 5">
                <a:extLst>
                  <a:ext uri="{FF2B5EF4-FFF2-40B4-BE49-F238E27FC236}">
                    <a16:creationId xmlns:a16="http://schemas.microsoft.com/office/drawing/2014/main" id="{E37476F0-A38C-4397-8167-FDD1DDA51FC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89223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B73128A3-3D8C-407E-B2A5-AB55EEC2E9F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555451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8" name="Freeform 5">
                <a:extLst>
                  <a:ext uri="{FF2B5EF4-FFF2-40B4-BE49-F238E27FC236}">
                    <a16:creationId xmlns:a16="http://schemas.microsoft.com/office/drawing/2014/main" id="{D685FD4A-DE7F-4F50-8F14-D4D6EDD8F16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020770" y="205015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89" name="Picture 133">
                <a:extLst>
                  <a:ext uri="{FF2B5EF4-FFF2-40B4-BE49-F238E27FC236}">
                    <a16:creationId xmlns:a16="http://schemas.microsoft.com/office/drawing/2014/main" id="{D1ADED25-AA3E-4528-A963-E0E2B02DB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5425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90" name="Picture 134">
                <a:extLst>
                  <a:ext uri="{FF2B5EF4-FFF2-40B4-BE49-F238E27FC236}">
                    <a16:creationId xmlns:a16="http://schemas.microsoft.com/office/drawing/2014/main" id="{EC989708-5332-4088-BC50-FDFF1A507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5068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91" name="Picture 135">
                <a:extLst>
                  <a:ext uri="{FF2B5EF4-FFF2-40B4-BE49-F238E27FC236}">
                    <a16:creationId xmlns:a16="http://schemas.microsoft.com/office/drawing/2014/main" id="{A5482EB1-A00F-4E0C-8BE6-0074C860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4496" y="1790028"/>
                <a:ext cx="216000" cy="216000"/>
              </a:xfrm>
              <a:prstGeom prst="rect">
                <a:avLst/>
              </a:prstGeom>
            </p:spPr>
          </p:pic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B9E30F0F-FBD9-47B3-AC4B-8103D682527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45449" y="2050116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93" name="Picture 138">
                <a:extLst>
                  <a:ext uri="{FF2B5EF4-FFF2-40B4-BE49-F238E27FC236}">
                    <a16:creationId xmlns:a16="http://schemas.microsoft.com/office/drawing/2014/main" id="{5C02997B-6E3E-4C0A-A529-C0A194101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1651" y="1786730"/>
                <a:ext cx="216000" cy="216000"/>
              </a:xfrm>
              <a:prstGeom prst="rect">
                <a:avLst/>
              </a:prstGeom>
            </p:spPr>
          </p:pic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9824D1FD-147C-46CF-8DA3-377CC0BDE3B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164252" y="2050156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95" name="Picture 140">
                <a:extLst>
                  <a:ext uri="{FF2B5EF4-FFF2-40B4-BE49-F238E27FC236}">
                    <a16:creationId xmlns:a16="http://schemas.microsoft.com/office/drawing/2014/main" id="{B3945AF5-AC77-4528-A901-CEB7E3840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7978" y="179002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96" name="Freeform 5">
                <a:extLst>
                  <a:ext uri="{FF2B5EF4-FFF2-40B4-BE49-F238E27FC236}">
                    <a16:creationId xmlns:a16="http://schemas.microsoft.com/office/drawing/2014/main" id="{2D2E65E5-3ACB-43A2-985D-ED93BD0E58D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286735" y="205011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97" name="Picture 142">
                <a:extLst>
                  <a:ext uri="{FF2B5EF4-FFF2-40B4-BE49-F238E27FC236}">
                    <a16:creationId xmlns:a16="http://schemas.microsoft.com/office/drawing/2014/main" id="{D8E93D1F-6E35-4BA2-ABE3-46034BC02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2937" y="1786733"/>
                <a:ext cx="216000" cy="216000"/>
              </a:xfrm>
              <a:prstGeom prst="rect">
                <a:avLst/>
              </a:prstGeom>
            </p:spPr>
          </p:pic>
          <p:sp>
            <p:nvSpPr>
              <p:cNvPr id="98" name="Freeform 5">
                <a:extLst>
                  <a:ext uri="{FF2B5EF4-FFF2-40B4-BE49-F238E27FC236}">
                    <a16:creationId xmlns:a16="http://schemas.microsoft.com/office/drawing/2014/main" id="{AAE5DB4D-41C9-449B-A2C1-A7E77B5D36B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873991" y="205011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9" name="Freeform 5">
                <a:extLst>
                  <a:ext uri="{FF2B5EF4-FFF2-40B4-BE49-F238E27FC236}">
                    <a16:creationId xmlns:a16="http://schemas.microsoft.com/office/drawing/2014/main" id="{BA956FF0-4389-48B9-AA8B-55A9E648215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340219" y="205011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A79BDCE6-B48C-49EC-AA03-0EB4814BA58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805538" y="205015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01" name="Picture 146">
                <a:extLst>
                  <a:ext uri="{FF2B5EF4-FFF2-40B4-BE49-F238E27FC236}">
                    <a16:creationId xmlns:a16="http://schemas.microsoft.com/office/drawing/2014/main" id="{55C84F0C-0AA3-478F-A71C-C2A40AFD2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0193" y="178673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02" name="Picture 147">
                <a:extLst>
                  <a:ext uri="{FF2B5EF4-FFF2-40B4-BE49-F238E27FC236}">
                    <a16:creationId xmlns:a16="http://schemas.microsoft.com/office/drawing/2014/main" id="{ACC19427-ACDC-4240-B018-86FBEBC17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09836" y="178673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03" name="Picture 148">
                <a:extLst>
                  <a:ext uri="{FF2B5EF4-FFF2-40B4-BE49-F238E27FC236}">
                    <a16:creationId xmlns:a16="http://schemas.microsoft.com/office/drawing/2014/main" id="{9703A6AE-AF76-41AB-BAA9-990F4DCB1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64" y="1790029"/>
                <a:ext cx="216000" cy="21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5472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7DAB4AFC-4A41-44BD-B4F3-A0FD1DAD16FD}"/>
              </a:ext>
            </a:extLst>
          </p:cNvPr>
          <p:cNvSpPr/>
          <p:nvPr/>
        </p:nvSpPr>
        <p:spPr>
          <a:xfrm>
            <a:off x="-13579" y="0"/>
            <a:ext cx="1219199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D55495C-D7F9-48AA-9E60-16345302F50C}"/>
              </a:ext>
            </a:extLst>
          </p:cNvPr>
          <p:cNvSpPr>
            <a:spLocks noChangeAspect="1"/>
          </p:cNvSpPr>
          <p:nvPr/>
        </p:nvSpPr>
        <p:spPr>
          <a:xfrm>
            <a:off x="358881" y="136300"/>
            <a:ext cx="640459" cy="7632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D6EB7410-0375-4D9D-A4D4-1DA4819EE33F}"/>
              </a:ext>
            </a:extLst>
          </p:cNvPr>
          <p:cNvSpPr/>
          <p:nvPr/>
        </p:nvSpPr>
        <p:spPr>
          <a:xfrm>
            <a:off x="292365" y="230496"/>
            <a:ext cx="119520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th-TH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ระบบเครือข่ายสำหรับ </a:t>
            </a:r>
            <a:r>
              <a:rPr lang="en-US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Data Center (Physical Data Network)</a:t>
            </a:r>
            <a:endParaRPr lang="th-TH" sz="2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4801F65D-49E1-4C38-ADF4-1A53D71601B5}"/>
              </a:ext>
            </a:extLst>
          </p:cNvPr>
          <p:cNvSpPr/>
          <p:nvPr/>
        </p:nvSpPr>
        <p:spPr>
          <a:xfrm>
            <a:off x="888760" y="1141099"/>
            <a:ext cx="58712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ระบบเครือข่ายสำหรับ </a:t>
            </a:r>
            <a:r>
              <a:rPr lang="en-US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Data Center (Physical Data Network)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</a:p>
          <a:p>
            <a:pPr marL="457200" indent="-457200">
              <a:buAutoNum type="arabicPeriod"/>
            </a:pP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อุปกรณ์สลับสัญญาณแกนหลักในศูนย์ข้อมูลส่วนกลาง </a:t>
            </a:r>
          </a:p>
          <a:p>
            <a:pPr marL="457200" indent="-457200">
              <a:buAutoNum type="arabicPeriod"/>
            </a:pP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อุปกรณ์สลับสัญญาณปลายทางในศูนย์ข้อมูลส่วนกลาง 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10FC8638-D637-4425-BA38-32B9B1BF160C}"/>
              </a:ext>
            </a:extLst>
          </p:cNvPr>
          <p:cNvGrpSpPr/>
          <p:nvPr/>
        </p:nvGrpSpPr>
        <p:grpSpPr>
          <a:xfrm>
            <a:off x="729711" y="2590800"/>
            <a:ext cx="5295952" cy="3739662"/>
            <a:chOff x="185089" y="1339479"/>
            <a:chExt cx="6624000" cy="5364000"/>
          </a:xfrm>
        </p:grpSpPr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A0C6E54A-7C51-4AFE-8493-2DFD518FC737}"/>
                </a:ext>
              </a:extLst>
            </p:cNvPr>
            <p:cNvSpPr/>
            <p:nvPr/>
          </p:nvSpPr>
          <p:spPr>
            <a:xfrm>
              <a:off x="185089" y="1339479"/>
              <a:ext cx="6624000" cy="536400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929FEB-901F-4BF3-A707-6B45D0167A1F}"/>
                </a:ext>
              </a:extLst>
            </p:cNvPr>
            <p:cNvGrpSpPr/>
            <p:nvPr/>
          </p:nvGrpSpPr>
          <p:grpSpPr>
            <a:xfrm>
              <a:off x="401057" y="2022955"/>
              <a:ext cx="6120000" cy="3341327"/>
              <a:chOff x="336432" y="1923877"/>
              <a:chExt cx="6120000" cy="3341327"/>
            </a:xfrm>
          </p:grpSpPr>
          <p:sp>
            <p:nvSpPr>
              <p:cNvPr id="32" name="Rectangle 81">
                <a:extLst>
                  <a:ext uri="{FF2B5EF4-FFF2-40B4-BE49-F238E27FC236}">
                    <a16:creationId xmlns:a16="http://schemas.microsoft.com/office/drawing/2014/main" id="{CA8FF3D8-CBF9-46D3-98B5-8774B5BA1548}"/>
                  </a:ext>
                </a:extLst>
              </p:cNvPr>
              <p:cNvSpPr/>
              <p:nvPr/>
            </p:nvSpPr>
            <p:spPr>
              <a:xfrm>
                <a:off x="623392" y="3152329"/>
                <a:ext cx="5544616" cy="180000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3" name="Rectangle 82">
                <a:extLst>
                  <a:ext uri="{FF2B5EF4-FFF2-40B4-BE49-F238E27FC236}">
                    <a16:creationId xmlns:a16="http://schemas.microsoft.com/office/drawing/2014/main" id="{FCEDEACA-6619-4420-AF57-F8C44F53C1B6}"/>
                  </a:ext>
                </a:extLst>
              </p:cNvPr>
              <p:cNvSpPr/>
              <p:nvPr/>
            </p:nvSpPr>
            <p:spPr>
              <a:xfrm>
                <a:off x="759751" y="4032566"/>
                <a:ext cx="5263398" cy="36000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4" name="Rectangle 83">
                <a:extLst>
                  <a:ext uri="{FF2B5EF4-FFF2-40B4-BE49-F238E27FC236}">
                    <a16:creationId xmlns:a16="http://schemas.microsoft.com/office/drawing/2014/main" id="{79C3359E-18E0-4EC4-BD58-B73125031729}"/>
                  </a:ext>
                </a:extLst>
              </p:cNvPr>
              <p:cNvSpPr/>
              <p:nvPr/>
            </p:nvSpPr>
            <p:spPr>
              <a:xfrm>
                <a:off x="1169974" y="4041068"/>
                <a:ext cx="442197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Software-Defined-Network</a:t>
                </a:r>
                <a:endParaRPr lang="th-TH" sz="1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5" name="Pentagon 85">
                <a:extLst>
                  <a:ext uri="{FF2B5EF4-FFF2-40B4-BE49-F238E27FC236}">
                    <a16:creationId xmlns:a16="http://schemas.microsoft.com/office/drawing/2014/main" id="{AACB50C2-4F87-42C6-92EC-88B7C3500958}"/>
                  </a:ext>
                </a:extLst>
              </p:cNvPr>
              <p:cNvSpPr/>
              <p:nvPr/>
            </p:nvSpPr>
            <p:spPr>
              <a:xfrm flipH="1">
                <a:off x="3323992" y="4468760"/>
                <a:ext cx="2700000" cy="360000"/>
              </a:xfrm>
              <a:prstGeom prst="homePlat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6" name="Rectangle 86">
                <a:extLst>
                  <a:ext uri="{FF2B5EF4-FFF2-40B4-BE49-F238E27FC236}">
                    <a16:creationId xmlns:a16="http://schemas.microsoft.com/office/drawing/2014/main" id="{2037B9A6-86A3-4972-B833-DAA3AFDC3C1F}"/>
                  </a:ext>
                </a:extLst>
              </p:cNvPr>
              <p:cNvSpPr/>
              <p:nvPr/>
            </p:nvSpPr>
            <p:spPr>
              <a:xfrm>
                <a:off x="1199656" y="4520153"/>
                <a:ext cx="1800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Hypervisor</a:t>
                </a:r>
                <a:endParaRPr lang="th-TH" sz="1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7" name="Rectangle 87">
                <a:extLst>
                  <a:ext uri="{FF2B5EF4-FFF2-40B4-BE49-F238E27FC236}">
                    <a16:creationId xmlns:a16="http://schemas.microsoft.com/office/drawing/2014/main" id="{63FDA7BE-10F0-49A4-BCDD-F8AF05E9C306}"/>
                  </a:ext>
                </a:extLst>
              </p:cNvPr>
              <p:cNvSpPr/>
              <p:nvPr/>
            </p:nvSpPr>
            <p:spPr>
              <a:xfrm>
                <a:off x="3827992" y="4500736"/>
                <a:ext cx="2196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Software-Defined-Storage</a:t>
                </a:r>
                <a:endParaRPr lang="th-TH" sz="1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8" name="Rectangle 88">
                <a:extLst>
                  <a:ext uri="{FF2B5EF4-FFF2-40B4-BE49-F238E27FC236}">
                    <a16:creationId xmlns:a16="http://schemas.microsoft.com/office/drawing/2014/main" id="{B0A0A69D-7916-4DA0-B01F-DF1D8E4BE350}"/>
                  </a:ext>
                </a:extLst>
              </p:cNvPr>
              <p:cNvSpPr/>
              <p:nvPr/>
            </p:nvSpPr>
            <p:spPr>
              <a:xfrm>
                <a:off x="759751" y="3584377"/>
                <a:ext cx="5263398" cy="36000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39" name="Picture 60">
                <a:extLst>
                  <a:ext uri="{FF2B5EF4-FFF2-40B4-BE49-F238E27FC236}">
                    <a16:creationId xmlns:a16="http://schemas.microsoft.com/office/drawing/2014/main" id="{7AB6D87D-BBD2-47C8-9D82-A3D41A3B440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4719" y="5013176"/>
                <a:ext cx="1080000" cy="252000"/>
              </a:xfrm>
              <a:prstGeom prst="rect">
                <a:avLst/>
              </a:prstGeom>
            </p:spPr>
          </p:pic>
          <p:pic>
            <p:nvPicPr>
              <p:cNvPr id="40" name="Picture 61">
                <a:extLst>
                  <a:ext uri="{FF2B5EF4-FFF2-40B4-BE49-F238E27FC236}">
                    <a16:creationId xmlns:a16="http://schemas.microsoft.com/office/drawing/2014/main" id="{08FE969F-248D-4EFA-8115-632387191F7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0723" y="5013176"/>
                <a:ext cx="1080000" cy="252000"/>
              </a:xfrm>
              <a:prstGeom prst="rect">
                <a:avLst/>
              </a:prstGeom>
            </p:spPr>
          </p:pic>
          <p:pic>
            <p:nvPicPr>
              <p:cNvPr id="41" name="Picture 63">
                <a:extLst>
                  <a:ext uri="{FF2B5EF4-FFF2-40B4-BE49-F238E27FC236}">
                    <a16:creationId xmlns:a16="http://schemas.microsoft.com/office/drawing/2014/main" id="{62E9FB33-25C6-4A0A-A816-C9779EDBD03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46847" y="5013176"/>
                <a:ext cx="1080000" cy="252000"/>
              </a:xfrm>
              <a:prstGeom prst="rect">
                <a:avLst/>
              </a:prstGeom>
            </p:spPr>
          </p:pic>
          <p:pic>
            <p:nvPicPr>
              <p:cNvPr id="42" name="Picture 64">
                <a:extLst>
                  <a:ext uri="{FF2B5EF4-FFF2-40B4-BE49-F238E27FC236}">
                    <a16:creationId xmlns:a16="http://schemas.microsoft.com/office/drawing/2014/main" id="{2AD55C96-516F-4CED-AC88-A9EEFC32ED5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2971" y="5013176"/>
                <a:ext cx="1080000" cy="252000"/>
              </a:xfrm>
              <a:prstGeom prst="rect">
                <a:avLst/>
              </a:prstGeom>
            </p:spPr>
          </p:pic>
          <p:pic>
            <p:nvPicPr>
              <p:cNvPr id="43" name="Picture 65">
                <a:extLst>
                  <a:ext uri="{FF2B5EF4-FFF2-40B4-BE49-F238E27FC236}">
                    <a16:creationId xmlns:a16="http://schemas.microsoft.com/office/drawing/2014/main" id="{6865B579-0072-441E-895B-9AD29F0B50C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8008" y="5013204"/>
                <a:ext cx="1080000" cy="252000"/>
              </a:xfrm>
              <a:prstGeom prst="rect">
                <a:avLst/>
              </a:prstGeom>
            </p:spPr>
          </p:pic>
          <p:sp>
            <p:nvSpPr>
              <p:cNvPr id="44" name="Rectangle 137">
                <a:extLst>
                  <a:ext uri="{FF2B5EF4-FFF2-40B4-BE49-F238E27FC236}">
                    <a16:creationId xmlns:a16="http://schemas.microsoft.com/office/drawing/2014/main" id="{86943922-0B1E-4C5D-9B5B-A7F0B8BCD253}"/>
                  </a:ext>
                </a:extLst>
              </p:cNvPr>
              <p:cNvSpPr/>
              <p:nvPr/>
            </p:nvSpPr>
            <p:spPr>
              <a:xfrm>
                <a:off x="1159034" y="3620381"/>
                <a:ext cx="442197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Cloud Management Platform </a:t>
                </a:r>
                <a:endParaRPr lang="th-TH" sz="12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6ACA314C-17C6-4AFB-BAF7-D9442178964B}"/>
                  </a:ext>
                </a:extLst>
              </p:cNvPr>
              <p:cNvSpPr/>
              <p:nvPr/>
            </p:nvSpPr>
            <p:spPr>
              <a:xfrm>
                <a:off x="767988" y="3184267"/>
                <a:ext cx="525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th-TH" sz="1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ซอฟต์แวร์ระบบบริหารจัดการดาต้าเซ็นเตอร์</a:t>
                </a:r>
              </a:p>
            </p:txBody>
          </p:sp>
          <p:sp>
            <p:nvSpPr>
              <p:cNvPr id="46" name="Pentagon 111">
                <a:extLst>
                  <a:ext uri="{FF2B5EF4-FFF2-40B4-BE49-F238E27FC236}">
                    <a16:creationId xmlns:a16="http://schemas.microsoft.com/office/drawing/2014/main" id="{C8B3A45C-26B5-4D3E-A1DF-D138267A6196}"/>
                  </a:ext>
                </a:extLst>
              </p:cNvPr>
              <p:cNvSpPr/>
              <p:nvPr/>
            </p:nvSpPr>
            <p:spPr>
              <a:xfrm>
                <a:off x="759751" y="4484517"/>
                <a:ext cx="2700000" cy="360000"/>
              </a:xfrm>
              <a:prstGeom prst="homePlat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47" name="Group 9">
                <a:extLst>
                  <a:ext uri="{FF2B5EF4-FFF2-40B4-BE49-F238E27FC236}">
                    <a16:creationId xmlns:a16="http://schemas.microsoft.com/office/drawing/2014/main" id="{425DBF45-028D-4F6A-B94D-2D056C80A8F5}"/>
                  </a:ext>
                </a:extLst>
              </p:cNvPr>
              <p:cNvGrpSpPr/>
              <p:nvPr/>
            </p:nvGrpSpPr>
            <p:grpSpPr>
              <a:xfrm>
                <a:off x="336432" y="1923877"/>
                <a:ext cx="6120000" cy="432000"/>
                <a:chOff x="336432" y="1923877"/>
                <a:chExt cx="6120000" cy="432000"/>
              </a:xfrm>
            </p:grpSpPr>
            <p:sp>
              <p:nvSpPr>
                <p:cNvPr id="73" name="Hexagon 105">
                  <a:extLst>
                    <a:ext uri="{FF2B5EF4-FFF2-40B4-BE49-F238E27FC236}">
                      <a16:creationId xmlns:a16="http://schemas.microsoft.com/office/drawing/2014/main" id="{AA857F0C-1E15-413D-BC73-1F7A928BC984}"/>
                    </a:ext>
                  </a:extLst>
                </p:cNvPr>
                <p:cNvSpPr/>
                <p:nvPr/>
              </p:nvSpPr>
              <p:spPr>
                <a:xfrm>
                  <a:off x="336432" y="1923877"/>
                  <a:ext cx="6120000" cy="432000"/>
                </a:xfrm>
                <a:prstGeom prst="hexagon">
                  <a:avLst/>
                </a:prstGeom>
                <a:solidFill>
                  <a:srgbClr val="03A0E2"/>
                </a:solidFill>
                <a:ln>
                  <a:solidFill>
                    <a:srgbClr val="0395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74" name="Rectangle 121">
                  <a:extLst>
                    <a:ext uri="{FF2B5EF4-FFF2-40B4-BE49-F238E27FC236}">
                      <a16:creationId xmlns:a16="http://schemas.microsoft.com/office/drawing/2014/main" id="{213AE371-36B2-4A5C-B2A3-02D068BDA9DD}"/>
                    </a:ext>
                  </a:extLst>
                </p:cNvPr>
                <p:cNvSpPr/>
                <p:nvPr/>
              </p:nvSpPr>
              <p:spPr>
                <a:xfrm>
                  <a:off x="1559496" y="1959881"/>
                  <a:ext cx="4249601" cy="360000"/>
                </a:xfrm>
                <a:prstGeom prst="rect">
                  <a:avLst/>
                </a:prstGeom>
              </p:spPr>
              <p:txBody>
                <a:bodyPr anchor="ctr">
                  <a:noAutofit/>
                </a:bodyPr>
                <a:lstStyle/>
                <a:p>
                  <a:pPr algn="ctr" defTabSz="914377">
                    <a:spcBef>
                      <a:spcPct val="0"/>
                    </a:spcBef>
                  </a:pPr>
                  <a:r>
                    <a:rPr lang="en-US" sz="1600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Virtual Infrastructure Centralized Management</a:t>
                  </a:r>
                  <a:endParaRPr lang="th-TH" sz="16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grpSp>
              <p:nvGrpSpPr>
                <p:cNvPr id="75" name="Group 8">
                  <a:extLst>
                    <a:ext uri="{FF2B5EF4-FFF2-40B4-BE49-F238E27FC236}">
                      <a16:creationId xmlns:a16="http://schemas.microsoft.com/office/drawing/2014/main" id="{F11A24BD-EC15-4966-8F54-E13905320A72}"/>
                    </a:ext>
                  </a:extLst>
                </p:cNvPr>
                <p:cNvGrpSpPr/>
                <p:nvPr/>
              </p:nvGrpSpPr>
              <p:grpSpPr>
                <a:xfrm>
                  <a:off x="1019436" y="1941875"/>
                  <a:ext cx="720000" cy="363686"/>
                  <a:chOff x="2351584" y="1941875"/>
                  <a:chExt cx="720000" cy="363686"/>
                </a:xfrm>
              </p:grpSpPr>
              <p:sp>
                <p:nvSpPr>
                  <p:cNvPr id="76" name="Oval 119">
                    <a:extLst>
                      <a:ext uri="{FF2B5EF4-FFF2-40B4-BE49-F238E27FC236}">
                        <a16:creationId xmlns:a16="http://schemas.microsoft.com/office/drawing/2014/main" id="{A78309BF-2C63-453A-A6B9-185DC827A54C}"/>
                      </a:ext>
                    </a:extLst>
                  </p:cNvPr>
                  <p:cNvSpPr/>
                  <p:nvPr/>
                </p:nvSpPr>
                <p:spPr>
                  <a:xfrm>
                    <a:off x="2526447" y="1945561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  <p:pic>
                <p:nvPicPr>
                  <p:cNvPr id="77" name="Picture 122">
                    <a:extLst>
                      <a:ext uri="{FF2B5EF4-FFF2-40B4-BE49-F238E27FC236}">
                        <a16:creationId xmlns:a16="http://schemas.microsoft.com/office/drawing/2014/main" id="{711B7EC1-884D-4FB4-956F-747C16DAAD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351584" y="1941875"/>
                    <a:ext cx="720000" cy="3600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8" name="Group 123">
                <a:extLst>
                  <a:ext uri="{FF2B5EF4-FFF2-40B4-BE49-F238E27FC236}">
                    <a16:creationId xmlns:a16="http://schemas.microsoft.com/office/drawing/2014/main" id="{F086D45E-5DBA-44F8-BEAF-0F090A556504}"/>
                  </a:ext>
                </a:extLst>
              </p:cNvPr>
              <p:cNvGrpSpPr/>
              <p:nvPr/>
            </p:nvGrpSpPr>
            <p:grpSpPr>
              <a:xfrm>
                <a:off x="636416" y="2492896"/>
                <a:ext cx="5482483" cy="623429"/>
                <a:chOff x="5164252" y="1786730"/>
                <a:chExt cx="5482483" cy="623429"/>
              </a:xfrm>
            </p:grpSpPr>
            <p:sp>
              <p:nvSpPr>
                <p:cNvPr id="49" name="Freeform 5">
                  <a:extLst>
                    <a:ext uri="{FF2B5EF4-FFF2-40B4-BE49-F238E27FC236}">
                      <a16:creationId xmlns:a16="http://schemas.microsoft.com/office/drawing/2014/main" id="{CE38E090-D094-4EE3-87FC-275A2DA18E6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501967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50" name="Freeform 5">
                  <a:extLst>
                    <a:ext uri="{FF2B5EF4-FFF2-40B4-BE49-F238E27FC236}">
                      <a16:creationId xmlns:a16="http://schemas.microsoft.com/office/drawing/2014/main" id="{CB007CDB-7B49-411E-B4A8-69468D50F40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954340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51" name="Freeform 5">
                  <a:extLst>
                    <a:ext uri="{FF2B5EF4-FFF2-40B4-BE49-F238E27FC236}">
                      <a16:creationId xmlns:a16="http://schemas.microsoft.com/office/drawing/2014/main" id="{BF262CD1-8CC1-4E89-9871-F7D7C0717D1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405804" y="205015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52" name="Picture 127">
                  <a:extLst>
                    <a:ext uri="{FF2B5EF4-FFF2-40B4-BE49-F238E27FC236}">
                      <a16:creationId xmlns:a16="http://schemas.microsoft.com/office/drawing/2014/main" id="{9D8DD5D7-30D9-4A39-A0FE-14DA5F1BD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88169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53" name="Picture 128">
                  <a:extLst>
                    <a:ext uri="{FF2B5EF4-FFF2-40B4-BE49-F238E27FC236}">
                      <a16:creationId xmlns:a16="http://schemas.microsoft.com/office/drawing/2014/main" id="{001C409A-1925-4D98-966E-78806A175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23957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54" name="Picture 129">
                  <a:extLst>
                    <a:ext uri="{FF2B5EF4-FFF2-40B4-BE49-F238E27FC236}">
                      <a16:creationId xmlns:a16="http://schemas.microsoft.com/office/drawing/2014/main" id="{4C363785-4D99-4C0F-BA2B-92F17267AF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89530" y="1790028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55" name="Freeform 5">
                  <a:extLst>
                    <a:ext uri="{FF2B5EF4-FFF2-40B4-BE49-F238E27FC236}">
                      <a16:creationId xmlns:a16="http://schemas.microsoft.com/office/drawing/2014/main" id="{E38B403E-5450-4762-A025-60F385B148E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089223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56" name="Freeform 5">
                  <a:extLst>
                    <a:ext uri="{FF2B5EF4-FFF2-40B4-BE49-F238E27FC236}">
                      <a16:creationId xmlns:a16="http://schemas.microsoft.com/office/drawing/2014/main" id="{6BA08815-23FE-4ADA-9648-88CD756A7E05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555451" y="205011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57" name="Freeform 5">
                  <a:extLst>
                    <a:ext uri="{FF2B5EF4-FFF2-40B4-BE49-F238E27FC236}">
                      <a16:creationId xmlns:a16="http://schemas.microsoft.com/office/drawing/2014/main" id="{B8441924-9CB6-4B84-8F6B-0B0BE1B7E17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020770" y="2050158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58" name="Picture 133">
                  <a:extLst>
                    <a:ext uri="{FF2B5EF4-FFF2-40B4-BE49-F238E27FC236}">
                      <a16:creationId xmlns:a16="http://schemas.microsoft.com/office/drawing/2014/main" id="{D62F9E3D-9957-40F1-A5AE-C72AF3DF00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75425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59" name="Picture 134">
                  <a:extLst>
                    <a:ext uri="{FF2B5EF4-FFF2-40B4-BE49-F238E27FC236}">
                      <a16:creationId xmlns:a16="http://schemas.microsoft.com/office/drawing/2014/main" id="{09455821-B3E4-48CA-97BA-CBDD06E43C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25068" y="1786732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60" name="Picture 135">
                  <a:extLst>
                    <a:ext uri="{FF2B5EF4-FFF2-40B4-BE49-F238E27FC236}">
                      <a16:creationId xmlns:a16="http://schemas.microsoft.com/office/drawing/2014/main" id="{ED95E18A-8946-43A0-A8C8-E89D3F9F84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04496" y="1790028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61" name="Freeform 5">
                  <a:extLst>
                    <a:ext uri="{FF2B5EF4-FFF2-40B4-BE49-F238E27FC236}">
                      <a16:creationId xmlns:a16="http://schemas.microsoft.com/office/drawing/2014/main" id="{FDC4A337-0BDB-46CB-9086-403D22DC351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645449" y="2050116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62" name="Picture 138">
                  <a:extLst>
                    <a:ext uri="{FF2B5EF4-FFF2-40B4-BE49-F238E27FC236}">
                      <a16:creationId xmlns:a16="http://schemas.microsoft.com/office/drawing/2014/main" id="{440699CD-01C6-43D9-B45A-4DA267B8CC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31651" y="1786730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63" name="Freeform 5">
                  <a:extLst>
                    <a:ext uri="{FF2B5EF4-FFF2-40B4-BE49-F238E27FC236}">
                      <a16:creationId xmlns:a16="http://schemas.microsoft.com/office/drawing/2014/main" id="{C40891B7-2D60-44AC-8CA0-C6456ADFB5F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164252" y="2050156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64" name="Picture 140">
                  <a:extLst>
                    <a:ext uri="{FF2B5EF4-FFF2-40B4-BE49-F238E27FC236}">
                      <a16:creationId xmlns:a16="http://schemas.microsoft.com/office/drawing/2014/main" id="{35B89B1A-0498-4CE3-B9F2-08825E75D1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47978" y="1790026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FD45788A-BAB5-4E3D-9375-B9E1B0B797E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286735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66" name="Picture 142">
                  <a:extLst>
                    <a:ext uri="{FF2B5EF4-FFF2-40B4-BE49-F238E27FC236}">
                      <a16:creationId xmlns:a16="http://schemas.microsoft.com/office/drawing/2014/main" id="{DF997013-89EB-4EDD-AC76-64F1033F5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72937" y="1786733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67" name="Freeform 5">
                  <a:extLst>
                    <a:ext uri="{FF2B5EF4-FFF2-40B4-BE49-F238E27FC236}">
                      <a16:creationId xmlns:a16="http://schemas.microsoft.com/office/drawing/2014/main" id="{1A1221B2-3AAF-44AF-953F-843BD963574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873991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68" name="Freeform 5">
                  <a:extLst>
                    <a:ext uri="{FF2B5EF4-FFF2-40B4-BE49-F238E27FC236}">
                      <a16:creationId xmlns:a16="http://schemas.microsoft.com/office/drawing/2014/main" id="{35AE47F4-66FB-4649-9D16-B8078577CFD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340219" y="205011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69" name="Freeform 5">
                  <a:extLst>
                    <a:ext uri="{FF2B5EF4-FFF2-40B4-BE49-F238E27FC236}">
                      <a16:creationId xmlns:a16="http://schemas.microsoft.com/office/drawing/2014/main" id="{E9E63BDE-8C4B-45FD-A835-6B3CF07E6D36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9805538" y="2050159"/>
                  <a:ext cx="360000" cy="360000"/>
                </a:xfrm>
                <a:custGeom>
                  <a:avLst/>
                  <a:gdLst>
                    <a:gd name="T0" fmla="*/ 368 w 384"/>
                    <a:gd name="T1" fmla="*/ 16 h 384"/>
                    <a:gd name="T2" fmla="*/ 368 w 384"/>
                    <a:gd name="T3" fmla="*/ 368 h 384"/>
                    <a:gd name="T4" fmla="*/ 16 w 384"/>
                    <a:gd name="T5" fmla="*/ 368 h 384"/>
                    <a:gd name="T6" fmla="*/ 16 w 384"/>
                    <a:gd name="T7" fmla="*/ 16 h 384"/>
                    <a:gd name="T8" fmla="*/ 368 w 384"/>
                    <a:gd name="T9" fmla="*/ 16 h 384"/>
                    <a:gd name="T10" fmla="*/ 384 w 384"/>
                    <a:gd name="T11" fmla="*/ 0 h 384"/>
                    <a:gd name="T12" fmla="*/ 0 w 384"/>
                    <a:gd name="T13" fmla="*/ 0 h 384"/>
                    <a:gd name="T14" fmla="*/ 0 w 384"/>
                    <a:gd name="T15" fmla="*/ 384 h 384"/>
                    <a:gd name="T16" fmla="*/ 384 w 384"/>
                    <a:gd name="T17" fmla="*/ 384 h 384"/>
                    <a:gd name="T18" fmla="*/ 384 w 384"/>
                    <a:gd name="T19" fmla="*/ 0 h 384"/>
                    <a:gd name="T20" fmla="*/ 115 w 384"/>
                    <a:gd name="T21" fmla="*/ 241 h 384"/>
                    <a:gd name="T22" fmla="*/ 127 w 384"/>
                    <a:gd name="T23" fmla="*/ 231 h 384"/>
                    <a:gd name="T24" fmla="*/ 159 w 384"/>
                    <a:gd name="T25" fmla="*/ 160 h 384"/>
                    <a:gd name="T26" fmla="*/ 160 w 384"/>
                    <a:gd name="T27" fmla="*/ 154 h 384"/>
                    <a:gd name="T28" fmla="*/ 149 w 384"/>
                    <a:gd name="T29" fmla="*/ 144 h 384"/>
                    <a:gd name="T30" fmla="*/ 139 w 384"/>
                    <a:gd name="T31" fmla="*/ 152 h 384"/>
                    <a:gd name="T32" fmla="*/ 115 w 384"/>
                    <a:gd name="T33" fmla="*/ 214 h 384"/>
                    <a:gd name="T34" fmla="*/ 91 w 384"/>
                    <a:gd name="T35" fmla="*/ 152 h 384"/>
                    <a:gd name="T36" fmla="*/ 80 w 384"/>
                    <a:gd name="T37" fmla="*/ 144 h 384"/>
                    <a:gd name="T38" fmla="*/ 69 w 384"/>
                    <a:gd name="T39" fmla="*/ 154 h 384"/>
                    <a:gd name="T40" fmla="*/ 71 w 384"/>
                    <a:gd name="T41" fmla="*/ 160 h 384"/>
                    <a:gd name="T42" fmla="*/ 102 w 384"/>
                    <a:gd name="T43" fmla="*/ 231 h 384"/>
                    <a:gd name="T44" fmla="*/ 114 w 384"/>
                    <a:gd name="T45" fmla="*/ 241 h 384"/>
                    <a:gd name="T46" fmla="*/ 115 w 384"/>
                    <a:gd name="T47" fmla="*/ 241 h 384"/>
                    <a:gd name="T48" fmla="*/ 177 w 384"/>
                    <a:gd name="T49" fmla="*/ 155 h 384"/>
                    <a:gd name="T50" fmla="*/ 177 w 384"/>
                    <a:gd name="T51" fmla="*/ 155 h 384"/>
                    <a:gd name="T52" fmla="*/ 177 w 384"/>
                    <a:gd name="T53" fmla="*/ 230 h 384"/>
                    <a:gd name="T54" fmla="*/ 188 w 384"/>
                    <a:gd name="T55" fmla="*/ 240 h 384"/>
                    <a:gd name="T56" fmla="*/ 198 w 384"/>
                    <a:gd name="T57" fmla="*/ 230 h 384"/>
                    <a:gd name="T58" fmla="*/ 198 w 384"/>
                    <a:gd name="T59" fmla="*/ 186 h 384"/>
                    <a:gd name="T60" fmla="*/ 218 w 384"/>
                    <a:gd name="T61" fmla="*/ 163 h 384"/>
                    <a:gd name="T62" fmla="*/ 237 w 384"/>
                    <a:gd name="T63" fmla="*/ 186 h 384"/>
                    <a:gd name="T64" fmla="*/ 237 w 384"/>
                    <a:gd name="T65" fmla="*/ 230 h 384"/>
                    <a:gd name="T66" fmla="*/ 248 w 384"/>
                    <a:gd name="T67" fmla="*/ 240 h 384"/>
                    <a:gd name="T68" fmla="*/ 259 w 384"/>
                    <a:gd name="T69" fmla="*/ 230 h 384"/>
                    <a:gd name="T70" fmla="*/ 259 w 384"/>
                    <a:gd name="T71" fmla="*/ 186 h 384"/>
                    <a:gd name="T72" fmla="*/ 278 w 384"/>
                    <a:gd name="T73" fmla="*/ 163 h 384"/>
                    <a:gd name="T74" fmla="*/ 297 w 384"/>
                    <a:gd name="T75" fmla="*/ 186 h 384"/>
                    <a:gd name="T76" fmla="*/ 297 w 384"/>
                    <a:gd name="T77" fmla="*/ 230 h 384"/>
                    <a:gd name="T78" fmla="*/ 308 w 384"/>
                    <a:gd name="T79" fmla="*/ 240 h 384"/>
                    <a:gd name="T80" fmla="*/ 318 w 384"/>
                    <a:gd name="T81" fmla="*/ 230 h 384"/>
                    <a:gd name="T82" fmla="*/ 318 w 384"/>
                    <a:gd name="T83" fmla="*/ 180 h 384"/>
                    <a:gd name="T84" fmla="*/ 286 w 384"/>
                    <a:gd name="T85" fmla="*/ 144 h 384"/>
                    <a:gd name="T86" fmla="*/ 254 w 384"/>
                    <a:gd name="T87" fmla="*/ 160 h 384"/>
                    <a:gd name="T88" fmla="*/ 227 w 384"/>
                    <a:gd name="T89" fmla="*/ 144 h 384"/>
                    <a:gd name="T90" fmla="*/ 198 w 384"/>
                    <a:gd name="T91" fmla="*/ 160 h 384"/>
                    <a:gd name="T92" fmla="*/ 198 w 384"/>
                    <a:gd name="T93" fmla="*/ 155 h 384"/>
                    <a:gd name="T94" fmla="*/ 188 w 384"/>
                    <a:gd name="T95" fmla="*/ 145 h 384"/>
                    <a:gd name="T96" fmla="*/ 177 w 384"/>
                    <a:gd name="T97" fmla="*/ 15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4" h="384">
                      <a:moveTo>
                        <a:pt x="368" y="16"/>
                      </a:moveTo>
                      <a:cubicBezTo>
                        <a:pt x="368" y="368"/>
                        <a:pt x="368" y="368"/>
                        <a:pt x="368" y="368"/>
                      </a:cubicBezTo>
                      <a:cubicBezTo>
                        <a:pt x="16" y="368"/>
                        <a:pt x="16" y="368"/>
                        <a:pt x="16" y="36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8" y="16"/>
                        <a:pt x="368" y="16"/>
                        <a:pt x="368" y="16"/>
                      </a:cubicBezTo>
                      <a:moveTo>
                        <a:pt x="38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384" y="384"/>
                        <a:pt x="384" y="384"/>
                        <a:pt x="384" y="384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lose/>
                      <a:moveTo>
                        <a:pt x="115" y="241"/>
                      </a:moveTo>
                      <a:cubicBezTo>
                        <a:pt x="121" y="241"/>
                        <a:pt x="125" y="237"/>
                        <a:pt x="127" y="231"/>
                      </a:cubicBezTo>
                      <a:cubicBezTo>
                        <a:pt x="127" y="231"/>
                        <a:pt x="127" y="231"/>
                        <a:pt x="159" y="160"/>
                      </a:cubicBezTo>
                      <a:cubicBezTo>
                        <a:pt x="159" y="159"/>
                        <a:pt x="160" y="157"/>
                        <a:pt x="160" y="154"/>
                      </a:cubicBezTo>
                      <a:cubicBezTo>
                        <a:pt x="160" y="149"/>
                        <a:pt x="155" y="144"/>
                        <a:pt x="149" y="144"/>
                      </a:cubicBezTo>
                      <a:cubicBezTo>
                        <a:pt x="144" y="144"/>
                        <a:pt x="141" y="148"/>
                        <a:pt x="139" y="152"/>
                      </a:cubicBezTo>
                      <a:cubicBezTo>
                        <a:pt x="139" y="152"/>
                        <a:pt x="139" y="152"/>
                        <a:pt x="115" y="214"/>
                      </a:cubicBezTo>
                      <a:cubicBezTo>
                        <a:pt x="115" y="214"/>
                        <a:pt x="115" y="214"/>
                        <a:pt x="91" y="152"/>
                      </a:cubicBezTo>
                      <a:cubicBezTo>
                        <a:pt x="89" y="148"/>
                        <a:pt x="86" y="144"/>
                        <a:pt x="80" y="144"/>
                      </a:cubicBezTo>
                      <a:cubicBezTo>
                        <a:pt x="74" y="144"/>
                        <a:pt x="69" y="149"/>
                        <a:pt x="69" y="154"/>
                      </a:cubicBezTo>
                      <a:cubicBezTo>
                        <a:pt x="69" y="157"/>
                        <a:pt x="70" y="158"/>
                        <a:pt x="71" y="160"/>
                      </a:cubicBezTo>
                      <a:cubicBezTo>
                        <a:pt x="71" y="160"/>
                        <a:pt x="71" y="160"/>
                        <a:pt x="102" y="231"/>
                      </a:cubicBezTo>
                      <a:cubicBezTo>
                        <a:pt x="105" y="237"/>
                        <a:pt x="108" y="241"/>
                        <a:pt x="114" y="241"/>
                      </a:cubicBezTo>
                      <a:cubicBezTo>
                        <a:pt x="114" y="241"/>
                        <a:pt x="114" y="241"/>
                        <a:pt x="115" y="241"/>
                      </a:cubicBezTo>
                      <a:close/>
                      <a:moveTo>
                        <a:pt x="177" y="155"/>
                      </a:move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7" y="230"/>
                        <a:pt x="177" y="230"/>
                        <a:pt x="177" y="230"/>
                      </a:cubicBezTo>
                      <a:cubicBezTo>
                        <a:pt x="177" y="236"/>
                        <a:pt x="182" y="240"/>
                        <a:pt x="188" y="240"/>
                      </a:cubicBezTo>
                      <a:cubicBezTo>
                        <a:pt x="194" y="240"/>
                        <a:pt x="198" y="236"/>
                        <a:pt x="198" y="230"/>
                      </a:cubicBezTo>
                      <a:cubicBezTo>
                        <a:pt x="198" y="230"/>
                        <a:pt x="198" y="230"/>
                        <a:pt x="198" y="186"/>
                      </a:cubicBezTo>
                      <a:cubicBezTo>
                        <a:pt x="198" y="172"/>
                        <a:pt x="206" y="163"/>
                        <a:pt x="218" y="163"/>
                      </a:cubicBezTo>
                      <a:cubicBezTo>
                        <a:pt x="230" y="163"/>
                        <a:pt x="237" y="172"/>
                        <a:pt x="237" y="186"/>
                      </a:cubicBezTo>
                      <a:cubicBezTo>
                        <a:pt x="237" y="186"/>
                        <a:pt x="237" y="186"/>
                        <a:pt x="237" y="230"/>
                      </a:cubicBezTo>
                      <a:cubicBezTo>
                        <a:pt x="237" y="236"/>
                        <a:pt x="242" y="240"/>
                        <a:pt x="248" y="240"/>
                      </a:cubicBezTo>
                      <a:cubicBezTo>
                        <a:pt x="254" y="240"/>
                        <a:pt x="259" y="236"/>
                        <a:pt x="259" y="230"/>
                      </a:cubicBezTo>
                      <a:cubicBezTo>
                        <a:pt x="259" y="230"/>
                        <a:pt x="259" y="230"/>
                        <a:pt x="259" y="186"/>
                      </a:cubicBezTo>
                      <a:cubicBezTo>
                        <a:pt x="259" y="172"/>
                        <a:pt x="267" y="163"/>
                        <a:pt x="278" y="163"/>
                      </a:cubicBezTo>
                      <a:cubicBezTo>
                        <a:pt x="290" y="163"/>
                        <a:pt x="297" y="171"/>
                        <a:pt x="297" y="186"/>
                      </a:cubicBezTo>
                      <a:cubicBezTo>
                        <a:pt x="297" y="186"/>
                        <a:pt x="297" y="186"/>
                        <a:pt x="297" y="230"/>
                      </a:cubicBezTo>
                      <a:cubicBezTo>
                        <a:pt x="297" y="236"/>
                        <a:pt x="302" y="240"/>
                        <a:pt x="308" y="240"/>
                      </a:cubicBezTo>
                      <a:cubicBezTo>
                        <a:pt x="314" y="240"/>
                        <a:pt x="318" y="236"/>
                        <a:pt x="318" y="230"/>
                      </a:cubicBezTo>
                      <a:cubicBezTo>
                        <a:pt x="318" y="230"/>
                        <a:pt x="318" y="230"/>
                        <a:pt x="318" y="180"/>
                      </a:cubicBezTo>
                      <a:cubicBezTo>
                        <a:pt x="318" y="157"/>
                        <a:pt x="306" y="144"/>
                        <a:pt x="286" y="144"/>
                      </a:cubicBezTo>
                      <a:cubicBezTo>
                        <a:pt x="272" y="144"/>
                        <a:pt x="262" y="150"/>
                        <a:pt x="254" y="160"/>
                      </a:cubicBezTo>
                      <a:cubicBezTo>
                        <a:pt x="250" y="150"/>
                        <a:pt x="240" y="144"/>
                        <a:pt x="227" y="144"/>
                      </a:cubicBezTo>
                      <a:cubicBezTo>
                        <a:pt x="212" y="144"/>
                        <a:pt x="204" y="152"/>
                        <a:pt x="198" y="160"/>
                      </a:cubicBezTo>
                      <a:cubicBezTo>
                        <a:pt x="198" y="160"/>
                        <a:pt x="198" y="160"/>
                        <a:pt x="198" y="155"/>
                      </a:cubicBezTo>
                      <a:cubicBezTo>
                        <a:pt x="198" y="149"/>
                        <a:pt x="194" y="145"/>
                        <a:pt x="188" y="145"/>
                      </a:cubicBezTo>
                      <a:cubicBezTo>
                        <a:pt x="182" y="145"/>
                        <a:pt x="177" y="149"/>
                        <a:pt x="177" y="15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pic>
              <p:nvPicPr>
                <p:cNvPr id="70" name="Picture 146">
                  <a:extLst>
                    <a:ext uri="{FF2B5EF4-FFF2-40B4-BE49-F238E27FC236}">
                      <a16:creationId xmlns:a16="http://schemas.microsoft.com/office/drawing/2014/main" id="{1EAB2708-97BE-4CD6-ADBB-8C4E95761E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60193" y="1786733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71" name="Picture 147">
                  <a:extLst>
                    <a:ext uri="{FF2B5EF4-FFF2-40B4-BE49-F238E27FC236}">
                      <a16:creationId xmlns:a16="http://schemas.microsoft.com/office/drawing/2014/main" id="{27B534E3-DB63-4483-8CF3-FC70E65830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09836" y="1786733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72" name="Picture 148">
                  <a:extLst>
                    <a:ext uri="{FF2B5EF4-FFF2-40B4-BE49-F238E27FC236}">
                      <a16:creationId xmlns:a16="http://schemas.microsoft.com/office/drawing/2014/main" id="{AE69C501-7295-44B5-ADF5-96EC0A52C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89264" y="1790029"/>
                  <a:ext cx="216000" cy="216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53">
              <a:extLst>
                <a:ext uri="{FF2B5EF4-FFF2-40B4-BE49-F238E27FC236}">
                  <a16:creationId xmlns:a16="http://schemas.microsoft.com/office/drawing/2014/main" id="{65DEDA93-A0EE-4DE6-B99D-EC19910B59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35439" y="5491074"/>
              <a:ext cx="612000" cy="530719"/>
              <a:chOff x="2142055" y="4162831"/>
              <a:chExt cx="739467" cy="641259"/>
            </a:xfrm>
            <a:effectLst/>
          </p:grpSpPr>
          <p:sp>
            <p:nvSpPr>
              <p:cNvPr id="30" name="Rectangle 54">
                <a:extLst>
                  <a:ext uri="{FF2B5EF4-FFF2-40B4-BE49-F238E27FC236}">
                    <a16:creationId xmlns:a16="http://schemas.microsoft.com/office/drawing/2014/main" id="{39D3A365-DDAA-4078-8730-58DC10DB9C9D}"/>
                  </a:ext>
                </a:extLst>
              </p:cNvPr>
              <p:cNvSpPr/>
              <p:nvPr/>
            </p:nvSpPr>
            <p:spPr>
              <a:xfrm>
                <a:off x="2309449" y="4266827"/>
                <a:ext cx="471641" cy="446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31" name="Picture 55">
                <a:extLst>
                  <a:ext uri="{FF2B5EF4-FFF2-40B4-BE49-F238E27FC236}">
                    <a16:creationId xmlns:a16="http://schemas.microsoft.com/office/drawing/2014/main" id="{5C4CEFBF-A521-4EC9-9623-009BBEE74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2055" y="4162831"/>
                <a:ext cx="739467" cy="641259"/>
              </a:xfrm>
              <a:prstGeom prst="rect">
                <a:avLst/>
              </a:prstGeom>
            </p:spPr>
          </p:pic>
        </p:grpSp>
        <p:grpSp>
          <p:nvGrpSpPr>
            <p:cNvPr id="13" name="Group 56">
              <a:extLst>
                <a:ext uri="{FF2B5EF4-FFF2-40B4-BE49-F238E27FC236}">
                  <a16:creationId xmlns:a16="http://schemas.microsoft.com/office/drawing/2014/main" id="{CEFB05CF-B1FD-4473-818E-719FC8FA2F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9841" y="5488884"/>
              <a:ext cx="612000" cy="530719"/>
              <a:chOff x="2142055" y="4162831"/>
              <a:chExt cx="739467" cy="641259"/>
            </a:xfrm>
            <a:effectLst/>
          </p:grpSpPr>
          <p:sp>
            <p:nvSpPr>
              <p:cNvPr id="28" name="Rectangle 57">
                <a:extLst>
                  <a:ext uri="{FF2B5EF4-FFF2-40B4-BE49-F238E27FC236}">
                    <a16:creationId xmlns:a16="http://schemas.microsoft.com/office/drawing/2014/main" id="{3C34AD98-DE6A-479C-A735-26CB282F9B86}"/>
                  </a:ext>
                </a:extLst>
              </p:cNvPr>
              <p:cNvSpPr/>
              <p:nvPr/>
            </p:nvSpPr>
            <p:spPr>
              <a:xfrm>
                <a:off x="2309449" y="4266827"/>
                <a:ext cx="471641" cy="446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29" name="Picture 58">
                <a:extLst>
                  <a:ext uri="{FF2B5EF4-FFF2-40B4-BE49-F238E27FC236}">
                    <a16:creationId xmlns:a16="http://schemas.microsoft.com/office/drawing/2014/main" id="{E82EE3BF-8FC0-440D-89CD-00764F4FA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2055" y="4162831"/>
                <a:ext cx="739467" cy="641259"/>
              </a:xfrm>
              <a:prstGeom prst="rect">
                <a:avLst/>
              </a:prstGeom>
            </p:spPr>
          </p:pic>
        </p:grpSp>
        <p:cxnSp>
          <p:nvCxnSpPr>
            <p:cNvPr id="15" name="Elbow Connector 59">
              <a:extLst>
                <a:ext uri="{FF2B5EF4-FFF2-40B4-BE49-F238E27FC236}">
                  <a16:creationId xmlns:a16="http://schemas.microsoft.com/office/drawing/2014/main" id="{823EDBED-F342-4C7A-B744-CE250F24A157}"/>
                </a:ext>
              </a:extLst>
            </p:cNvPr>
            <p:cNvCxnSpPr/>
            <p:nvPr/>
          </p:nvCxnSpPr>
          <p:spPr>
            <a:xfrm rot="16200000" flipH="1">
              <a:off x="1913936" y="4642720"/>
              <a:ext cx="429059" cy="18720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62">
              <a:extLst>
                <a:ext uri="{FF2B5EF4-FFF2-40B4-BE49-F238E27FC236}">
                  <a16:creationId xmlns:a16="http://schemas.microsoft.com/office/drawing/2014/main" id="{EBD82B59-4304-4B37-9DD8-CC1BDAE97E8E}"/>
                </a:ext>
              </a:extLst>
            </p:cNvPr>
            <p:cNvCxnSpPr/>
            <p:nvPr/>
          </p:nvCxnSpPr>
          <p:spPr>
            <a:xfrm rot="16200000" flipH="1">
              <a:off x="2529438" y="5175005"/>
              <a:ext cx="350238" cy="7200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66">
              <a:extLst>
                <a:ext uri="{FF2B5EF4-FFF2-40B4-BE49-F238E27FC236}">
                  <a16:creationId xmlns:a16="http://schemas.microsoft.com/office/drawing/2014/main" id="{D3E9A9E6-0DF8-4860-991D-3DD5167B21CB}"/>
                </a:ext>
              </a:extLst>
            </p:cNvPr>
            <p:cNvCxnSpPr/>
            <p:nvPr/>
          </p:nvCxnSpPr>
          <p:spPr>
            <a:xfrm rot="5400000">
              <a:off x="4578220" y="4663929"/>
              <a:ext cx="429059" cy="18000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67">
              <a:extLst>
                <a:ext uri="{FF2B5EF4-FFF2-40B4-BE49-F238E27FC236}">
                  <a16:creationId xmlns:a16="http://schemas.microsoft.com/office/drawing/2014/main" id="{07CEAF34-DE00-407F-85C8-7E36A040C901}"/>
                </a:ext>
              </a:extLst>
            </p:cNvPr>
            <p:cNvCxnSpPr/>
            <p:nvPr/>
          </p:nvCxnSpPr>
          <p:spPr>
            <a:xfrm rot="5400000">
              <a:off x="4059622" y="5193005"/>
              <a:ext cx="350238" cy="6840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8">
              <a:extLst>
                <a:ext uri="{FF2B5EF4-FFF2-40B4-BE49-F238E27FC236}">
                  <a16:creationId xmlns:a16="http://schemas.microsoft.com/office/drawing/2014/main" id="{856ACE6E-8094-4ABA-852E-E5C0ADB629A3}"/>
                </a:ext>
              </a:extLst>
            </p:cNvPr>
            <p:cNvCxnSpPr/>
            <p:nvPr/>
          </p:nvCxnSpPr>
          <p:spPr>
            <a:xfrm>
              <a:off x="3456386" y="5359886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69">
              <a:extLst>
                <a:ext uri="{FF2B5EF4-FFF2-40B4-BE49-F238E27FC236}">
                  <a16:creationId xmlns:a16="http://schemas.microsoft.com/office/drawing/2014/main" id="{68FB966B-D2AF-4FA9-A2D1-31D22CF004CD}"/>
                </a:ext>
              </a:extLst>
            </p:cNvPr>
            <p:cNvSpPr/>
            <p:nvPr/>
          </p:nvSpPr>
          <p:spPr>
            <a:xfrm>
              <a:off x="2839465" y="5834281"/>
              <a:ext cx="343605" cy="324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5" name="Rectangle 70">
              <a:extLst>
                <a:ext uri="{FF2B5EF4-FFF2-40B4-BE49-F238E27FC236}">
                  <a16:creationId xmlns:a16="http://schemas.microsoft.com/office/drawing/2014/main" id="{094A4588-E3EA-4A75-90C1-A1D544B279F5}"/>
                </a:ext>
              </a:extLst>
            </p:cNvPr>
            <p:cNvSpPr/>
            <p:nvPr/>
          </p:nvSpPr>
          <p:spPr>
            <a:xfrm>
              <a:off x="2790294" y="5845862"/>
              <a:ext cx="43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" name="Oval 71">
              <a:extLst>
                <a:ext uri="{FF2B5EF4-FFF2-40B4-BE49-F238E27FC236}">
                  <a16:creationId xmlns:a16="http://schemas.microsoft.com/office/drawing/2014/main" id="{17FCBD39-61A4-4B52-8F20-B699EE8D5C73}"/>
                </a:ext>
              </a:extLst>
            </p:cNvPr>
            <p:cNvSpPr/>
            <p:nvPr/>
          </p:nvSpPr>
          <p:spPr>
            <a:xfrm>
              <a:off x="3789602" y="5842999"/>
              <a:ext cx="343605" cy="324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7" name="Rectangle 72">
              <a:extLst>
                <a:ext uri="{FF2B5EF4-FFF2-40B4-BE49-F238E27FC236}">
                  <a16:creationId xmlns:a16="http://schemas.microsoft.com/office/drawing/2014/main" id="{50763019-223D-4840-89DD-0E1354BDF9A6}"/>
                </a:ext>
              </a:extLst>
            </p:cNvPr>
            <p:cNvSpPr/>
            <p:nvPr/>
          </p:nvSpPr>
          <p:spPr>
            <a:xfrm>
              <a:off x="3740431" y="5854580"/>
              <a:ext cx="43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8" name="กลุ่ม 77">
            <a:extLst>
              <a:ext uri="{FF2B5EF4-FFF2-40B4-BE49-F238E27FC236}">
                <a16:creationId xmlns:a16="http://schemas.microsoft.com/office/drawing/2014/main" id="{39EBA4A0-3971-4477-AD1F-908DF5F6039E}"/>
              </a:ext>
            </a:extLst>
          </p:cNvPr>
          <p:cNvGrpSpPr/>
          <p:nvPr/>
        </p:nvGrpSpPr>
        <p:grpSpPr>
          <a:xfrm>
            <a:off x="6303765" y="2590800"/>
            <a:ext cx="5736130" cy="3739662"/>
            <a:chOff x="120072" y="1377372"/>
            <a:chExt cx="6624000" cy="5364000"/>
          </a:xfrm>
        </p:grpSpPr>
        <p:sp>
          <p:nvSpPr>
            <p:cNvPr id="79" name="Rectangle 21">
              <a:extLst>
                <a:ext uri="{FF2B5EF4-FFF2-40B4-BE49-F238E27FC236}">
                  <a16:creationId xmlns:a16="http://schemas.microsoft.com/office/drawing/2014/main" id="{5146CA40-6D6D-4C26-9456-081E2BA47812}"/>
                </a:ext>
              </a:extLst>
            </p:cNvPr>
            <p:cNvSpPr/>
            <p:nvPr/>
          </p:nvSpPr>
          <p:spPr>
            <a:xfrm>
              <a:off x="120072" y="1377372"/>
              <a:ext cx="6624000" cy="536400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36691314-1F99-4A9B-BC85-0422661689E8}"/>
                </a:ext>
              </a:extLst>
            </p:cNvPr>
            <p:cNvSpPr/>
            <p:nvPr/>
          </p:nvSpPr>
          <p:spPr>
            <a:xfrm>
              <a:off x="623000" y="3289300"/>
              <a:ext cx="5544616" cy="1800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1" name="Rectangle 82">
              <a:extLst>
                <a:ext uri="{FF2B5EF4-FFF2-40B4-BE49-F238E27FC236}">
                  <a16:creationId xmlns:a16="http://schemas.microsoft.com/office/drawing/2014/main" id="{1DF6B872-C7B4-4F9B-A280-5FA6A5300C32}"/>
                </a:ext>
              </a:extLst>
            </p:cNvPr>
            <p:cNvSpPr/>
            <p:nvPr/>
          </p:nvSpPr>
          <p:spPr>
            <a:xfrm>
              <a:off x="759359" y="4169537"/>
              <a:ext cx="5263398" cy="360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2" name="Rectangle 83">
              <a:extLst>
                <a:ext uri="{FF2B5EF4-FFF2-40B4-BE49-F238E27FC236}">
                  <a16:creationId xmlns:a16="http://schemas.microsoft.com/office/drawing/2014/main" id="{A5495699-B693-4D67-BAFF-F1C58FEAEF75}"/>
                </a:ext>
              </a:extLst>
            </p:cNvPr>
            <p:cNvSpPr/>
            <p:nvPr/>
          </p:nvSpPr>
          <p:spPr>
            <a:xfrm>
              <a:off x="1169582" y="4178039"/>
              <a:ext cx="44219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NSX</a:t>
              </a:r>
              <a:endPara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3" name="Pentagon 85">
              <a:extLst>
                <a:ext uri="{FF2B5EF4-FFF2-40B4-BE49-F238E27FC236}">
                  <a16:creationId xmlns:a16="http://schemas.microsoft.com/office/drawing/2014/main" id="{CC7FE178-6961-43E8-9DE3-02FF12D0FD1E}"/>
                </a:ext>
              </a:extLst>
            </p:cNvPr>
            <p:cNvSpPr/>
            <p:nvPr/>
          </p:nvSpPr>
          <p:spPr>
            <a:xfrm flipH="1">
              <a:off x="3323600" y="4605731"/>
              <a:ext cx="2700000" cy="360000"/>
            </a:xfrm>
            <a:prstGeom prst="homePlat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F7D1D4CF-21EA-419D-9710-72397F0E9AFD}"/>
                </a:ext>
              </a:extLst>
            </p:cNvPr>
            <p:cNvSpPr/>
            <p:nvPr/>
          </p:nvSpPr>
          <p:spPr>
            <a:xfrm>
              <a:off x="1199264" y="4657124"/>
              <a:ext cx="1800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vSphere</a:t>
              </a:r>
              <a:endPara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0DB886BB-D394-45F7-A611-9F74B2C28C20}"/>
                </a:ext>
              </a:extLst>
            </p:cNvPr>
            <p:cNvSpPr/>
            <p:nvPr/>
          </p:nvSpPr>
          <p:spPr>
            <a:xfrm>
              <a:off x="3827600" y="4637707"/>
              <a:ext cx="2196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vSAN</a:t>
              </a:r>
              <a:endPara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6" name="Rectangle 88">
              <a:extLst>
                <a:ext uri="{FF2B5EF4-FFF2-40B4-BE49-F238E27FC236}">
                  <a16:creationId xmlns:a16="http://schemas.microsoft.com/office/drawing/2014/main" id="{47C7AD75-1BE9-4F4A-95A2-803680A6DC5F}"/>
                </a:ext>
              </a:extLst>
            </p:cNvPr>
            <p:cNvSpPr/>
            <p:nvPr/>
          </p:nvSpPr>
          <p:spPr>
            <a:xfrm>
              <a:off x="759359" y="3721348"/>
              <a:ext cx="5263398" cy="360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7" name="Rectangle 137">
              <a:extLst>
                <a:ext uri="{FF2B5EF4-FFF2-40B4-BE49-F238E27FC236}">
                  <a16:creationId xmlns:a16="http://schemas.microsoft.com/office/drawing/2014/main" id="{456DCEAE-DBFA-48E3-8141-A6BD9C40258E}"/>
                </a:ext>
              </a:extLst>
            </p:cNvPr>
            <p:cNvSpPr/>
            <p:nvPr/>
          </p:nvSpPr>
          <p:spPr>
            <a:xfrm>
              <a:off x="1158642" y="3757352"/>
              <a:ext cx="44219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vRealize Suite </a:t>
              </a:r>
              <a:endPara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2A6C7683-DA05-4D2C-8403-EABF6A46E97B}"/>
                </a:ext>
              </a:extLst>
            </p:cNvPr>
            <p:cNvSpPr/>
            <p:nvPr/>
          </p:nvSpPr>
          <p:spPr>
            <a:xfrm>
              <a:off x="767596" y="3321238"/>
              <a:ext cx="525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th-TH" sz="1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ซอฟต์แวร์ระบบบริหารจัดการดาต้าเซ็นเตอร์</a:t>
              </a:r>
            </a:p>
          </p:txBody>
        </p:sp>
        <p:sp>
          <p:nvSpPr>
            <p:cNvPr id="89" name="Pentagon 111">
              <a:extLst>
                <a:ext uri="{FF2B5EF4-FFF2-40B4-BE49-F238E27FC236}">
                  <a16:creationId xmlns:a16="http://schemas.microsoft.com/office/drawing/2014/main" id="{8276D0B8-60C6-49C7-90C4-B2305A411E6F}"/>
                </a:ext>
              </a:extLst>
            </p:cNvPr>
            <p:cNvSpPr/>
            <p:nvPr/>
          </p:nvSpPr>
          <p:spPr>
            <a:xfrm>
              <a:off x="759359" y="4621488"/>
              <a:ext cx="2700000" cy="360000"/>
            </a:xfrm>
            <a:prstGeom prst="homePlat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0" name="Hexagon 105">
              <a:extLst>
                <a:ext uri="{FF2B5EF4-FFF2-40B4-BE49-F238E27FC236}">
                  <a16:creationId xmlns:a16="http://schemas.microsoft.com/office/drawing/2014/main" id="{2358E407-3B3E-420E-9C87-C1D8FC083532}"/>
                </a:ext>
              </a:extLst>
            </p:cNvPr>
            <p:cNvSpPr/>
            <p:nvPr/>
          </p:nvSpPr>
          <p:spPr>
            <a:xfrm>
              <a:off x="336040" y="2060848"/>
              <a:ext cx="6120000" cy="432000"/>
            </a:xfrm>
            <a:prstGeom prst="hexagon">
              <a:avLst/>
            </a:prstGeom>
            <a:solidFill>
              <a:srgbClr val="03A0E2"/>
            </a:solidFill>
            <a:ln>
              <a:solidFill>
                <a:srgbClr val="0395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1" name="Rectangle 121">
              <a:extLst>
                <a:ext uri="{FF2B5EF4-FFF2-40B4-BE49-F238E27FC236}">
                  <a16:creationId xmlns:a16="http://schemas.microsoft.com/office/drawing/2014/main" id="{28D087A2-1BFF-40A4-8DF0-96D55A2480CA}"/>
                </a:ext>
              </a:extLst>
            </p:cNvPr>
            <p:cNvSpPr/>
            <p:nvPr/>
          </p:nvSpPr>
          <p:spPr>
            <a:xfrm>
              <a:off x="2783632" y="2089847"/>
              <a:ext cx="1414635" cy="360000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 defTabSz="914377">
                <a:spcBef>
                  <a:spcPct val="0"/>
                </a:spcBef>
              </a:pPr>
              <a:r>
                <a:rPr lang="en-US" sz="1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vCenter</a:t>
              </a:r>
              <a:endPara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92" name="Group 8">
              <a:extLst>
                <a:ext uri="{FF2B5EF4-FFF2-40B4-BE49-F238E27FC236}">
                  <a16:creationId xmlns:a16="http://schemas.microsoft.com/office/drawing/2014/main" id="{CFC325CD-B750-4E7F-869A-295EC5A8C2DA}"/>
                </a:ext>
              </a:extLst>
            </p:cNvPr>
            <p:cNvGrpSpPr/>
            <p:nvPr/>
          </p:nvGrpSpPr>
          <p:grpSpPr>
            <a:xfrm>
              <a:off x="2485121" y="2078846"/>
              <a:ext cx="720000" cy="363686"/>
              <a:chOff x="2351584" y="1941875"/>
              <a:chExt cx="720000" cy="363686"/>
            </a:xfrm>
          </p:grpSpPr>
          <p:sp>
            <p:nvSpPr>
              <p:cNvPr id="138" name="Oval 119">
                <a:extLst>
                  <a:ext uri="{FF2B5EF4-FFF2-40B4-BE49-F238E27FC236}">
                    <a16:creationId xmlns:a16="http://schemas.microsoft.com/office/drawing/2014/main" id="{3223BCD9-8A4D-4987-B06D-9E89BEF57ADC}"/>
                  </a:ext>
                </a:extLst>
              </p:cNvPr>
              <p:cNvSpPr/>
              <p:nvPr/>
            </p:nvSpPr>
            <p:spPr>
              <a:xfrm>
                <a:off x="2526447" y="1945561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39" name="Picture 122">
                <a:extLst>
                  <a:ext uri="{FF2B5EF4-FFF2-40B4-BE49-F238E27FC236}">
                    <a16:creationId xmlns:a16="http://schemas.microsoft.com/office/drawing/2014/main" id="{637FDDCC-09A9-4F6E-B1CE-B6365DDBB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51584" y="1941875"/>
                <a:ext cx="720000" cy="360000"/>
              </a:xfrm>
              <a:prstGeom prst="rect">
                <a:avLst/>
              </a:prstGeom>
            </p:spPr>
          </p:pic>
        </p:grpSp>
        <p:grpSp>
          <p:nvGrpSpPr>
            <p:cNvPr id="93" name="Group 123">
              <a:extLst>
                <a:ext uri="{FF2B5EF4-FFF2-40B4-BE49-F238E27FC236}">
                  <a16:creationId xmlns:a16="http://schemas.microsoft.com/office/drawing/2014/main" id="{FC2A6E35-2DA0-488B-86E3-44277C9FFD35}"/>
                </a:ext>
              </a:extLst>
            </p:cNvPr>
            <p:cNvGrpSpPr/>
            <p:nvPr/>
          </p:nvGrpSpPr>
          <p:grpSpPr>
            <a:xfrm>
              <a:off x="636024" y="2629867"/>
              <a:ext cx="5482483" cy="623429"/>
              <a:chOff x="5164252" y="1786730"/>
              <a:chExt cx="5482483" cy="623429"/>
            </a:xfrm>
          </p:grpSpPr>
          <p:sp>
            <p:nvSpPr>
              <p:cNvPr id="114" name="Freeform 5">
                <a:extLst>
                  <a:ext uri="{FF2B5EF4-FFF2-40B4-BE49-F238E27FC236}">
                    <a16:creationId xmlns:a16="http://schemas.microsoft.com/office/drawing/2014/main" id="{8DFB8253-F05B-4B69-ADB4-7F295141279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501967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15" name="Freeform 5">
                <a:extLst>
                  <a:ext uri="{FF2B5EF4-FFF2-40B4-BE49-F238E27FC236}">
                    <a16:creationId xmlns:a16="http://schemas.microsoft.com/office/drawing/2014/main" id="{19D74665-9785-48C8-844D-C121D9FC891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954340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16" name="Freeform 5">
                <a:extLst>
                  <a:ext uri="{FF2B5EF4-FFF2-40B4-BE49-F238E27FC236}">
                    <a16:creationId xmlns:a16="http://schemas.microsoft.com/office/drawing/2014/main" id="{FC8F6AE5-81EC-4B4D-9673-1AACC5DD999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405804" y="205015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17" name="Picture 127">
                <a:extLst>
                  <a:ext uri="{FF2B5EF4-FFF2-40B4-BE49-F238E27FC236}">
                    <a16:creationId xmlns:a16="http://schemas.microsoft.com/office/drawing/2014/main" id="{D42A4A5D-626F-4E61-AE4C-46F033896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8169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8" name="Picture 128">
                <a:extLst>
                  <a:ext uri="{FF2B5EF4-FFF2-40B4-BE49-F238E27FC236}">
                    <a16:creationId xmlns:a16="http://schemas.microsoft.com/office/drawing/2014/main" id="{791F5811-36FF-453F-9E9C-7924C5DE9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3957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9" name="Picture 129">
                <a:extLst>
                  <a:ext uri="{FF2B5EF4-FFF2-40B4-BE49-F238E27FC236}">
                    <a16:creationId xmlns:a16="http://schemas.microsoft.com/office/drawing/2014/main" id="{F4110583-D1AB-4347-8633-86DE4AA5A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9530" y="1790028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DB533776-61DB-4049-8CBF-610EE76B9E4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89223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21" name="Freeform 5">
                <a:extLst>
                  <a:ext uri="{FF2B5EF4-FFF2-40B4-BE49-F238E27FC236}">
                    <a16:creationId xmlns:a16="http://schemas.microsoft.com/office/drawing/2014/main" id="{2D16F11C-2E66-46F6-9D23-FCFEAC8453D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555451" y="205011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22" name="Freeform 5">
                <a:extLst>
                  <a:ext uri="{FF2B5EF4-FFF2-40B4-BE49-F238E27FC236}">
                    <a16:creationId xmlns:a16="http://schemas.microsoft.com/office/drawing/2014/main" id="{76B3AF5F-90E2-4C88-A78B-8173B76A24D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020770" y="2050158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23" name="Picture 133">
                <a:extLst>
                  <a:ext uri="{FF2B5EF4-FFF2-40B4-BE49-F238E27FC236}">
                    <a16:creationId xmlns:a16="http://schemas.microsoft.com/office/drawing/2014/main" id="{718649CD-F148-45F1-BAE4-8A9B66AFD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5425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24" name="Picture 134">
                <a:extLst>
                  <a:ext uri="{FF2B5EF4-FFF2-40B4-BE49-F238E27FC236}">
                    <a16:creationId xmlns:a16="http://schemas.microsoft.com/office/drawing/2014/main" id="{FC27592C-1414-4848-9FBC-4426BD1BD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5068" y="1786732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25" name="Picture 135">
                <a:extLst>
                  <a:ext uri="{FF2B5EF4-FFF2-40B4-BE49-F238E27FC236}">
                    <a16:creationId xmlns:a16="http://schemas.microsoft.com/office/drawing/2014/main" id="{A283B6DD-276E-4431-A573-9110B5949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4496" y="1790028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26" name="Freeform 5">
                <a:extLst>
                  <a:ext uri="{FF2B5EF4-FFF2-40B4-BE49-F238E27FC236}">
                    <a16:creationId xmlns:a16="http://schemas.microsoft.com/office/drawing/2014/main" id="{BBBCF51A-336E-42BE-92FE-3B615A5EB8A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45449" y="2050116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27" name="Picture 138">
                <a:extLst>
                  <a:ext uri="{FF2B5EF4-FFF2-40B4-BE49-F238E27FC236}">
                    <a16:creationId xmlns:a16="http://schemas.microsoft.com/office/drawing/2014/main" id="{075FE100-6612-41D2-9D37-CFA2E43DC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1651" y="1786730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28" name="Freeform 5">
                <a:extLst>
                  <a:ext uri="{FF2B5EF4-FFF2-40B4-BE49-F238E27FC236}">
                    <a16:creationId xmlns:a16="http://schemas.microsoft.com/office/drawing/2014/main" id="{756C87B4-B921-4A35-B0EE-CA17B083C8C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164252" y="2050156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29" name="Picture 140">
                <a:extLst>
                  <a:ext uri="{FF2B5EF4-FFF2-40B4-BE49-F238E27FC236}">
                    <a16:creationId xmlns:a16="http://schemas.microsoft.com/office/drawing/2014/main" id="{EBC49D5D-B2F3-44C8-9573-A49584AC3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7978" y="179002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30" name="Freeform 5">
                <a:extLst>
                  <a:ext uri="{FF2B5EF4-FFF2-40B4-BE49-F238E27FC236}">
                    <a16:creationId xmlns:a16="http://schemas.microsoft.com/office/drawing/2014/main" id="{EAC8DC40-A840-4563-99A2-6DF4878E001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286735" y="205011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31" name="Picture 142">
                <a:extLst>
                  <a:ext uri="{FF2B5EF4-FFF2-40B4-BE49-F238E27FC236}">
                    <a16:creationId xmlns:a16="http://schemas.microsoft.com/office/drawing/2014/main" id="{BD9B1E79-F164-4ED2-933A-F0DFB7903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2937" y="1786733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32" name="Freeform 5">
                <a:extLst>
                  <a:ext uri="{FF2B5EF4-FFF2-40B4-BE49-F238E27FC236}">
                    <a16:creationId xmlns:a16="http://schemas.microsoft.com/office/drawing/2014/main" id="{0FB6F3E3-4B5E-4B76-9216-022876E18D1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873991" y="205011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33" name="Freeform 5">
                <a:extLst>
                  <a:ext uri="{FF2B5EF4-FFF2-40B4-BE49-F238E27FC236}">
                    <a16:creationId xmlns:a16="http://schemas.microsoft.com/office/drawing/2014/main" id="{B5E71936-9734-44BA-B9AC-27554419A32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340219" y="205011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34" name="Freeform 5">
                <a:extLst>
                  <a:ext uri="{FF2B5EF4-FFF2-40B4-BE49-F238E27FC236}">
                    <a16:creationId xmlns:a16="http://schemas.microsoft.com/office/drawing/2014/main" id="{8AC994A0-5DEF-4414-A2AD-E16BB78A516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805538" y="2050159"/>
                <a:ext cx="360000" cy="360000"/>
              </a:xfrm>
              <a:custGeom>
                <a:avLst/>
                <a:gdLst>
                  <a:gd name="T0" fmla="*/ 368 w 384"/>
                  <a:gd name="T1" fmla="*/ 16 h 384"/>
                  <a:gd name="T2" fmla="*/ 368 w 384"/>
                  <a:gd name="T3" fmla="*/ 368 h 384"/>
                  <a:gd name="T4" fmla="*/ 16 w 384"/>
                  <a:gd name="T5" fmla="*/ 368 h 384"/>
                  <a:gd name="T6" fmla="*/ 16 w 384"/>
                  <a:gd name="T7" fmla="*/ 16 h 384"/>
                  <a:gd name="T8" fmla="*/ 368 w 384"/>
                  <a:gd name="T9" fmla="*/ 16 h 384"/>
                  <a:gd name="T10" fmla="*/ 384 w 384"/>
                  <a:gd name="T11" fmla="*/ 0 h 384"/>
                  <a:gd name="T12" fmla="*/ 0 w 384"/>
                  <a:gd name="T13" fmla="*/ 0 h 384"/>
                  <a:gd name="T14" fmla="*/ 0 w 384"/>
                  <a:gd name="T15" fmla="*/ 384 h 384"/>
                  <a:gd name="T16" fmla="*/ 384 w 384"/>
                  <a:gd name="T17" fmla="*/ 384 h 384"/>
                  <a:gd name="T18" fmla="*/ 384 w 384"/>
                  <a:gd name="T19" fmla="*/ 0 h 384"/>
                  <a:gd name="T20" fmla="*/ 115 w 384"/>
                  <a:gd name="T21" fmla="*/ 241 h 384"/>
                  <a:gd name="T22" fmla="*/ 127 w 384"/>
                  <a:gd name="T23" fmla="*/ 231 h 384"/>
                  <a:gd name="T24" fmla="*/ 159 w 384"/>
                  <a:gd name="T25" fmla="*/ 160 h 384"/>
                  <a:gd name="T26" fmla="*/ 160 w 384"/>
                  <a:gd name="T27" fmla="*/ 154 h 384"/>
                  <a:gd name="T28" fmla="*/ 149 w 384"/>
                  <a:gd name="T29" fmla="*/ 144 h 384"/>
                  <a:gd name="T30" fmla="*/ 139 w 384"/>
                  <a:gd name="T31" fmla="*/ 152 h 384"/>
                  <a:gd name="T32" fmla="*/ 115 w 384"/>
                  <a:gd name="T33" fmla="*/ 214 h 384"/>
                  <a:gd name="T34" fmla="*/ 91 w 384"/>
                  <a:gd name="T35" fmla="*/ 152 h 384"/>
                  <a:gd name="T36" fmla="*/ 80 w 384"/>
                  <a:gd name="T37" fmla="*/ 144 h 384"/>
                  <a:gd name="T38" fmla="*/ 69 w 384"/>
                  <a:gd name="T39" fmla="*/ 154 h 384"/>
                  <a:gd name="T40" fmla="*/ 71 w 384"/>
                  <a:gd name="T41" fmla="*/ 160 h 384"/>
                  <a:gd name="T42" fmla="*/ 102 w 384"/>
                  <a:gd name="T43" fmla="*/ 231 h 384"/>
                  <a:gd name="T44" fmla="*/ 114 w 384"/>
                  <a:gd name="T45" fmla="*/ 241 h 384"/>
                  <a:gd name="T46" fmla="*/ 115 w 384"/>
                  <a:gd name="T47" fmla="*/ 241 h 384"/>
                  <a:gd name="T48" fmla="*/ 177 w 384"/>
                  <a:gd name="T49" fmla="*/ 155 h 384"/>
                  <a:gd name="T50" fmla="*/ 177 w 384"/>
                  <a:gd name="T51" fmla="*/ 155 h 384"/>
                  <a:gd name="T52" fmla="*/ 177 w 384"/>
                  <a:gd name="T53" fmla="*/ 230 h 384"/>
                  <a:gd name="T54" fmla="*/ 188 w 384"/>
                  <a:gd name="T55" fmla="*/ 240 h 384"/>
                  <a:gd name="T56" fmla="*/ 198 w 384"/>
                  <a:gd name="T57" fmla="*/ 230 h 384"/>
                  <a:gd name="T58" fmla="*/ 198 w 384"/>
                  <a:gd name="T59" fmla="*/ 186 h 384"/>
                  <a:gd name="T60" fmla="*/ 218 w 384"/>
                  <a:gd name="T61" fmla="*/ 163 h 384"/>
                  <a:gd name="T62" fmla="*/ 237 w 384"/>
                  <a:gd name="T63" fmla="*/ 186 h 384"/>
                  <a:gd name="T64" fmla="*/ 237 w 384"/>
                  <a:gd name="T65" fmla="*/ 230 h 384"/>
                  <a:gd name="T66" fmla="*/ 248 w 384"/>
                  <a:gd name="T67" fmla="*/ 240 h 384"/>
                  <a:gd name="T68" fmla="*/ 259 w 384"/>
                  <a:gd name="T69" fmla="*/ 230 h 384"/>
                  <a:gd name="T70" fmla="*/ 259 w 384"/>
                  <a:gd name="T71" fmla="*/ 186 h 384"/>
                  <a:gd name="T72" fmla="*/ 278 w 384"/>
                  <a:gd name="T73" fmla="*/ 163 h 384"/>
                  <a:gd name="T74" fmla="*/ 297 w 384"/>
                  <a:gd name="T75" fmla="*/ 186 h 384"/>
                  <a:gd name="T76" fmla="*/ 297 w 384"/>
                  <a:gd name="T77" fmla="*/ 230 h 384"/>
                  <a:gd name="T78" fmla="*/ 308 w 384"/>
                  <a:gd name="T79" fmla="*/ 240 h 384"/>
                  <a:gd name="T80" fmla="*/ 318 w 384"/>
                  <a:gd name="T81" fmla="*/ 230 h 384"/>
                  <a:gd name="T82" fmla="*/ 318 w 384"/>
                  <a:gd name="T83" fmla="*/ 180 h 384"/>
                  <a:gd name="T84" fmla="*/ 286 w 384"/>
                  <a:gd name="T85" fmla="*/ 144 h 384"/>
                  <a:gd name="T86" fmla="*/ 254 w 384"/>
                  <a:gd name="T87" fmla="*/ 160 h 384"/>
                  <a:gd name="T88" fmla="*/ 227 w 384"/>
                  <a:gd name="T89" fmla="*/ 144 h 384"/>
                  <a:gd name="T90" fmla="*/ 198 w 384"/>
                  <a:gd name="T91" fmla="*/ 160 h 384"/>
                  <a:gd name="T92" fmla="*/ 198 w 384"/>
                  <a:gd name="T93" fmla="*/ 155 h 384"/>
                  <a:gd name="T94" fmla="*/ 188 w 384"/>
                  <a:gd name="T95" fmla="*/ 145 h 384"/>
                  <a:gd name="T96" fmla="*/ 177 w 384"/>
                  <a:gd name="T97" fmla="*/ 15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" h="384">
                    <a:moveTo>
                      <a:pt x="368" y="16"/>
                    </a:moveTo>
                    <a:cubicBezTo>
                      <a:pt x="368" y="368"/>
                      <a:pt x="368" y="368"/>
                      <a:pt x="368" y="368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68" y="16"/>
                      <a:pt x="368" y="16"/>
                      <a:pt x="368" y="16"/>
                    </a:cubicBezTo>
                    <a:moveTo>
                      <a:pt x="3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84" y="384"/>
                      <a:pt x="384" y="384"/>
                      <a:pt x="384" y="384"/>
                    </a:cubicBezTo>
                    <a:cubicBezTo>
                      <a:pt x="384" y="0"/>
                      <a:pt x="384" y="0"/>
                      <a:pt x="384" y="0"/>
                    </a:cubicBezTo>
                    <a:close/>
                    <a:moveTo>
                      <a:pt x="115" y="241"/>
                    </a:moveTo>
                    <a:cubicBezTo>
                      <a:pt x="121" y="241"/>
                      <a:pt x="125" y="237"/>
                      <a:pt x="127" y="231"/>
                    </a:cubicBezTo>
                    <a:cubicBezTo>
                      <a:pt x="127" y="231"/>
                      <a:pt x="127" y="231"/>
                      <a:pt x="159" y="160"/>
                    </a:cubicBezTo>
                    <a:cubicBezTo>
                      <a:pt x="159" y="159"/>
                      <a:pt x="160" y="157"/>
                      <a:pt x="160" y="154"/>
                    </a:cubicBezTo>
                    <a:cubicBezTo>
                      <a:pt x="160" y="149"/>
                      <a:pt x="155" y="144"/>
                      <a:pt x="149" y="144"/>
                    </a:cubicBezTo>
                    <a:cubicBezTo>
                      <a:pt x="144" y="144"/>
                      <a:pt x="141" y="148"/>
                      <a:pt x="139" y="152"/>
                    </a:cubicBezTo>
                    <a:cubicBezTo>
                      <a:pt x="139" y="152"/>
                      <a:pt x="139" y="152"/>
                      <a:pt x="115" y="214"/>
                    </a:cubicBezTo>
                    <a:cubicBezTo>
                      <a:pt x="115" y="214"/>
                      <a:pt x="115" y="214"/>
                      <a:pt x="91" y="152"/>
                    </a:cubicBezTo>
                    <a:cubicBezTo>
                      <a:pt x="89" y="148"/>
                      <a:pt x="86" y="144"/>
                      <a:pt x="80" y="144"/>
                    </a:cubicBezTo>
                    <a:cubicBezTo>
                      <a:pt x="74" y="144"/>
                      <a:pt x="69" y="149"/>
                      <a:pt x="69" y="154"/>
                    </a:cubicBezTo>
                    <a:cubicBezTo>
                      <a:pt x="69" y="157"/>
                      <a:pt x="70" y="158"/>
                      <a:pt x="71" y="160"/>
                    </a:cubicBezTo>
                    <a:cubicBezTo>
                      <a:pt x="71" y="160"/>
                      <a:pt x="71" y="160"/>
                      <a:pt x="102" y="231"/>
                    </a:cubicBezTo>
                    <a:cubicBezTo>
                      <a:pt x="105" y="237"/>
                      <a:pt x="108" y="241"/>
                      <a:pt x="114" y="241"/>
                    </a:cubicBezTo>
                    <a:cubicBezTo>
                      <a:pt x="114" y="241"/>
                      <a:pt x="114" y="241"/>
                      <a:pt x="115" y="241"/>
                    </a:cubicBezTo>
                    <a:close/>
                    <a:moveTo>
                      <a:pt x="177" y="155"/>
                    </a:moveTo>
                    <a:cubicBezTo>
                      <a:pt x="177" y="155"/>
                      <a:pt x="177" y="155"/>
                      <a:pt x="177" y="155"/>
                    </a:cubicBezTo>
                    <a:cubicBezTo>
                      <a:pt x="177" y="230"/>
                      <a:pt x="177" y="230"/>
                      <a:pt x="177" y="230"/>
                    </a:cubicBezTo>
                    <a:cubicBezTo>
                      <a:pt x="177" y="236"/>
                      <a:pt x="182" y="240"/>
                      <a:pt x="188" y="240"/>
                    </a:cubicBezTo>
                    <a:cubicBezTo>
                      <a:pt x="194" y="240"/>
                      <a:pt x="198" y="236"/>
                      <a:pt x="198" y="230"/>
                    </a:cubicBezTo>
                    <a:cubicBezTo>
                      <a:pt x="198" y="230"/>
                      <a:pt x="198" y="230"/>
                      <a:pt x="198" y="186"/>
                    </a:cubicBezTo>
                    <a:cubicBezTo>
                      <a:pt x="198" y="172"/>
                      <a:pt x="206" y="163"/>
                      <a:pt x="218" y="163"/>
                    </a:cubicBezTo>
                    <a:cubicBezTo>
                      <a:pt x="230" y="163"/>
                      <a:pt x="237" y="172"/>
                      <a:pt x="237" y="186"/>
                    </a:cubicBezTo>
                    <a:cubicBezTo>
                      <a:pt x="237" y="186"/>
                      <a:pt x="237" y="186"/>
                      <a:pt x="237" y="230"/>
                    </a:cubicBezTo>
                    <a:cubicBezTo>
                      <a:pt x="237" y="236"/>
                      <a:pt x="242" y="240"/>
                      <a:pt x="248" y="240"/>
                    </a:cubicBezTo>
                    <a:cubicBezTo>
                      <a:pt x="254" y="240"/>
                      <a:pt x="259" y="236"/>
                      <a:pt x="259" y="230"/>
                    </a:cubicBezTo>
                    <a:cubicBezTo>
                      <a:pt x="259" y="230"/>
                      <a:pt x="259" y="230"/>
                      <a:pt x="259" y="186"/>
                    </a:cubicBezTo>
                    <a:cubicBezTo>
                      <a:pt x="259" y="172"/>
                      <a:pt x="267" y="163"/>
                      <a:pt x="278" y="163"/>
                    </a:cubicBezTo>
                    <a:cubicBezTo>
                      <a:pt x="290" y="163"/>
                      <a:pt x="297" y="171"/>
                      <a:pt x="297" y="186"/>
                    </a:cubicBezTo>
                    <a:cubicBezTo>
                      <a:pt x="297" y="186"/>
                      <a:pt x="297" y="186"/>
                      <a:pt x="297" y="230"/>
                    </a:cubicBezTo>
                    <a:cubicBezTo>
                      <a:pt x="297" y="236"/>
                      <a:pt x="302" y="240"/>
                      <a:pt x="308" y="240"/>
                    </a:cubicBezTo>
                    <a:cubicBezTo>
                      <a:pt x="314" y="240"/>
                      <a:pt x="318" y="236"/>
                      <a:pt x="318" y="230"/>
                    </a:cubicBezTo>
                    <a:cubicBezTo>
                      <a:pt x="318" y="230"/>
                      <a:pt x="318" y="230"/>
                      <a:pt x="318" y="180"/>
                    </a:cubicBezTo>
                    <a:cubicBezTo>
                      <a:pt x="318" y="157"/>
                      <a:pt x="306" y="144"/>
                      <a:pt x="286" y="144"/>
                    </a:cubicBezTo>
                    <a:cubicBezTo>
                      <a:pt x="272" y="144"/>
                      <a:pt x="262" y="150"/>
                      <a:pt x="254" y="160"/>
                    </a:cubicBezTo>
                    <a:cubicBezTo>
                      <a:pt x="250" y="150"/>
                      <a:pt x="240" y="144"/>
                      <a:pt x="227" y="144"/>
                    </a:cubicBezTo>
                    <a:cubicBezTo>
                      <a:pt x="212" y="144"/>
                      <a:pt x="204" y="152"/>
                      <a:pt x="198" y="160"/>
                    </a:cubicBezTo>
                    <a:cubicBezTo>
                      <a:pt x="198" y="160"/>
                      <a:pt x="198" y="160"/>
                      <a:pt x="198" y="155"/>
                    </a:cubicBezTo>
                    <a:cubicBezTo>
                      <a:pt x="198" y="149"/>
                      <a:pt x="194" y="145"/>
                      <a:pt x="188" y="145"/>
                    </a:cubicBezTo>
                    <a:cubicBezTo>
                      <a:pt x="182" y="145"/>
                      <a:pt x="177" y="149"/>
                      <a:pt x="177" y="1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35" name="Picture 146">
                <a:extLst>
                  <a:ext uri="{FF2B5EF4-FFF2-40B4-BE49-F238E27FC236}">
                    <a16:creationId xmlns:a16="http://schemas.microsoft.com/office/drawing/2014/main" id="{1D79A6DB-0575-4D1F-8FEA-FF3AEC3C1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0193" y="178673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36" name="Picture 147">
                <a:extLst>
                  <a:ext uri="{FF2B5EF4-FFF2-40B4-BE49-F238E27FC236}">
                    <a16:creationId xmlns:a16="http://schemas.microsoft.com/office/drawing/2014/main" id="{760D21A9-2708-4F66-9E65-5828E156E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09836" y="178673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37" name="Picture 148">
                <a:extLst>
                  <a:ext uri="{FF2B5EF4-FFF2-40B4-BE49-F238E27FC236}">
                    <a16:creationId xmlns:a16="http://schemas.microsoft.com/office/drawing/2014/main" id="{383AA831-7239-4F40-9742-60442A344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64" y="1790029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94" name="Group 52">
              <a:extLst>
                <a:ext uri="{FF2B5EF4-FFF2-40B4-BE49-F238E27FC236}">
                  <a16:creationId xmlns:a16="http://schemas.microsoft.com/office/drawing/2014/main" id="{C3A3E66C-24F0-4B2B-9452-2CD5481AF3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70422" y="5528967"/>
              <a:ext cx="612000" cy="530719"/>
              <a:chOff x="2142055" y="4162831"/>
              <a:chExt cx="739467" cy="641259"/>
            </a:xfrm>
            <a:effectLst/>
          </p:grpSpPr>
          <p:sp>
            <p:nvSpPr>
              <p:cNvPr id="112" name="Rectangle 53">
                <a:extLst>
                  <a:ext uri="{FF2B5EF4-FFF2-40B4-BE49-F238E27FC236}">
                    <a16:creationId xmlns:a16="http://schemas.microsoft.com/office/drawing/2014/main" id="{249D6394-BFC1-42C9-A0C4-D0FD56D62301}"/>
                  </a:ext>
                </a:extLst>
              </p:cNvPr>
              <p:cNvSpPr/>
              <p:nvPr/>
            </p:nvSpPr>
            <p:spPr>
              <a:xfrm>
                <a:off x="2309449" y="4266827"/>
                <a:ext cx="471641" cy="446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13" name="Picture 54">
                <a:extLst>
                  <a:ext uri="{FF2B5EF4-FFF2-40B4-BE49-F238E27FC236}">
                    <a16:creationId xmlns:a16="http://schemas.microsoft.com/office/drawing/2014/main" id="{B22D947A-4441-4917-8495-D0DADFD63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2055" y="4162831"/>
                <a:ext cx="739467" cy="641259"/>
              </a:xfrm>
              <a:prstGeom prst="rect">
                <a:avLst/>
              </a:prstGeom>
            </p:spPr>
          </p:pic>
        </p:grpSp>
        <p:grpSp>
          <p:nvGrpSpPr>
            <p:cNvPr id="95" name="Group 55">
              <a:extLst>
                <a:ext uri="{FF2B5EF4-FFF2-40B4-BE49-F238E27FC236}">
                  <a16:creationId xmlns:a16="http://schemas.microsoft.com/office/drawing/2014/main" id="{D25AE10D-EE27-44BA-AAD1-DDAB1277FF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4824" y="5526777"/>
              <a:ext cx="612000" cy="530719"/>
              <a:chOff x="2142055" y="4162831"/>
              <a:chExt cx="739467" cy="641259"/>
            </a:xfrm>
            <a:effectLst/>
          </p:grpSpPr>
          <p:sp>
            <p:nvSpPr>
              <p:cNvPr id="110" name="Rectangle 56">
                <a:extLst>
                  <a:ext uri="{FF2B5EF4-FFF2-40B4-BE49-F238E27FC236}">
                    <a16:creationId xmlns:a16="http://schemas.microsoft.com/office/drawing/2014/main" id="{AA19642C-CFA7-4FC9-831D-485D35E1676A}"/>
                  </a:ext>
                </a:extLst>
              </p:cNvPr>
              <p:cNvSpPr/>
              <p:nvPr/>
            </p:nvSpPr>
            <p:spPr>
              <a:xfrm>
                <a:off x="2309449" y="4266827"/>
                <a:ext cx="471641" cy="446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111" name="Picture 57">
                <a:extLst>
                  <a:ext uri="{FF2B5EF4-FFF2-40B4-BE49-F238E27FC236}">
                    <a16:creationId xmlns:a16="http://schemas.microsoft.com/office/drawing/2014/main" id="{0357535E-DAD5-4EFD-BC6A-59FD2B7FB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2055" y="4162831"/>
                <a:ext cx="739467" cy="641259"/>
              </a:xfrm>
              <a:prstGeom prst="rect">
                <a:avLst/>
              </a:prstGeom>
            </p:spPr>
          </p:pic>
        </p:grpSp>
        <p:cxnSp>
          <p:nvCxnSpPr>
            <p:cNvPr id="96" name="Elbow Connector 58">
              <a:extLst>
                <a:ext uri="{FF2B5EF4-FFF2-40B4-BE49-F238E27FC236}">
                  <a16:creationId xmlns:a16="http://schemas.microsoft.com/office/drawing/2014/main" id="{E0C8B608-3A8F-471E-B9D7-DBB6B1A7F607}"/>
                </a:ext>
              </a:extLst>
            </p:cNvPr>
            <p:cNvCxnSpPr/>
            <p:nvPr/>
          </p:nvCxnSpPr>
          <p:spPr>
            <a:xfrm rot="16200000" flipH="1">
              <a:off x="1848919" y="4680613"/>
              <a:ext cx="429059" cy="18720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59">
              <a:extLst>
                <a:ext uri="{FF2B5EF4-FFF2-40B4-BE49-F238E27FC236}">
                  <a16:creationId xmlns:a16="http://schemas.microsoft.com/office/drawing/2014/main" id="{079492AD-8182-4CED-AF1C-FCAE1CA2B195}"/>
                </a:ext>
              </a:extLst>
            </p:cNvPr>
            <p:cNvCxnSpPr/>
            <p:nvPr/>
          </p:nvCxnSpPr>
          <p:spPr>
            <a:xfrm rot="16200000" flipH="1">
              <a:off x="2464421" y="5212898"/>
              <a:ext cx="350238" cy="7200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62">
              <a:extLst>
                <a:ext uri="{FF2B5EF4-FFF2-40B4-BE49-F238E27FC236}">
                  <a16:creationId xmlns:a16="http://schemas.microsoft.com/office/drawing/2014/main" id="{2544BF44-B577-4894-9EB9-422171F93FCF}"/>
                </a:ext>
              </a:extLst>
            </p:cNvPr>
            <p:cNvCxnSpPr/>
            <p:nvPr/>
          </p:nvCxnSpPr>
          <p:spPr>
            <a:xfrm rot="5400000">
              <a:off x="4513203" y="4701822"/>
              <a:ext cx="429059" cy="18000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66">
              <a:extLst>
                <a:ext uri="{FF2B5EF4-FFF2-40B4-BE49-F238E27FC236}">
                  <a16:creationId xmlns:a16="http://schemas.microsoft.com/office/drawing/2014/main" id="{7BD4124D-DDD3-4BF8-9C4E-A37814EC11E5}"/>
                </a:ext>
              </a:extLst>
            </p:cNvPr>
            <p:cNvCxnSpPr/>
            <p:nvPr/>
          </p:nvCxnSpPr>
          <p:spPr>
            <a:xfrm rot="5400000">
              <a:off x="3994605" y="5230898"/>
              <a:ext cx="350238" cy="6840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67">
              <a:extLst>
                <a:ext uri="{FF2B5EF4-FFF2-40B4-BE49-F238E27FC236}">
                  <a16:creationId xmlns:a16="http://schemas.microsoft.com/office/drawing/2014/main" id="{38B2EB42-8CB1-48C6-9ABD-3A2B46E2ACC9}"/>
                </a:ext>
              </a:extLst>
            </p:cNvPr>
            <p:cNvCxnSpPr/>
            <p:nvPr/>
          </p:nvCxnSpPr>
          <p:spPr>
            <a:xfrm>
              <a:off x="3391369" y="5397779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68">
              <a:extLst>
                <a:ext uri="{FF2B5EF4-FFF2-40B4-BE49-F238E27FC236}">
                  <a16:creationId xmlns:a16="http://schemas.microsoft.com/office/drawing/2014/main" id="{C75393B4-778A-4A88-9AE3-A807A201A274}"/>
                </a:ext>
              </a:extLst>
            </p:cNvPr>
            <p:cNvSpPr/>
            <p:nvPr/>
          </p:nvSpPr>
          <p:spPr>
            <a:xfrm>
              <a:off x="2774448" y="5872174"/>
              <a:ext cx="343605" cy="324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2" name="Rectangle 69">
              <a:extLst>
                <a:ext uri="{FF2B5EF4-FFF2-40B4-BE49-F238E27FC236}">
                  <a16:creationId xmlns:a16="http://schemas.microsoft.com/office/drawing/2014/main" id="{0279900F-C085-4FFA-B03B-401BCB7CD701}"/>
                </a:ext>
              </a:extLst>
            </p:cNvPr>
            <p:cNvSpPr/>
            <p:nvPr/>
          </p:nvSpPr>
          <p:spPr>
            <a:xfrm>
              <a:off x="2725277" y="5883755"/>
              <a:ext cx="43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3" name="Oval 70">
              <a:extLst>
                <a:ext uri="{FF2B5EF4-FFF2-40B4-BE49-F238E27FC236}">
                  <a16:creationId xmlns:a16="http://schemas.microsoft.com/office/drawing/2014/main" id="{212C3186-8EF3-4659-AEDC-B925A733BEAB}"/>
                </a:ext>
              </a:extLst>
            </p:cNvPr>
            <p:cNvSpPr/>
            <p:nvPr/>
          </p:nvSpPr>
          <p:spPr>
            <a:xfrm>
              <a:off x="3724585" y="5880892"/>
              <a:ext cx="343605" cy="324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4" name="Rectangle 71">
              <a:extLst>
                <a:ext uri="{FF2B5EF4-FFF2-40B4-BE49-F238E27FC236}">
                  <a16:creationId xmlns:a16="http://schemas.microsoft.com/office/drawing/2014/main" id="{BF6D17EE-8E84-409C-B1D7-4223AA26AAFD}"/>
                </a:ext>
              </a:extLst>
            </p:cNvPr>
            <p:cNvSpPr/>
            <p:nvPr/>
          </p:nvSpPr>
          <p:spPr>
            <a:xfrm>
              <a:off x="3675414" y="5892473"/>
              <a:ext cx="43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ysClr val="windowText" lastClr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05" name="Picture 60">
              <a:extLst>
                <a:ext uri="{FF2B5EF4-FFF2-40B4-BE49-F238E27FC236}">
                  <a16:creationId xmlns:a16="http://schemas.microsoft.com/office/drawing/2014/main" id="{8B648AC3-D80A-4958-B53E-4F2C4203E75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327" y="5150147"/>
              <a:ext cx="1080000" cy="252000"/>
            </a:xfrm>
            <a:prstGeom prst="rect">
              <a:avLst/>
            </a:prstGeom>
          </p:spPr>
        </p:pic>
        <p:pic>
          <p:nvPicPr>
            <p:cNvPr id="106" name="Picture 61">
              <a:extLst>
                <a:ext uri="{FF2B5EF4-FFF2-40B4-BE49-F238E27FC236}">
                  <a16:creationId xmlns:a16="http://schemas.microsoft.com/office/drawing/2014/main" id="{2EEF4375-30B7-44CD-BD81-B1C0DB56C86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0331" y="5150147"/>
              <a:ext cx="1080000" cy="252000"/>
            </a:xfrm>
            <a:prstGeom prst="rect">
              <a:avLst/>
            </a:prstGeom>
          </p:spPr>
        </p:pic>
        <p:pic>
          <p:nvPicPr>
            <p:cNvPr id="107" name="Picture 63">
              <a:extLst>
                <a:ext uri="{FF2B5EF4-FFF2-40B4-BE49-F238E27FC236}">
                  <a16:creationId xmlns:a16="http://schemas.microsoft.com/office/drawing/2014/main" id="{CB788624-480D-49D4-8CC8-5742C678037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6455" y="5150147"/>
              <a:ext cx="1080000" cy="252000"/>
            </a:xfrm>
            <a:prstGeom prst="rect">
              <a:avLst/>
            </a:prstGeom>
          </p:spPr>
        </p:pic>
        <p:pic>
          <p:nvPicPr>
            <p:cNvPr id="108" name="Picture 64">
              <a:extLst>
                <a:ext uri="{FF2B5EF4-FFF2-40B4-BE49-F238E27FC236}">
                  <a16:creationId xmlns:a16="http://schemas.microsoft.com/office/drawing/2014/main" id="{D7206E15-1B85-47C6-BAAA-F1949B41CEB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579" y="5150147"/>
              <a:ext cx="1080000" cy="252000"/>
            </a:xfrm>
            <a:prstGeom prst="rect">
              <a:avLst/>
            </a:prstGeom>
          </p:spPr>
        </p:pic>
        <p:pic>
          <p:nvPicPr>
            <p:cNvPr id="109" name="Picture 65">
              <a:extLst>
                <a:ext uri="{FF2B5EF4-FFF2-40B4-BE49-F238E27FC236}">
                  <a16:creationId xmlns:a16="http://schemas.microsoft.com/office/drawing/2014/main" id="{87AED48F-2524-4296-A224-1DBEE92A672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7616" y="5150175"/>
              <a:ext cx="1080000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66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95DDAEA-CD33-44C9-815C-135FACCEEA54}"/>
              </a:ext>
            </a:extLst>
          </p:cNvPr>
          <p:cNvSpPr/>
          <p:nvPr/>
        </p:nvSpPr>
        <p:spPr>
          <a:xfrm>
            <a:off x="-1" y="15171"/>
            <a:ext cx="12192000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40605136-6FD3-458B-8CFF-0C4B7F3B24C2}"/>
              </a:ext>
            </a:extLst>
          </p:cNvPr>
          <p:cNvSpPr/>
          <p:nvPr/>
        </p:nvSpPr>
        <p:spPr>
          <a:xfrm rot="10800000">
            <a:off x="193183" y="220634"/>
            <a:ext cx="1179046" cy="64341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2229" y="36842"/>
            <a:ext cx="10528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9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ผังการทำงานของระบบสำรองข้อมูลแบบเบ็ดเสร็จบริหารจัดการแบบรวมศูนย์ </a:t>
            </a:r>
            <a:br>
              <a:rPr lang="th-TH" sz="29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9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9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Purposed Built Backup Appliance)</a:t>
            </a:r>
          </a:p>
          <a:p>
            <a:endParaRPr lang="th-TH" sz="29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E896AE9-2E0F-445E-8698-E6C292C5F6FB}"/>
              </a:ext>
            </a:extLst>
          </p:cNvPr>
          <p:cNvSpPr txBox="1">
            <a:spLocks/>
          </p:cNvSpPr>
          <p:nvPr/>
        </p:nvSpPr>
        <p:spPr>
          <a:xfrm>
            <a:off x="9263711" y="6338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CDE9F2-16BA-400E-A164-ABDF52A653C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 algn="r"/>
              <a:t>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7814D6E8-C3B9-4782-8626-46D79AC54AD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D795BFF-C412-4DFB-B85A-3BDADB4BE72B}"/>
              </a:ext>
            </a:extLst>
          </p:cNvPr>
          <p:cNvSpPr txBox="1">
            <a:spLocks/>
          </p:cNvSpPr>
          <p:nvPr/>
        </p:nvSpPr>
        <p:spPr>
          <a:xfrm>
            <a:off x="491836" y="28740"/>
            <a:ext cx="10515600" cy="872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F424B667-9218-44F0-8D0C-2F2CF5408A6B}"/>
              </a:ext>
            </a:extLst>
          </p:cNvPr>
          <p:cNvSpPr txBox="1"/>
          <p:nvPr/>
        </p:nvSpPr>
        <p:spPr>
          <a:xfrm>
            <a:off x="5757660" y="2655863"/>
            <a:ext cx="1589538" cy="30539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l"/>
            <a:endParaRPr lang="en-US" b="1" dirty="0" err="1">
              <a:latin typeface="Angsana New" panose="02020603050405020304" pitchFamily="18" charset="-34"/>
              <a:ea typeface="Polaris Book" panose="02000000000000000000" pitchFamily="2" charset="0"/>
              <a:cs typeface="Angsana New" panose="02020603050405020304" pitchFamily="18" charset="-34"/>
            </a:endParaRPr>
          </a:p>
        </p:txBody>
      </p: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EE6E1188-1BE4-45EE-B020-30E37140446F}"/>
              </a:ext>
            </a:extLst>
          </p:cNvPr>
          <p:cNvGrpSpPr/>
          <p:nvPr/>
        </p:nvGrpSpPr>
        <p:grpSpPr>
          <a:xfrm>
            <a:off x="515820" y="1336984"/>
            <a:ext cx="6978988" cy="5001369"/>
            <a:chOff x="604683" y="1688534"/>
            <a:chExt cx="10518241" cy="4493902"/>
          </a:xfrm>
        </p:grpSpPr>
        <p:cxnSp>
          <p:nvCxnSpPr>
            <p:cNvPr id="40" name="Elbow Connector 32">
              <a:extLst>
                <a:ext uri="{FF2B5EF4-FFF2-40B4-BE49-F238E27FC236}">
                  <a16:creationId xmlns:a16="http://schemas.microsoft.com/office/drawing/2014/main" id="{4E153026-E108-49B1-8983-75E07834B0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90278" y="4946933"/>
              <a:ext cx="900000" cy="432000"/>
            </a:xfrm>
            <a:prstGeom prst="bentConnector3">
              <a:avLst>
                <a:gd name="adj1" fmla="val 47203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/>
            </a:ln>
            <a:effectLst/>
          </p:spPr>
        </p:cxnSp>
        <p:sp>
          <p:nvSpPr>
            <p:cNvPr id="41" name="TextBox 36">
              <a:extLst>
                <a:ext uri="{FF2B5EF4-FFF2-40B4-BE49-F238E27FC236}">
                  <a16:creationId xmlns:a16="http://schemas.microsoft.com/office/drawing/2014/main" id="{33D15020-CCC3-474C-ACBC-346EC5BC771C}"/>
                </a:ext>
              </a:extLst>
            </p:cNvPr>
            <p:cNvSpPr txBox="1"/>
            <p:nvPr/>
          </p:nvSpPr>
          <p:spPr>
            <a:xfrm>
              <a:off x="4166209" y="2987045"/>
              <a:ext cx="124991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US" sz="2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Backup &amp; Restore</a:t>
              </a:r>
            </a:p>
          </p:txBody>
        </p:sp>
        <p:grpSp>
          <p:nvGrpSpPr>
            <p:cNvPr id="42" name="Group 58">
              <a:extLst>
                <a:ext uri="{FF2B5EF4-FFF2-40B4-BE49-F238E27FC236}">
                  <a16:creationId xmlns:a16="http://schemas.microsoft.com/office/drawing/2014/main" id="{995417A3-D6B0-4DFB-9737-5CFD870199E1}"/>
                </a:ext>
              </a:extLst>
            </p:cNvPr>
            <p:cNvGrpSpPr/>
            <p:nvPr/>
          </p:nvGrpSpPr>
          <p:grpSpPr>
            <a:xfrm>
              <a:off x="5863805" y="1773430"/>
              <a:ext cx="4771506" cy="2951057"/>
              <a:chOff x="5892518" y="2380041"/>
              <a:chExt cx="1285712" cy="1172584"/>
            </a:xfrm>
          </p:grpSpPr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2EEF257B-961D-4B50-A1E5-9EDF16E4F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9425" y="2791344"/>
                <a:ext cx="1058805" cy="761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7" name="Group 60">
                <a:extLst>
                  <a:ext uri="{FF2B5EF4-FFF2-40B4-BE49-F238E27FC236}">
                    <a16:creationId xmlns:a16="http://schemas.microsoft.com/office/drawing/2014/main" id="{66A19EE4-BD56-4DDA-99FE-49F294C977D3}"/>
                  </a:ext>
                </a:extLst>
              </p:cNvPr>
              <p:cNvGrpSpPr/>
              <p:nvPr/>
            </p:nvGrpSpPr>
            <p:grpSpPr>
              <a:xfrm>
                <a:off x="5892518" y="2380041"/>
                <a:ext cx="1285710" cy="1150904"/>
                <a:chOff x="3620588" y="1232962"/>
                <a:chExt cx="964283" cy="863178"/>
              </a:xfrm>
            </p:grpSpPr>
            <p:grpSp>
              <p:nvGrpSpPr>
                <p:cNvPr id="58" name="Group 61">
                  <a:extLst>
                    <a:ext uri="{FF2B5EF4-FFF2-40B4-BE49-F238E27FC236}">
                      <a16:creationId xmlns:a16="http://schemas.microsoft.com/office/drawing/2014/main" id="{4305B74F-60FE-4150-9860-2D29D7CEF774}"/>
                    </a:ext>
                  </a:extLst>
                </p:cNvPr>
                <p:cNvGrpSpPr/>
                <p:nvPr/>
              </p:nvGrpSpPr>
              <p:grpSpPr>
                <a:xfrm>
                  <a:off x="3620588" y="1640017"/>
                  <a:ext cx="319108" cy="456123"/>
                  <a:chOff x="5583820" y="2655530"/>
                  <a:chExt cx="425477" cy="608163"/>
                </a:xfrm>
              </p:grpSpPr>
              <p:pic>
                <p:nvPicPr>
                  <p:cNvPr id="60" name="Picture 42" descr="file_server.png">
                    <a:extLst>
                      <a:ext uri="{FF2B5EF4-FFF2-40B4-BE49-F238E27FC236}">
                        <a16:creationId xmlns:a16="http://schemas.microsoft.com/office/drawing/2014/main" id="{2DD52747-0600-4C1E-9C10-0A2F023766DB}"/>
                      </a:ext>
                    </a:extLst>
                  </p:cNvPr>
                  <p:cNvPicPr preferRelativeResize="0"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12013" y="2655530"/>
                    <a:ext cx="239661" cy="4081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1" name="Picture 4" descr="C:\Users\randy_serafini\AppData\Local\Microsoft\Windows\Temporary Internet Files\Content.IE5\0ML34UAQ\MC900433941[1].png">
                    <a:extLst>
                      <a:ext uri="{FF2B5EF4-FFF2-40B4-BE49-F238E27FC236}">
                        <a16:creationId xmlns:a16="http://schemas.microsoft.com/office/drawing/2014/main" id="{FF2CA1A5-EFB0-4497-8F69-3BB8D967A2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duotone>
                      <a:srgbClr val="F57D7D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83820" y="2874355"/>
                    <a:ext cx="425477" cy="389338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59" name="TextBox 62">
                  <a:extLst>
                    <a:ext uri="{FF2B5EF4-FFF2-40B4-BE49-F238E27FC236}">
                      <a16:creationId xmlns:a16="http://schemas.microsoft.com/office/drawing/2014/main" id="{CB3B7D54-E6DC-4644-9167-FD927E3E622B}"/>
                    </a:ext>
                  </a:extLst>
                </p:cNvPr>
                <p:cNvSpPr txBox="1"/>
                <p:nvPr/>
              </p:nvSpPr>
              <p:spPr bwMode="ltGray">
                <a:xfrm>
                  <a:off x="3772192" y="1232962"/>
                  <a:ext cx="812679" cy="359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algn="ctr" defTabSz="914377">
                    <a:lnSpc>
                      <a:spcPct val="90000"/>
                    </a:lnSpc>
                    <a:defRPr/>
                  </a:pPr>
                  <a:r>
                    <a:rPr lang="en-US" sz="2400" kern="0" dirty="0">
                      <a:solidFill>
                        <a:srgbClr val="000000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OpsCenter</a:t>
                  </a:r>
                </a:p>
                <a:p>
                  <a:pPr algn="ctr" defTabSz="914377">
                    <a:lnSpc>
                      <a:spcPct val="90000"/>
                    </a:lnSpc>
                    <a:defRPr/>
                  </a:pPr>
                  <a:r>
                    <a:rPr lang="en-US" sz="2400" kern="0" dirty="0">
                      <a:solidFill>
                        <a:srgbClr val="000000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Centralized</a:t>
                  </a:r>
                </a:p>
                <a:p>
                  <a:pPr algn="ctr" defTabSz="914377">
                    <a:lnSpc>
                      <a:spcPct val="90000"/>
                    </a:lnSpc>
                    <a:defRPr/>
                  </a:pPr>
                  <a:r>
                    <a:rPr lang="en-US" sz="2400" kern="0" dirty="0">
                      <a:solidFill>
                        <a:srgbClr val="000000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rPr>
                    <a:t>Monitor/Report</a:t>
                  </a:r>
                </a:p>
              </p:txBody>
            </p:sp>
          </p:grpSp>
        </p:grpSp>
        <p:sp>
          <p:nvSpPr>
            <p:cNvPr id="43" name="TextBox 65">
              <a:extLst>
                <a:ext uri="{FF2B5EF4-FFF2-40B4-BE49-F238E27FC236}">
                  <a16:creationId xmlns:a16="http://schemas.microsoft.com/office/drawing/2014/main" id="{ACFDC31D-0F76-42F9-85D8-DD8880F20235}"/>
                </a:ext>
              </a:extLst>
            </p:cNvPr>
            <p:cNvSpPr txBox="1"/>
            <p:nvPr/>
          </p:nvSpPr>
          <p:spPr>
            <a:xfrm>
              <a:off x="4102169" y="5583468"/>
              <a:ext cx="31192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highlight>
                    <a:srgbClr val="FFFF00"/>
                  </a:highlight>
                  <a:latin typeface="Angsana New" panose="02020603050405020304" pitchFamily="18" charset="-34"/>
                  <a:cs typeface="Angsana New" panose="02020603050405020304" pitchFamily="18" charset="-34"/>
                </a:rPr>
                <a:t>อุปกรณ์สำรองข้อมูล</a:t>
              </a:r>
              <a:endParaRPr lang="en-US" sz="2400" b="1" dirty="0">
                <a:highlight>
                  <a:srgbClr val="FFFF00"/>
                </a:highlight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A8EBB959-05A4-4A74-82CA-D0FD537BAFC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46412" y="1752121"/>
              <a:ext cx="1168583" cy="1019059"/>
            </a:xfrm>
            <a:custGeom>
              <a:avLst/>
              <a:gdLst>
                <a:gd name="T0" fmla="*/ 392 w 392"/>
                <a:gd name="T1" fmla="*/ 235 h 342"/>
                <a:gd name="T2" fmla="*/ 376 w 392"/>
                <a:gd name="T3" fmla="*/ 251 h 342"/>
                <a:gd name="T4" fmla="*/ 307 w 392"/>
                <a:gd name="T5" fmla="*/ 260 h 342"/>
                <a:gd name="T6" fmla="*/ 346 w 392"/>
                <a:gd name="T7" fmla="*/ 260 h 342"/>
                <a:gd name="T8" fmla="*/ 346 w 392"/>
                <a:gd name="T9" fmla="*/ 260 h 342"/>
                <a:gd name="T10" fmla="*/ 369 w 392"/>
                <a:gd name="T11" fmla="*/ 318 h 342"/>
                <a:gd name="T12" fmla="*/ 22 w 392"/>
                <a:gd name="T13" fmla="*/ 318 h 342"/>
                <a:gd name="T14" fmla="*/ 46 w 392"/>
                <a:gd name="T15" fmla="*/ 260 h 342"/>
                <a:gd name="T16" fmla="*/ 85 w 392"/>
                <a:gd name="T17" fmla="*/ 260 h 342"/>
                <a:gd name="T18" fmla="*/ 85 w 392"/>
                <a:gd name="T19" fmla="*/ 260 h 342"/>
                <a:gd name="T20" fmla="*/ 229 w 392"/>
                <a:gd name="T21" fmla="*/ 289 h 342"/>
                <a:gd name="T22" fmla="*/ 196 w 392"/>
                <a:gd name="T23" fmla="*/ 306 h 342"/>
                <a:gd name="T24" fmla="*/ 0 w 392"/>
                <a:gd name="T25" fmla="*/ 231 h 342"/>
                <a:gd name="T26" fmla="*/ 16 w 392"/>
                <a:gd name="T27" fmla="*/ 215 h 342"/>
                <a:gd name="T28" fmla="*/ 16 w 392"/>
                <a:gd name="T29" fmla="*/ 215 h 342"/>
                <a:gd name="T30" fmla="*/ 323 w 392"/>
                <a:gd name="T31" fmla="*/ 207 h 342"/>
                <a:gd name="T32" fmla="*/ 330 w 392"/>
                <a:gd name="T33" fmla="*/ 207 h 342"/>
                <a:gd name="T34" fmla="*/ 353 w 392"/>
                <a:gd name="T35" fmla="*/ 148 h 342"/>
                <a:gd name="T36" fmla="*/ 38 w 392"/>
                <a:gd name="T37" fmla="*/ 148 h 342"/>
                <a:gd name="T38" fmla="*/ 38 w 392"/>
                <a:gd name="T39" fmla="*/ 148 h 342"/>
                <a:gd name="T40" fmla="*/ 62 w 392"/>
                <a:gd name="T41" fmla="*/ 207 h 342"/>
                <a:gd name="T42" fmla="*/ 69 w 392"/>
                <a:gd name="T43" fmla="*/ 207 h 342"/>
                <a:gd name="T44" fmla="*/ 163 w 392"/>
                <a:gd name="T45" fmla="*/ 177 h 342"/>
                <a:gd name="T46" fmla="*/ 196 w 392"/>
                <a:gd name="T47" fmla="*/ 161 h 342"/>
                <a:gd name="T48" fmla="*/ 196 w 392"/>
                <a:gd name="T49" fmla="*/ 161 h 342"/>
                <a:gd name="T50" fmla="*/ 119 w 392"/>
                <a:gd name="T51" fmla="*/ 0 h 342"/>
                <a:gd name="T52" fmla="*/ 103 w 392"/>
                <a:gd name="T53" fmla="*/ 16 h 342"/>
                <a:gd name="T54" fmla="*/ 43 w 392"/>
                <a:gd name="T55" fmla="*/ 69 h 342"/>
                <a:gd name="T56" fmla="*/ 46 w 392"/>
                <a:gd name="T57" fmla="*/ 48 h 342"/>
                <a:gd name="T58" fmla="*/ 28 w 392"/>
                <a:gd name="T59" fmla="*/ 49 h 342"/>
                <a:gd name="T60" fmla="*/ 40 w 392"/>
                <a:gd name="T61" fmla="*/ 72 h 342"/>
                <a:gd name="T62" fmla="*/ 59 w 392"/>
                <a:gd name="T63" fmla="*/ 72 h 342"/>
                <a:gd name="T64" fmla="*/ 72 w 392"/>
                <a:gd name="T65" fmla="*/ 57 h 342"/>
                <a:gd name="T66" fmla="*/ 78 w 392"/>
                <a:gd name="T67" fmla="*/ 57 h 342"/>
                <a:gd name="T68" fmla="*/ 91 w 392"/>
                <a:gd name="T69" fmla="*/ 72 h 342"/>
                <a:gd name="T70" fmla="*/ 77 w 392"/>
                <a:gd name="T71" fmla="*/ 50 h 342"/>
                <a:gd name="T72" fmla="*/ 59 w 392"/>
                <a:gd name="T73" fmla="*/ 46 h 342"/>
                <a:gd name="T74" fmla="*/ 273 w 392"/>
                <a:gd name="T75" fmla="*/ 0 h 342"/>
                <a:gd name="T76" fmla="*/ 374 w 392"/>
                <a:gd name="T77" fmla="*/ 102 h 342"/>
                <a:gd name="T78" fmla="*/ 311 w 392"/>
                <a:gd name="T79" fmla="*/ 72 h 342"/>
                <a:gd name="T80" fmla="*/ 320 w 392"/>
                <a:gd name="T81" fmla="*/ 46 h 342"/>
                <a:gd name="T82" fmla="*/ 302 w 392"/>
                <a:gd name="T83" fmla="*/ 46 h 342"/>
                <a:gd name="T84" fmla="*/ 311 w 392"/>
                <a:gd name="T85" fmla="*/ 72 h 342"/>
                <a:gd name="T86" fmla="*/ 328 w 392"/>
                <a:gd name="T87" fmla="*/ 69 h 342"/>
                <a:gd name="T88" fmla="*/ 339 w 392"/>
                <a:gd name="T89" fmla="*/ 51 h 342"/>
                <a:gd name="T90" fmla="*/ 349 w 392"/>
                <a:gd name="T91" fmla="*/ 69 h 342"/>
                <a:gd name="T92" fmla="*/ 359 w 392"/>
                <a:gd name="T93" fmla="*/ 69 h 342"/>
                <a:gd name="T94" fmla="*/ 356 w 392"/>
                <a:gd name="T95" fmla="*/ 46 h 342"/>
                <a:gd name="T96" fmla="*/ 333 w 392"/>
                <a:gd name="T97" fmla="*/ 49 h 342"/>
                <a:gd name="T98" fmla="*/ 137 w 392"/>
                <a:gd name="T99" fmla="*/ 118 h 342"/>
                <a:gd name="T100" fmla="*/ 153 w 392"/>
                <a:gd name="T101" fmla="*/ 102 h 342"/>
                <a:gd name="T102" fmla="*/ 153 w 392"/>
                <a:gd name="T103" fmla="*/ 102 h 342"/>
                <a:gd name="T104" fmla="*/ 187 w 392"/>
                <a:gd name="T105" fmla="*/ 49 h 342"/>
                <a:gd name="T106" fmla="*/ 169 w 392"/>
                <a:gd name="T107" fmla="*/ 48 h 342"/>
                <a:gd name="T108" fmla="*/ 172 w 392"/>
                <a:gd name="T109" fmla="*/ 69 h 342"/>
                <a:gd name="T110" fmla="*/ 192 w 392"/>
                <a:gd name="T111" fmla="*/ 49 h 342"/>
                <a:gd name="T112" fmla="*/ 198 w 392"/>
                <a:gd name="T113" fmla="*/ 57 h 342"/>
                <a:gd name="T114" fmla="*/ 211 w 392"/>
                <a:gd name="T115" fmla="*/ 72 h 342"/>
                <a:gd name="T116" fmla="*/ 224 w 392"/>
                <a:gd name="T117" fmla="*/ 57 h 342"/>
                <a:gd name="T118" fmla="*/ 229 w 392"/>
                <a:gd name="T119" fmla="*/ 55 h 342"/>
                <a:gd name="T120" fmla="*/ 198 w 392"/>
                <a:gd name="T121" fmla="*/ 5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2" h="342">
                  <a:moveTo>
                    <a:pt x="392" y="342"/>
                  </a:moveTo>
                  <a:cubicBezTo>
                    <a:pt x="0" y="342"/>
                    <a:pt x="0" y="342"/>
                    <a:pt x="0" y="342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92" y="235"/>
                    <a:pt x="392" y="235"/>
                    <a:pt x="392" y="235"/>
                  </a:cubicBezTo>
                  <a:lnTo>
                    <a:pt x="392" y="342"/>
                  </a:lnTo>
                  <a:close/>
                  <a:moveTo>
                    <a:pt x="16" y="326"/>
                  </a:moveTo>
                  <a:cubicBezTo>
                    <a:pt x="376" y="326"/>
                    <a:pt x="376" y="326"/>
                    <a:pt x="376" y="326"/>
                  </a:cubicBezTo>
                  <a:cubicBezTo>
                    <a:pt x="376" y="251"/>
                    <a:pt x="376" y="251"/>
                    <a:pt x="376" y="251"/>
                  </a:cubicBezTo>
                  <a:cubicBezTo>
                    <a:pt x="16" y="251"/>
                    <a:pt x="16" y="251"/>
                    <a:pt x="16" y="251"/>
                  </a:cubicBezTo>
                  <a:lnTo>
                    <a:pt x="16" y="326"/>
                  </a:lnTo>
                  <a:close/>
                  <a:moveTo>
                    <a:pt x="323" y="260"/>
                  </a:moveTo>
                  <a:cubicBezTo>
                    <a:pt x="307" y="260"/>
                    <a:pt x="307" y="260"/>
                    <a:pt x="307" y="260"/>
                  </a:cubicBezTo>
                  <a:cubicBezTo>
                    <a:pt x="307" y="318"/>
                    <a:pt x="307" y="318"/>
                    <a:pt x="307" y="318"/>
                  </a:cubicBezTo>
                  <a:cubicBezTo>
                    <a:pt x="323" y="318"/>
                    <a:pt x="323" y="318"/>
                    <a:pt x="323" y="318"/>
                  </a:cubicBezTo>
                  <a:lnTo>
                    <a:pt x="323" y="260"/>
                  </a:lnTo>
                  <a:close/>
                  <a:moveTo>
                    <a:pt x="346" y="260"/>
                  </a:moveTo>
                  <a:cubicBezTo>
                    <a:pt x="330" y="260"/>
                    <a:pt x="330" y="260"/>
                    <a:pt x="330" y="260"/>
                  </a:cubicBezTo>
                  <a:cubicBezTo>
                    <a:pt x="330" y="318"/>
                    <a:pt x="330" y="318"/>
                    <a:pt x="330" y="318"/>
                  </a:cubicBezTo>
                  <a:cubicBezTo>
                    <a:pt x="346" y="318"/>
                    <a:pt x="346" y="318"/>
                    <a:pt x="346" y="318"/>
                  </a:cubicBezTo>
                  <a:lnTo>
                    <a:pt x="346" y="260"/>
                  </a:lnTo>
                  <a:close/>
                  <a:moveTo>
                    <a:pt x="369" y="260"/>
                  </a:moveTo>
                  <a:cubicBezTo>
                    <a:pt x="353" y="260"/>
                    <a:pt x="353" y="260"/>
                    <a:pt x="353" y="260"/>
                  </a:cubicBezTo>
                  <a:cubicBezTo>
                    <a:pt x="353" y="318"/>
                    <a:pt x="353" y="318"/>
                    <a:pt x="353" y="318"/>
                  </a:cubicBezTo>
                  <a:cubicBezTo>
                    <a:pt x="369" y="318"/>
                    <a:pt x="369" y="318"/>
                    <a:pt x="369" y="318"/>
                  </a:cubicBezTo>
                  <a:lnTo>
                    <a:pt x="369" y="260"/>
                  </a:lnTo>
                  <a:close/>
                  <a:moveTo>
                    <a:pt x="38" y="260"/>
                  </a:moveTo>
                  <a:cubicBezTo>
                    <a:pt x="22" y="260"/>
                    <a:pt x="22" y="260"/>
                    <a:pt x="22" y="260"/>
                  </a:cubicBezTo>
                  <a:cubicBezTo>
                    <a:pt x="22" y="318"/>
                    <a:pt x="22" y="318"/>
                    <a:pt x="22" y="318"/>
                  </a:cubicBezTo>
                  <a:cubicBezTo>
                    <a:pt x="38" y="318"/>
                    <a:pt x="38" y="318"/>
                    <a:pt x="38" y="318"/>
                  </a:cubicBezTo>
                  <a:lnTo>
                    <a:pt x="38" y="260"/>
                  </a:lnTo>
                  <a:close/>
                  <a:moveTo>
                    <a:pt x="62" y="260"/>
                  </a:moveTo>
                  <a:cubicBezTo>
                    <a:pt x="46" y="260"/>
                    <a:pt x="46" y="260"/>
                    <a:pt x="46" y="260"/>
                  </a:cubicBezTo>
                  <a:cubicBezTo>
                    <a:pt x="46" y="318"/>
                    <a:pt x="46" y="318"/>
                    <a:pt x="46" y="318"/>
                  </a:cubicBezTo>
                  <a:cubicBezTo>
                    <a:pt x="62" y="318"/>
                    <a:pt x="62" y="318"/>
                    <a:pt x="62" y="318"/>
                  </a:cubicBezTo>
                  <a:lnTo>
                    <a:pt x="62" y="260"/>
                  </a:lnTo>
                  <a:close/>
                  <a:moveTo>
                    <a:pt x="85" y="260"/>
                  </a:moveTo>
                  <a:cubicBezTo>
                    <a:pt x="69" y="260"/>
                    <a:pt x="69" y="260"/>
                    <a:pt x="69" y="260"/>
                  </a:cubicBezTo>
                  <a:cubicBezTo>
                    <a:pt x="69" y="318"/>
                    <a:pt x="69" y="318"/>
                    <a:pt x="69" y="318"/>
                  </a:cubicBezTo>
                  <a:cubicBezTo>
                    <a:pt x="85" y="318"/>
                    <a:pt x="85" y="318"/>
                    <a:pt x="85" y="318"/>
                  </a:cubicBezTo>
                  <a:lnTo>
                    <a:pt x="85" y="260"/>
                  </a:lnTo>
                  <a:close/>
                  <a:moveTo>
                    <a:pt x="196" y="322"/>
                  </a:moveTo>
                  <a:cubicBezTo>
                    <a:pt x="178" y="322"/>
                    <a:pt x="163" y="307"/>
                    <a:pt x="163" y="289"/>
                  </a:cubicBezTo>
                  <a:cubicBezTo>
                    <a:pt x="163" y="271"/>
                    <a:pt x="178" y="256"/>
                    <a:pt x="196" y="256"/>
                  </a:cubicBezTo>
                  <a:cubicBezTo>
                    <a:pt x="214" y="256"/>
                    <a:pt x="229" y="271"/>
                    <a:pt x="229" y="289"/>
                  </a:cubicBezTo>
                  <a:cubicBezTo>
                    <a:pt x="229" y="307"/>
                    <a:pt x="214" y="322"/>
                    <a:pt x="196" y="322"/>
                  </a:cubicBezTo>
                  <a:close/>
                  <a:moveTo>
                    <a:pt x="196" y="272"/>
                  </a:moveTo>
                  <a:cubicBezTo>
                    <a:pt x="187" y="272"/>
                    <a:pt x="179" y="279"/>
                    <a:pt x="179" y="289"/>
                  </a:cubicBezTo>
                  <a:cubicBezTo>
                    <a:pt x="179" y="298"/>
                    <a:pt x="187" y="306"/>
                    <a:pt x="196" y="306"/>
                  </a:cubicBezTo>
                  <a:cubicBezTo>
                    <a:pt x="205" y="306"/>
                    <a:pt x="213" y="298"/>
                    <a:pt x="213" y="289"/>
                  </a:cubicBezTo>
                  <a:cubicBezTo>
                    <a:pt x="213" y="279"/>
                    <a:pt x="205" y="272"/>
                    <a:pt x="196" y="272"/>
                  </a:cubicBezTo>
                  <a:close/>
                  <a:moveTo>
                    <a:pt x="392" y="231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92" y="124"/>
                    <a:pt x="392" y="124"/>
                    <a:pt x="392" y="124"/>
                  </a:cubicBezTo>
                  <a:lnTo>
                    <a:pt x="392" y="231"/>
                  </a:lnTo>
                  <a:close/>
                  <a:moveTo>
                    <a:pt x="16" y="215"/>
                  </a:moveTo>
                  <a:cubicBezTo>
                    <a:pt x="376" y="215"/>
                    <a:pt x="376" y="215"/>
                    <a:pt x="376" y="215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16" y="140"/>
                    <a:pt x="16" y="140"/>
                    <a:pt x="16" y="140"/>
                  </a:cubicBezTo>
                  <a:lnTo>
                    <a:pt x="16" y="215"/>
                  </a:lnTo>
                  <a:close/>
                  <a:moveTo>
                    <a:pt x="323" y="148"/>
                  </a:moveTo>
                  <a:cubicBezTo>
                    <a:pt x="307" y="148"/>
                    <a:pt x="307" y="148"/>
                    <a:pt x="307" y="148"/>
                  </a:cubicBezTo>
                  <a:cubicBezTo>
                    <a:pt x="307" y="207"/>
                    <a:pt x="307" y="207"/>
                    <a:pt x="307" y="207"/>
                  </a:cubicBezTo>
                  <a:cubicBezTo>
                    <a:pt x="323" y="207"/>
                    <a:pt x="323" y="207"/>
                    <a:pt x="323" y="207"/>
                  </a:cubicBezTo>
                  <a:lnTo>
                    <a:pt x="323" y="148"/>
                  </a:lnTo>
                  <a:close/>
                  <a:moveTo>
                    <a:pt x="346" y="148"/>
                  </a:moveTo>
                  <a:cubicBezTo>
                    <a:pt x="330" y="148"/>
                    <a:pt x="330" y="148"/>
                    <a:pt x="330" y="148"/>
                  </a:cubicBezTo>
                  <a:cubicBezTo>
                    <a:pt x="330" y="207"/>
                    <a:pt x="330" y="207"/>
                    <a:pt x="330" y="207"/>
                  </a:cubicBezTo>
                  <a:cubicBezTo>
                    <a:pt x="346" y="207"/>
                    <a:pt x="346" y="207"/>
                    <a:pt x="346" y="207"/>
                  </a:cubicBezTo>
                  <a:lnTo>
                    <a:pt x="346" y="148"/>
                  </a:lnTo>
                  <a:close/>
                  <a:moveTo>
                    <a:pt x="369" y="148"/>
                  </a:moveTo>
                  <a:cubicBezTo>
                    <a:pt x="353" y="148"/>
                    <a:pt x="353" y="148"/>
                    <a:pt x="353" y="148"/>
                  </a:cubicBezTo>
                  <a:cubicBezTo>
                    <a:pt x="353" y="207"/>
                    <a:pt x="353" y="207"/>
                    <a:pt x="353" y="207"/>
                  </a:cubicBezTo>
                  <a:cubicBezTo>
                    <a:pt x="369" y="207"/>
                    <a:pt x="369" y="207"/>
                    <a:pt x="369" y="207"/>
                  </a:cubicBezTo>
                  <a:lnTo>
                    <a:pt x="369" y="148"/>
                  </a:lnTo>
                  <a:close/>
                  <a:moveTo>
                    <a:pt x="38" y="148"/>
                  </a:moveTo>
                  <a:cubicBezTo>
                    <a:pt x="22" y="148"/>
                    <a:pt x="22" y="148"/>
                    <a:pt x="22" y="148"/>
                  </a:cubicBezTo>
                  <a:cubicBezTo>
                    <a:pt x="22" y="207"/>
                    <a:pt x="22" y="207"/>
                    <a:pt x="22" y="207"/>
                  </a:cubicBezTo>
                  <a:cubicBezTo>
                    <a:pt x="38" y="207"/>
                    <a:pt x="38" y="207"/>
                    <a:pt x="38" y="207"/>
                  </a:cubicBezTo>
                  <a:lnTo>
                    <a:pt x="38" y="148"/>
                  </a:lnTo>
                  <a:close/>
                  <a:moveTo>
                    <a:pt x="62" y="148"/>
                  </a:moveTo>
                  <a:cubicBezTo>
                    <a:pt x="46" y="148"/>
                    <a:pt x="46" y="148"/>
                    <a:pt x="46" y="148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62" y="207"/>
                    <a:pt x="62" y="207"/>
                    <a:pt x="62" y="207"/>
                  </a:cubicBezTo>
                  <a:lnTo>
                    <a:pt x="62" y="148"/>
                  </a:lnTo>
                  <a:close/>
                  <a:moveTo>
                    <a:pt x="85" y="148"/>
                  </a:moveTo>
                  <a:cubicBezTo>
                    <a:pt x="69" y="148"/>
                    <a:pt x="69" y="148"/>
                    <a:pt x="69" y="148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85" y="207"/>
                    <a:pt x="85" y="207"/>
                    <a:pt x="85" y="207"/>
                  </a:cubicBezTo>
                  <a:lnTo>
                    <a:pt x="85" y="148"/>
                  </a:lnTo>
                  <a:close/>
                  <a:moveTo>
                    <a:pt x="196" y="210"/>
                  </a:moveTo>
                  <a:cubicBezTo>
                    <a:pt x="178" y="210"/>
                    <a:pt x="163" y="196"/>
                    <a:pt x="163" y="177"/>
                  </a:cubicBezTo>
                  <a:cubicBezTo>
                    <a:pt x="163" y="159"/>
                    <a:pt x="178" y="145"/>
                    <a:pt x="196" y="145"/>
                  </a:cubicBezTo>
                  <a:cubicBezTo>
                    <a:pt x="214" y="145"/>
                    <a:pt x="229" y="159"/>
                    <a:pt x="229" y="177"/>
                  </a:cubicBezTo>
                  <a:cubicBezTo>
                    <a:pt x="229" y="196"/>
                    <a:pt x="214" y="210"/>
                    <a:pt x="196" y="210"/>
                  </a:cubicBezTo>
                  <a:close/>
                  <a:moveTo>
                    <a:pt x="196" y="161"/>
                  </a:moveTo>
                  <a:cubicBezTo>
                    <a:pt x="187" y="161"/>
                    <a:pt x="179" y="168"/>
                    <a:pt x="179" y="177"/>
                  </a:cubicBezTo>
                  <a:cubicBezTo>
                    <a:pt x="179" y="187"/>
                    <a:pt x="187" y="194"/>
                    <a:pt x="196" y="194"/>
                  </a:cubicBezTo>
                  <a:cubicBezTo>
                    <a:pt x="205" y="194"/>
                    <a:pt x="213" y="187"/>
                    <a:pt x="213" y="177"/>
                  </a:cubicBezTo>
                  <a:cubicBezTo>
                    <a:pt x="213" y="168"/>
                    <a:pt x="205" y="161"/>
                    <a:pt x="196" y="161"/>
                  </a:cubicBezTo>
                  <a:close/>
                  <a:moveTo>
                    <a:pt x="119" y="118"/>
                  </a:moveTo>
                  <a:cubicBezTo>
                    <a:pt x="1" y="118"/>
                    <a:pt x="1" y="118"/>
                    <a:pt x="1" y="1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9" y="118"/>
                  </a:lnTo>
                  <a:close/>
                  <a:moveTo>
                    <a:pt x="17" y="102"/>
                  </a:moveTo>
                  <a:cubicBezTo>
                    <a:pt x="103" y="102"/>
                    <a:pt x="103" y="102"/>
                    <a:pt x="103" y="102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7" y="102"/>
                  </a:lnTo>
                  <a:close/>
                  <a:moveTo>
                    <a:pt x="40" y="72"/>
                  </a:moveTo>
                  <a:cubicBezTo>
                    <a:pt x="41" y="72"/>
                    <a:pt x="43" y="71"/>
                    <a:pt x="43" y="69"/>
                  </a:cubicBezTo>
                  <a:cubicBezTo>
                    <a:pt x="43" y="69"/>
                    <a:pt x="43" y="69"/>
                    <a:pt x="51" y="50"/>
                  </a:cubicBezTo>
                  <a:cubicBezTo>
                    <a:pt x="51" y="50"/>
                    <a:pt x="52" y="49"/>
                    <a:pt x="52" y="49"/>
                  </a:cubicBezTo>
                  <a:cubicBezTo>
                    <a:pt x="52" y="47"/>
                    <a:pt x="50" y="46"/>
                    <a:pt x="49" y="46"/>
                  </a:cubicBezTo>
                  <a:cubicBezTo>
                    <a:pt x="47" y="46"/>
                    <a:pt x="47" y="47"/>
                    <a:pt x="46" y="48"/>
                  </a:cubicBezTo>
                  <a:cubicBezTo>
                    <a:pt x="46" y="48"/>
                    <a:pt x="46" y="48"/>
                    <a:pt x="40" y="65"/>
                  </a:cubicBezTo>
                  <a:cubicBezTo>
                    <a:pt x="40" y="65"/>
                    <a:pt x="40" y="65"/>
                    <a:pt x="33" y="48"/>
                  </a:cubicBezTo>
                  <a:cubicBezTo>
                    <a:pt x="33" y="47"/>
                    <a:pt x="32" y="46"/>
                    <a:pt x="31" y="46"/>
                  </a:cubicBezTo>
                  <a:cubicBezTo>
                    <a:pt x="29" y="46"/>
                    <a:pt x="28" y="47"/>
                    <a:pt x="28" y="49"/>
                  </a:cubicBezTo>
                  <a:cubicBezTo>
                    <a:pt x="28" y="49"/>
                    <a:pt x="28" y="50"/>
                    <a:pt x="28" y="50"/>
                  </a:cubicBezTo>
                  <a:cubicBezTo>
                    <a:pt x="28" y="50"/>
                    <a:pt x="28" y="50"/>
                    <a:pt x="36" y="69"/>
                  </a:cubicBezTo>
                  <a:cubicBezTo>
                    <a:pt x="37" y="71"/>
                    <a:pt x="38" y="72"/>
                    <a:pt x="40" y="72"/>
                  </a:cubicBezTo>
                  <a:cubicBezTo>
                    <a:pt x="40" y="72"/>
                    <a:pt x="40" y="72"/>
                    <a:pt x="40" y="72"/>
                  </a:cubicBezTo>
                  <a:close/>
                  <a:moveTo>
                    <a:pt x="56" y="49"/>
                  </a:moveTo>
                  <a:cubicBezTo>
                    <a:pt x="56" y="49"/>
                    <a:pt x="56" y="49"/>
                    <a:pt x="56" y="4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70"/>
                    <a:pt x="58" y="72"/>
                    <a:pt x="59" y="72"/>
                  </a:cubicBezTo>
                  <a:cubicBezTo>
                    <a:pt x="61" y="72"/>
                    <a:pt x="62" y="70"/>
                    <a:pt x="62" y="69"/>
                  </a:cubicBezTo>
                  <a:cubicBezTo>
                    <a:pt x="62" y="69"/>
                    <a:pt x="62" y="69"/>
                    <a:pt x="62" y="57"/>
                  </a:cubicBezTo>
                  <a:cubicBezTo>
                    <a:pt x="62" y="54"/>
                    <a:pt x="64" y="51"/>
                    <a:pt x="67" y="51"/>
                  </a:cubicBezTo>
                  <a:cubicBezTo>
                    <a:pt x="70" y="51"/>
                    <a:pt x="72" y="53"/>
                    <a:pt x="72" y="57"/>
                  </a:cubicBezTo>
                  <a:cubicBezTo>
                    <a:pt x="72" y="57"/>
                    <a:pt x="72" y="57"/>
                    <a:pt x="72" y="69"/>
                  </a:cubicBezTo>
                  <a:cubicBezTo>
                    <a:pt x="72" y="70"/>
                    <a:pt x="73" y="72"/>
                    <a:pt x="75" y="72"/>
                  </a:cubicBezTo>
                  <a:cubicBezTo>
                    <a:pt x="77" y="72"/>
                    <a:pt x="78" y="70"/>
                    <a:pt x="78" y="69"/>
                  </a:cubicBezTo>
                  <a:cubicBezTo>
                    <a:pt x="78" y="69"/>
                    <a:pt x="78" y="69"/>
                    <a:pt x="78" y="57"/>
                  </a:cubicBezTo>
                  <a:cubicBezTo>
                    <a:pt x="78" y="53"/>
                    <a:pt x="80" y="51"/>
                    <a:pt x="83" y="51"/>
                  </a:cubicBezTo>
                  <a:cubicBezTo>
                    <a:pt x="86" y="51"/>
                    <a:pt x="88" y="53"/>
                    <a:pt x="88" y="57"/>
                  </a:cubicBezTo>
                  <a:cubicBezTo>
                    <a:pt x="88" y="57"/>
                    <a:pt x="88" y="57"/>
                    <a:pt x="88" y="69"/>
                  </a:cubicBezTo>
                  <a:cubicBezTo>
                    <a:pt x="88" y="70"/>
                    <a:pt x="89" y="72"/>
                    <a:pt x="91" y="72"/>
                  </a:cubicBezTo>
                  <a:cubicBezTo>
                    <a:pt x="93" y="72"/>
                    <a:pt x="94" y="70"/>
                    <a:pt x="94" y="69"/>
                  </a:cubicBezTo>
                  <a:cubicBezTo>
                    <a:pt x="94" y="69"/>
                    <a:pt x="94" y="69"/>
                    <a:pt x="94" y="55"/>
                  </a:cubicBezTo>
                  <a:cubicBezTo>
                    <a:pt x="94" y="49"/>
                    <a:pt x="91" y="46"/>
                    <a:pt x="85" y="46"/>
                  </a:cubicBezTo>
                  <a:cubicBezTo>
                    <a:pt x="81" y="46"/>
                    <a:pt x="79" y="48"/>
                    <a:pt x="77" y="50"/>
                  </a:cubicBezTo>
                  <a:cubicBezTo>
                    <a:pt x="76" y="48"/>
                    <a:pt x="73" y="46"/>
                    <a:pt x="69" y="46"/>
                  </a:cubicBezTo>
                  <a:cubicBezTo>
                    <a:pt x="66" y="46"/>
                    <a:pt x="64" y="48"/>
                    <a:pt x="62" y="50"/>
                  </a:cubicBezTo>
                  <a:cubicBezTo>
                    <a:pt x="62" y="50"/>
                    <a:pt x="62" y="50"/>
                    <a:pt x="62" y="49"/>
                  </a:cubicBezTo>
                  <a:cubicBezTo>
                    <a:pt x="62" y="48"/>
                    <a:pt x="61" y="46"/>
                    <a:pt x="59" y="46"/>
                  </a:cubicBezTo>
                  <a:cubicBezTo>
                    <a:pt x="57" y="46"/>
                    <a:pt x="56" y="48"/>
                    <a:pt x="56" y="49"/>
                  </a:cubicBezTo>
                  <a:close/>
                  <a:moveTo>
                    <a:pt x="390" y="118"/>
                  </a:moveTo>
                  <a:cubicBezTo>
                    <a:pt x="273" y="118"/>
                    <a:pt x="273" y="118"/>
                    <a:pt x="273" y="118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390" y="0"/>
                    <a:pt x="390" y="0"/>
                    <a:pt x="390" y="0"/>
                  </a:cubicBezTo>
                  <a:lnTo>
                    <a:pt x="390" y="118"/>
                  </a:lnTo>
                  <a:close/>
                  <a:moveTo>
                    <a:pt x="289" y="102"/>
                  </a:moveTo>
                  <a:cubicBezTo>
                    <a:pt x="374" y="102"/>
                    <a:pt x="374" y="102"/>
                    <a:pt x="374" y="102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289" y="16"/>
                    <a:pt x="289" y="16"/>
                    <a:pt x="289" y="16"/>
                  </a:cubicBezTo>
                  <a:lnTo>
                    <a:pt x="289" y="102"/>
                  </a:lnTo>
                  <a:close/>
                  <a:moveTo>
                    <a:pt x="311" y="72"/>
                  </a:moveTo>
                  <a:cubicBezTo>
                    <a:pt x="313" y="72"/>
                    <a:pt x="314" y="71"/>
                    <a:pt x="314" y="69"/>
                  </a:cubicBezTo>
                  <a:cubicBezTo>
                    <a:pt x="314" y="69"/>
                    <a:pt x="314" y="69"/>
                    <a:pt x="323" y="50"/>
                  </a:cubicBezTo>
                  <a:cubicBezTo>
                    <a:pt x="323" y="50"/>
                    <a:pt x="323" y="49"/>
                    <a:pt x="323" y="49"/>
                  </a:cubicBezTo>
                  <a:cubicBezTo>
                    <a:pt x="323" y="47"/>
                    <a:pt x="322" y="46"/>
                    <a:pt x="320" y="46"/>
                  </a:cubicBezTo>
                  <a:cubicBezTo>
                    <a:pt x="319" y="46"/>
                    <a:pt x="318" y="47"/>
                    <a:pt x="318" y="48"/>
                  </a:cubicBezTo>
                  <a:cubicBezTo>
                    <a:pt x="318" y="48"/>
                    <a:pt x="318" y="48"/>
                    <a:pt x="311" y="65"/>
                  </a:cubicBezTo>
                  <a:cubicBezTo>
                    <a:pt x="311" y="65"/>
                    <a:pt x="311" y="65"/>
                    <a:pt x="305" y="48"/>
                  </a:cubicBezTo>
                  <a:cubicBezTo>
                    <a:pt x="304" y="47"/>
                    <a:pt x="304" y="46"/>
                    <a:pt x="302" y="46"/>
                  </a:cubicBezTo>
                  <a:cubicBezTo>
                    <a:pt x="300" y="46"/>
                    <a:pt x="299" y="47"/>
                    <a:pt x="299" y="49"/>
                  </a:cubicBezTo>
                  <a:cubicBezTo>
                    <a:pt x="299" y="49"/>
                    <a:pt x="299" y="50"/>
                    <a:pt x="300" y="50"/>
                  </a:cubicBezTo>
                  <a:cubicBezTo>
                    <a:pt x="300" y="50"/>
                    <a:pt x="300" y="50"/>
                    <a:pt x="308" y="69"/>
                  </a:cubicBezTo>
                  <a:cubicBezTo>
                    <a:pt x="308" y="71"/>
                    <a:pt x="309" y="72"/>
                    <a:pt x="311" y="72"/>
                  </a:cubicBezTo>
                  <a:cubicBezTo>
                    <a:pt x="311" y="72"/>
                    <a:pt x="311" y="72"/>
                    <a:pt x="311" y="72"/>
                  </a:cubicBezTo>
                  <a:close/>
                  <a:moveTo>
                    <a:pt x="328" y="49"/>
                  </a:moveTo>
                  <a:cubicBezTo>
                    <a:pt x="328" y="49"/>
                    <a:pt x="328" y="49"/>
                    <a:pt x="328" y="49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9" y="72"/>
                    <a:pt x="330" y="72"/>
                  </a:cubicBezTo>
                  <a:cubicBezTo>
                    <a:pt x="332" y="72"/>
                    <a:pt x="333" y="70"/>
                    <a:pt x="333" y="69"/>
                  </a:cubicBezTo>
                  <a:cubicBezTo>
                    <a:pt x="333" y="69"/>
                    <a:pt x="333" y="69"/>
                    <a:pt x="333" y="57"/>
                  </a:cubicBezTo>
                  <a:cubicBezTo>
                    <a:pt x="333" y="54"/>
                    <a:pt x="335" y="51"/>
                    <a:pt x="339" y="51"/>
                  </a:cubicBezTo>
                  <a:cubicBezTo>
                    <a:pt x="342" y="51"/>
                    <a:pt x="344" y="53"/>
                    <a:pt x="344" y="57"/>
                  </a:cubicBezTo>
                  <a:cubicBezTo>
                    <a:pt x="344" y="57"/>
                    <a:pt x="344" y="57"/>
                    <a:pt x="344" y="69"/>
                  </a:cubicBezTo>
                  <a:cubicBezTo>
                    <a:pt x="344" y="70"/>
                    <a:pt x="345" y="72"/>
                    <a:pt x="346" y="72"/>
                  </a:cubicBezTo>
                  <a:cubicBezTo>
                    <a:pt x="348" y="72"/>
                    <a:pt x="349" y="70"/>
                    <a:pt x="349" y="69"/>
                  </a:cubicBezTo>
                  <a:cubicBezTo>
                    <a:pt x="349" y="69"/>
                    <a:pt x="349" y="69"/>
                    <a:pt x="349" y="57"/>
                  </a:cubicBezTo>
                  <a:cubicBezTo>
                    <a:pt x="349" y="53"/>
                    <a:pt x="351" y="51"/>
                    <a:pt x="354" y="51"/>
                  </a:cubicBezTo>
                  <a:cubicBezTo>
                    <a:pt x="358" y="51"/>
                    <a:pt x="359" y="53"/>
                    <a:pt x="359" y="57"/>
                  </a:cubicBezTo>
                  <a:cubicBezTo>
                    <a:pt x="359" y="57"/>
                    <a:pt x="359" y="57"/>
                    <a:pt x="359" y="69"/>
                  </a:cubicBezTo>
                  <a:cubicBezTo>
                    <a:pt x="359" y="70"/>
                    <a:pt x="361" y="72"/>
                    <a:pt x="362" y="72"/>
                  </a:cubicBezTo>
                  <a:cubicBezTo>
                    <a:pt x="364" y="72"/>
                    <a:pt x="365" y="70"/>
                    <a:pt x="365" y="69"/>
                  </a:cubicBezTo>
                  <a:cubicBezTo>
                    <a:pt x="365" y="69"/>
                    <a:pt x="365" y="69"/>
                    <a:pt x="365" y="55"/>
                  </a:cubicBezTo>
                  <a:cubicBezTo>
                    <a:pt x="365" y="49"/>
                    <a:pt x="362" y="46"/>
                    <a:pt x="356" y="46"/>
                  </a:cubicBezTo>
                  <a:cubicBezTo>
                    <a:pt x="353" y="46"/>
                    <a:pt x="350" y="48"/>
                    <a:pt x="348" y="50"/>
                  </a:cubicBezTo>
                  <a:cubicBezTo>
                    <a:pt x="347" y="48"/>
                    <a:pt x="344" y="46"/>
                    <a:pt x="341" y="46"/>
                  </a:cubicBezTo>
                  <a:cubicBezTo>
                    <a:pt x="337" y="46"/>
                    <a:pt x="335" y="48"/>
                    <a:pt x="333" y="50"/>
                  </a:cubicBezTo>
                  <a:cubicBezTo>
                    <a:pt x="333" y="50"/>
                    <a:pt x="333" y="50"/>
                    <a:pt x="333" y="49"/>
                  </a:cubicBezTo>
                  <a:cubicBezTo>
                    <a:pt x="333" y="48"/>
                    <a:pt x="332" y="46"/>
                    <a:pt x="330" y="46"/>
                  </a:cubicBezTo>
                  <a:cubicBezTo>
                    <a:pt x="329" y="46"/>
                    <a:pt x="328" y="48"/>
                    <a:pt x="328" y="49"/>
                  </a:cubicBezTo>
                  <a:close/>
                  <a:moveTo>
                    <a:pt x="255" y="118"/>
                  </a:moveTo>
                  <a:cubicBezTo>
                    <a:pt x="137" y="118"/>
                    <a:pt x="137" y="118"/>
                    <a:pt x="137" y="118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255" y="0"/>
                    <a:pt x="255" y="0"/>
                    <a:pt x="255" y="0"/>
                  </a:cubicBezTo>
                  <a:lnTo>
                    <a:pt x="255" y="118"/>
                  </a:lnTo>
                  <a:close/>
                  <a:moveTo>
                    <a:pt x="153" y="102"/>
                  </a:moveTo>
                  <a:cubicBezTo>
                    <a:pt x="239" y="102"/>
                    <a:pt x="239" y="102"/>
                    <a:pt x="239" y="102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153" y="16"/>
                    <a:pt x="153" y="16"/>
                    <a:pt x="153" y="16"/>
                  </a:cubicBezTo>
                  <a:lnTo>
                    <a:pt x="153" y="102"/>
                  </a:lnTo>
                  <a:close/>
                  <a:moveTo>
                    <a:pt x="176" y="72"/>
                  </a:moveTo>
                  <a:cubicBezTo>
                    <a:pt x="177" y="72"/>
                    <a:pt x="178" y="71"/>
                    <a:pt x="179" y="69"/>
                  </a:cubicBezTo>
                  <a:cubicBezTo>
                    <a:pt x="179" y="69"/>
                    <a:pt x="179" y="69"/>
                    <a:pt x="187" y="50"/>
                  </a:cubicBezTo>
                  <a:cubicBezTo>
                    <a:pt x="187" y="50"/>
                    <a:pt x="187" y="49"/>
                    <a:pt x="187" y="49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3" y="46"/>
                    <a:pt x="182" y="47"/>
                    <a:pt x="182" y="48"/>
                  </a:cubicBezTo>
                  <a:cubicBezTo>
                    <a:pt x="182" y="48"/>
                    <a:pt x="182" y="48"/>
                    <a:pt x="176" y="65"/>
                  </a:cubicBezTo>
                  <a:cubicBezTo>
                    <a:pt x="176" y="65"/>
                    <a:pt x="176" y="65"/>
                    <a:pt x="169" y="48"/>
                  </a:cubicBezTo>
                  <a:cubicBezTo>
                    <a:pt x="169" y="47"/>
                    <a:pt x="168" y="46"/>
                    <a:pt x="166" y="46"/>
                  </a:cubicBezTo>
                  <a:cubicBezTo>
                    <a:pt x="165" y="46"/>
                    <a:pt x="163" y="47"/>
                    <a:pt x="163" y="49"/>
                  </a:cubicBezTo>
                  <a:cubicBezTo>
                    <a:pt x="163" y="49"/>
                    <a:pt x="164" y="50"/>
                    <a:pt x="164" y="50"/>
                  </a:cubicBezTo>
                  <a:cubicBezTo>
                    <a:pt x="164" y="50"/>
                    <a:pt x="164" y="50"/>
                    <a:pt x="172" y="69"/>
                  </a:cubicBezTo>
                  <a:cubicBezTo>
                    <a:pt x="173" y="71"/>
                    <a:pt x="174" y="72"/>
                    <a:pt x="175" y="72"/>
                  </a:cubicBezTo>
                  <a:cubicBezTo>
                    <a:pt x="175" y="72"/>
                    <a:pt x="175" y="72"/>
                    <a:pt x="176" y="72"/>
                  </a:cubicBezTo>
                  <a:close/>
                  <a:moveTo>
                    <a:pt x="192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2" y="70"/>
                    <a:pt x="193" y="72"/>
                    <a:pt x="195" y="72"/>
                  </a:cubicBezTo>
                  <a:cubicBezTo>
                    <a:pt x="196" y="72"/>
                    <a:pt x="198" y="70"/>
                    <a:pt x="198" y="69"/>
                  </a:cubicBezTo>
                  <a:cubicBezTo>
                    <a:pt x="198" y="69"/>
                    <a:pt x="198" y="69"/>
                    <a:pt x="198" y="57"/>
                  </a:cubicBezTo>
                  <a:cubicBezTo>
                    <a:pt x="198" y="54"/>
                    <a:pt x="200" y="51"/>
                    <a:pt x="203" y="51"/>
                  </a:cubicBezTo>
                  <a:cubicBezTo>
                    <a:pt x="206" y="51"/>
                    <a:pt x="208" y="53"/>
                    <a:pt x="208" y="57"/>
                  </a:cubicBezTo>
                  <a:cubicBezTo>
                    <a:pt x="208" y="57"/>
                    <a:pt x="208" y="57"/>
                    <a:pt x="208" y="69"/>
                  </a:cubicBezTo>
                  <a:cubicBezTo>
                    <a:pt x="208" y="70"/>
                    <a:pt x="209" y="72"/>
                    <a:pt x="211" y="72"/>
                  </a:cubicBezTo>
                  <a:cubicBezTo>
                    <a:pt x="212" y="72"/>
                    <a:pt x="214" y="70"/>
                    <a:pt x="214" y="69"/>
                  </a:cubicBezTo>
                  <a:cubicBezTo>
                    <a:pt x="214" y="69"/>
                    <a:pt x="214" y="69"/>
                    <a:pt x="214" y="57"/>
                  </a:cubicBezTo>
                  <a:cubicBezTo>
                    <a:pt x="214" y="53"/>
                    <a:pt x="216" y="51"/>
                    <a:pt x="219" y="51"/>
                  </a:cubicBezTo>
                  <a:cubicBezTo>
                    <a:pt x="222" y="51"/>
                    <a:pt x="224" y="53"/>
                    <a:pt x="224" y="57"/>
                  </a:cubicBezTo>
                  <a:cubicBezTo>
                    <a:pt x="224" y="57"/>
                    <a:pt x="224" y="57"/>
                    <a:pt x="224" y="69"/>
                  </a:cubicBezTo>
                  <a:cubicBezTo>
                    <a:pt x="224" y="70"/>
                    <a:pt x="225" y="72"/>
                    <a:pt x="227" y="72"/>
                  </a:cubicBezTo>
                  <a:cubicBezTo>
                    <a:pt x="228" y="72"/>
                    <a:pt x="229" y="70"/>
                    <a:pt x="229" y="69"/>
                  </a:cubicBezTo>
                  <a:cubicBezTo>
                    <a:pt x="229" y="69"/>
                    <a:pt x="229" y="69"/>
                    <a:pt x="229" y="55"/>
                  </a:cubicBezTo>
                  <a:cubicBezTo>
                    <a:pt x="229" y="49"/>
                    <a:pt x="226" y="46"/>
                    <a:pt x="221" y="46"/>
                  </a:cubicBezTo>
                  <a:cubicBezTo>
                    <a:pt x="217" y="46"/>
                    <a:pt x="214" y="48"/>
                    <a:pt x="212" y="50"/>
                  </a:cubicBezTo>
                  <a:cubicBezTo>
                    <a:pt x="211" y="48"/>
                    <a:pt x="209" y="46"/>
                    <a:pt x="205" y="46"/>
                  </a:cubicBezTo>
                  <a:cubicBezTo>
                    <a:pt x="201" y="46"/>
                    <a:pt x="199" y="48"/>
                    <a:pt x="198" y="50"/>
                  </a:cubicBezTo>
                  <a:cubicBezTo>
                    <a:pt x="198" y="50"/>
                    <a:pt x="198" y="50"/>
                    <a:pt x="198" y="49"/>
                  </a:cubicBezTo>
                  <a:cubicBezTo>
                    <a:pt x="198" y="48"/>
                    <a:pt x="196" y="46"/>
                    <a:pt x="195" y="46"/>
                  </a:cubicBezTo>
                  <a:cubicBezTo>
                    <a:pt x="193" y="46"/>
                    <a:pt x="192" y="48"/>
                    <a:pt x="192" y="49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73F87879-7DFC-4C3B-8AC3-12DEE460A948}"/>
                </a:ext>
              </a:extLst>
            </p:cNvPr>
            <p:cNvSpPr/>
            <p:nvPr/>
          </p:nvSpPr>
          <p:spPr>
            <a:xfrm>
              <a:off x="666636" y="2824885"/>
              <a:ext cx="27510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VM / Hyperconvergence</a:t>
              </a:r>
              <a:endParaRPr lang="th-TH" sz="2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46" name="Group 4">
              <a:extLst>
                <a:ext uri="{FF2B5EF4-FFF2-40B4-BE49-F238E27FC236}">
                  <a16:creationId xmlns:a16="http://schemas.microsoft.com/office/drawing/2014/main" id="{D8DCC0AC-AC76-47AB-8663-DA9F94CF27AA}"/>
                </a:ext>
              </a:extLst>
            </p:cNvPr>
            <p:cNvGrpSpPr/>
            <p:nvPr/>
          </p:nvGrpSpPr>
          <p:grpSpPr>
            <a:xfrm>
              <a:off x="1013778" y="4474977"/>
              <a:ext cx="2056745" cy="1163406"/>
              <a:chOff x="633060" y="3804933"/>
              <a:chExt cx="1760950" cy="632508"/>
            </a:xfrm>
          </p:grpSpPr>
          <p:grpSp>
            <p:nvGrpSpPr>
              <p:cNvPr id="51" name="Group 25">
                <a:extLst>
                  <a:ext uri="{FF2B5EF4-FFF2-40B4-BE49-F238E27FC236}">
                    <a16:creationId xmlns:a16="http://schemas.microsoft.com/office/drawing/2014/main" id="{0763E1C6-2EFF-4EB5-B764-FE8E644B931B}"/>
                  </a:ext>
                </a:extLst>
              </p:cNvPr>
              <p:cNvGrpSpPr/>
              <p:nvPr/>
            </p:nvGrpSpPr>
            <p:grpSpPr>
              <a:xfrm>
                <a:off x="633060" y="3804933"/>
                <a:ext cx="1135127" cy="618402"/>
                <a:chOff x="1344735" y="3578937"/>
                <a:chExt cx="1171573" cy="618402"/>
              </a:xfrm>
            </p:grpSpPr>
            <p:pic>
              <p:nvPicPr>
                <p:cNvPr id="54" name="Picture 29">
                  <a:extLst>
                    <a:ext uri="{FF2B5EF4-FFF2-40B4-BE49-F238E27FC236}">
                      <a16:creationId xmlns:a16="http://schemas.microsoft.com/office/drawing/2014/main" id="{34728EA9-2D5A-4F14-B2A2-9E009490A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218" y="3578938"/>
                  <a:ext cx="576090" cy="618401"/>
                </a:xfrm>
                <a:prstGeom prst="rect">
                  <a:avLst/>
                </a:prstGeom>
              </p:spPr>
            </p:pic>
            <p:pic>
              <p:nvPicPr>
                <p:cNvPr id="55" name="Picture 27">
                  <a:extLst>
                    <a:ext uri="{FF2B5EF4-FFF2-40B4-BE49-F238E27FC236}">
                      <a16:creationId xmlns:a16="http://schemas.microsoft.com/office/drawing/2014/main" id="{DCB9127E-C944-4014-B912-464410EA24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4735" y="3578937"/>
                  <a:ext cx="576090" cy="618401"/>
                </a:xfrm>
                <a:prstGeom prst="rect">
                  <a:avLst/>
                </a:prstGeom>
              </p:spPr>
            </p:pic>
          </p:grpSp>
          <p:pic>
            <p:nvPicPr>
              <p:cNvPr id="52" name="Picture 4" descr="http://www.iconsdb.com/icons/preview/persian-red/database-5-xxl.png">
                <a:extLst>
                  <a:ext uri="{FF2B5EF4-FFF2-40B4-BE49-F238E27FC236}">
                    <a16:creationId xmlns:a16="http://schemas.microsoft.com/office/drawing/2014/main" id="{7521783D-7AFE-409A-BAF2-C69899E3CD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9580" y="3856232"/>
                <a:ext cx="444430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http://www.iconsdb.com/icons/preview/persian-red/database-5-xxl.png">
                <a:extLst>
                  <a:ext uri="{FF2B5EF4-FFF2-40B4-BE49-F238E27FC236}">
                    <a16:creationId xmlns:a16="http://schemas.microsoft.com/office/drawing/2014/main" id="{E3D6584F-393D-4090-A3E0-BFA4E6F87D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617" y="3933441"/>
                <a:ext cx="444430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Rectangle 57">
              <a:extLst>
                <a:ext uri="{FF2B5EF4-FFF2-40B4-BE49-F238E27FC236}">
                  <a16:creationId xmlns:a16="http://schemas.microsoft.com/office/drawing/2014/main" id="{F45471FE-E3CB-4ABC-93A6-5D02B667435A}"/>
                </a:ext>
              </a:extLst>
            </p:cNvPr>
            <p:cNvSpPr/>
            <p:nvPr/>
          </p:nvSpPr>
          <p:spPr>
            <a:xfrm>
              <a:off x="723102" y="5583468"/>
              <a:ext cx="27510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Database / Physical / Storage</a:t>
              </a:r>
            </a:p>
          </p:txBody>
        </p:sp>
        <p:cxnSp>
          <p:nvCxnSpPr>
            <p:cNvPr id="48" name="Elbow Connector 7">
              <a:extLst>
                <a:ext uri="{FF2B5EF4-FFF2-40B4-BE49-F238E27FC236}">
                  <a16:creationId xmlns:a16="http://schemas.microsoft.com/office/drawing/2014/main" id="{5E3E1634-0729-4369-8331-3D84DD231C7E}"/>
                </a:ext>
              </a:extLst>
            </p:cNvPr>
            <p:cNvCxnSpPr/>
            <p:nvPr/>
          </p:nvCxnSpPr>
          <p:spPr>
            <a:xfrm rot="16200000" flipH="1">
              <a:off x="2022566" y="2459502"/>
              <a:ext cx="2605861" cy="1924110"/>
            </a:xfrm>
            <a:prstGeom prst="bentConnector3">
              <a:avLst>
                <a:gd name="adj1" fmla="val 1293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12">
              <a:extLst>
                <a:ext uri="{FF2B5EF4-FFF2-40B4-BE49-F238E27FC236}">
                  <a16:creationId xmlns:a16="http://schemas.microsoft.com/office/drawing/2014/main" id="{446B7CBF-E122-40E2-9292-69BD8DE10C11}"/>
                </a:ext>
              </a:extLst>
            </p:cNvPr>
            <p:cNvSpPr/>
            <p:nvPr/>
          </p:nvSpPr>
          <p:spPr>
            <a:xfrm>
              <a:off x="604683" y="1688534"/>
              <a:ext cx="10518241" cy="4493902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50" name="Picture 13">
              <a:extLst>
                <a:ext uri="{FF2B5EF4-FFF2-40B4-BE49-F238E27FC236}">
                  <a16:creationId xmlns:a16="http://schemas.microsoft.com/office/drawing/2014/main" id="{A7322B32-04F4-4A27-AC6E-C25D82895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70692" y="4797781"/>
              <a:ext cx="3276505" cy="731121"/>
            </a:xfrm>
            <a:prstGeom prst="rect">
              <a:avLst/>
            </a:prstGeom>
          </p:spPr>
        </p:pic>
      </p:grpSp>
      <p:sp>
        <p:nvSpPr>
          <p:cNvPr id="62" name="TextBox 22">
            <a:extLst>
              <a:ext uri="{FF2B5EF4-FFF2-40B4-BE49-F238E27FC236}">
                <a16:creationId xmlns:a16="http://schemas.microsoft.com/office/drawing/2014/main" id="{5239EFB6-DF51-44F7-A29F-81D6593C52C1}"/>
              </a:ext>
            </a:extLst>
          </p:cNvPr>
          <p:cNvSpPr txBox="1"/>
          <p:nvPr/>
        </p:nvSpPr>
        <p:spPr>
          <a:xfrm>
            <a:off x="7808458" y="1336985"/>
            <a:ext cx="3989754" cy="50013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เป็นอุปกรณ์สำรองข้อมูลแบบ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Appliance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สำหรับระบบสำรองข้อมูลโดยเฉพาะ</a:t>
            </a:r>
          </a:p>
          <a:p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มีการติดตั้งซอฟต์แวร์สำรองข้อมูล และปรับตั้งค่าสำหรับงานสำรองข้อมูลโดยเฉพาะมาจากโรงงาน โดยมีลิขสิทธิ์โดยรวมทั้งระบบในการสำรองและกู้ข้อมูล ดังนี้</a:t>
            </a:r>
          </a:p>
          <a:p>
            <a:pPr lvl="1"/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ลิขสิทธิ์สำรองและกู้คืนข้อมูลครอบคลุมเครื่องคอมพิวเตอร์แม่ข่ายที่เสนอในโครงการทั้งหมด</a:t>
            </a:r>
          </a:p>
          <a:p>
            <a:pPr lvl="1"/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ลิขสิทธิ์สำหรับลดความซ้ำซ้อนของข้อมูล</a:t>
            </a:r>
            <a:endParaRPr lang="th-TH" sz="25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lvl="1"/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มีการปรับตั้งค่าเพื่อรักษาความปลอดภัยของข้อมูลสำรองให้มีความปลอดภัย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204902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7DAB4AFC-4A41-44BD-B4F3-A0FD1DAD16FD}"/>
              </a:ext>
            </a:extLst>
          </p:cNvPr>
          <p:cNvSpPr/>
          <p:nvPr/>
        </p:nvSpPr>
        <p:spPr>
          <a:xfrm>
            <a:off x="12001" y="-83558"/>
            <a:ext cx="1219199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D55495C-D7F9-48AA-9E60-16345302F50C}"/>
              </a:ext>
            </a:extLst>
          </p:cNvPr>
          <p:cNvSpPr>
            <a:spLocks noChangeAspect="1"/>
          </p:cNvSpPr>
          <p:nvPr/>
        </p:nvSpPr>
        <p:spPr>
          <a:xfrm>
            <a:off x="358881" y="136300"/>
            <a:ext cx="640459" cy="7632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1936F9-DC9C-41BF-A3E5-764E0830FA22}"/>
              </a:ext>
            </a:extLst>
          </p:cNvPr>
          <p:cNvSpPr txBox="1"/>
          <p:nvPr/>
        </p:nvSpPr>
        <p:spPr>
          <a:xfrm>
            <a:off x="1256581" y="83558"/>
            <a:ext cx="9376250" cy="100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ระบบวิเคราะห์ทรัพยากรสำหรับระบบสำรองข้อมูลและอุปกรณ์จัดเก็บข้อมูล </a:t>
            </a:r>
            <a:b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IT Analytics Resources)</a:t>
            </a:r>
            <a:endParaRPr lang="th-TH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6904891" y="1659488"/>
            <a:ext cx="4997738" cy="423192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เป็นซอฟต์แวร์วิเคราะห์โครงสร้างพื้นฐานทางคอมพิวเตอร์</a:t>
            </a:r>
            <a:b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เพื่อวางแผนบริหารจัดการทรัพยากรขององค์กร เช่น</a:t>
            </a:r>
            <a:b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   - สามารถวิเคราะห์การใช้งานกับผลิตภัณฑ์สำรองข้อมูล </a:t>
            </a:r>
            <a:r>
              <a:rPr lang="en-US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(Backup) 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อุปกรณ์จัดเก็บข้อมูล </a:t>
            </a:r>
            <a:r>
              <a:rPr lang="en-US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(Storage) 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ได้หลากหลายยี่ห้อ</a:t>
            </a:r>
          </a:p>
          <a:p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   - สามารถแสดง </a:t>
            </a:r>
            <a:r>
              <a:rPr lang="en-US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Visualize Infrastructure 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 เช่น </a:t>
            </a:r>
            <a:b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อุปกรณ์จัดเก็บข้อมูล </a:t>
            </a:r>
            <a:r>
              <a:rPr lang="en-US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(Storage) 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เชื่อมต่ออยู่กับเครื่อง</a:t>
            </a:r>
            <a:b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แม่ข่าย </a:t>
            </a:r>
            <a:r>
              <a:rPr lang="en-US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(Server) 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หรือโครงข้าย</a:t>
            </a:r>
            <a:r>
              <a:rPr lang="en-US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 (Network)</a:t>
            </a: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 ส่วนไหน </a:t>
            </a:r>
            <a:b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ทำให้ติดตามปัญหาได้ง่าย</a:t>
            </a:r>
          </a:p>
          <a:p>
            <a:r>
              <a:rPr lang="th-TH" sz="2500" dirty="0">
                <a:solidFill>
                  <a:srgbClr val="22222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- สามารถแสดงรายงานและปรับแต่ง </a:t>
            </a:r>
            <a:r>
              <a:rPr lang="en-US" sz="2500" dirty="0">
                <a:solidFill>
                  <a:srgbClr val="22222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(Customize) </a:t>
            </a:r>
            <a:r>
              <a:rPr lang="th-TH" sz="2500" dirty="0">
                <a:solidFill>
                  <a:srgbClr val="22222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รายงานได้</a:t>
            </a:r>
          </a:p>
        </p:txBody>
      </p:sp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FF44BC5F-3AC0-4547-A0A2-FD9BE8296417}"/>
              </a:ext>
            </a:extLst>
          </p:cNvPr>
          <p:cNvGrpSpPr/>
          <p:nvPr/>
        </p:nvGrpSpPr>
        <p:grpSpPr>
          <a:xfrm>
            <a:off x="39730" y="1173434"/>
            <a:ext cx="7227126" cy="5364000"/>
            <a:chOff x="120072" y="1377372"/>
            <a:chExt cx="7227126" cy="5364000"/>
          </a:xfrm>
        </p:grpSpPr>
        <p:grpSp>
          <p:nvGrpSpPr>
            <p:cNvPr id="9" name="Group 75">
              <a:extLst>
                <a:ext uri="{FF2B5EF4-FFF2-40B4-BE49-F238E27FC236}">
                  <a16:creationId xmlns:a16="http://schemas.microsoft.com/office/drawing/2014/main" id="{9F4C0730-0E4A-429F-8148-72459715D9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51584" y="1779735"/>
              <a:ext cx="2268000" cy="1417114"/>
              <a:chOff x="1264379" y="2496897"/>
              <a:chExt cx="2614227" cy="1508305"/>
            </a:xfrm>
          </p:grpSpPr>
          <p:pic>
            <p:nvPicPr>
              <p:cNvPr id="67" name="Picture 6" descr="A screenshot of a computer screen&#10;&#10;Description automatically generated">
                <a:extLst>
                  <a:ext uri="{FF2B5EF4-FFF2-40B4-BE49-F238E27FC236}">
                    <a16:creationId xmlns:a16="http://schemas.microsoft.com/office/drawing/2014/main" id="{F4C8A4F3-88F2-48B5-85DF-DBC36001D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4379" y="2496897"/>
                <a:ext cx="2614227" cy="1508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77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6EB057E6-2625-4F91-B90F-84198F4ADF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2773"/>
              <a:stretch/>
            </p:blipFill>
            <p:spPr>
              <a:xfrm>
                <a:off x="1628081" y="2581041"/>
                <a:ext cx="1879688" cy="1169617"/>
              </a:xfrm>
              <a:prstGeom prst="rect">
                <a:avLst/>
              </a:prstGeom>
            </p:spPr>
          </p:pic>
        </p:grpSp>
        <p:sp>
          <p:nvSpPr>
            <p:cNvPr id="10" name="Rectangle 105">
              <a:extLst>
                <a:ext uri="{FF2B5EF4-FFF2-40B4-BE49-F238E27FC236}">
                  <a16:creationId xmlns:a16="http://schemas.microsoft.com/office/drawing/2014/main" id="{D9C786CF-6FA3-4DF6-8F6E-FAAECE65ED9F}"/>
                </a:ext>
              </a:extLst>
            </p:cNvPr>
            <p:cNvSpPr/>
            <p:nvPr/>
          </p:nvSpPr>
          <p:spPr>
            <a:xfrm>
              <a:off x="2495812" y="3597932"/>
              <a:ext cx="1908000" cy="236244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95000"/>
                  </a:srgbClr>
                </a:gs>
                <a:gs pos="99000">
                  <a:srgbClr val="FFFFFF">
                    <a:lumMod val="95000"/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" name="Text Placeholder 8">
              <a:extLst>
                <a:ext uri="{FF2B5EF4-FFF2-40B4-BE49-F238E27FC236}">
                  <a16:creationId xmlns:a16="http://schemas.microsoft.com/office/drawing/2014/main" id="{ED12B829-E56B-431A-9F8F-102439EC43E4}"/>
                </a:ext>
              </a:extLst>
            </p:cNvPr>
            <p:cNvSpPr txBox="1">
              <a:spLocks/>
            </p:cNvSpPr>
            <p:nvPr/>
          </p:nvSpPr>
          <p:spPr>
            <a:xfrm>
              <a:off x="601582" y="5106447"/>
              <a:ext cx="1569982" cy="461665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/>
                  <a:ea typeface="+mn-ea"/>
                  <a:cs typeface="+mn-cs"/>
                </a:defRPr>
              </a:lvl1pPr>
              <a:lvl2pPr marL="502920" indent="-18288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Corbel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/>
                  <a:ea typeface="+mn-ea"/>
                  <a:cs typeface="+mn-cs"/>
                </a:defRPr>
              </a:lvl3pPr>
              <a:lvl4pPr marL="960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Corbel"/>
                  <a:ea typeface="+mn-ea"/>
                  <a:cs typeface="+mn-cs"/>
                </a:defRPr>
              </a:lvl4pPr>
              <a:lvl5pPr marL="11887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Corbel"/>
                  <a:ea typeface="+mn-ea"/>
                  <a:cs typeface="+mn-cs"/>
                </a:defRPr>
              </a:lvl5pPr>
              <a:lvl6pPr marL="14173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459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745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03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8804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srgbClr val="AB2328"/>
                  </a:solidFill>
                  <a:latin typeface="TH Sarabun New" panose="020B0500040200020003" pitchFamily="34" charset="-34"/>
                  <a:ea typeface="Polaris Book" panose="02000000000000000000" pitchFamily="2" charset="0"/>
                  <a:cs typeface="TH Sarabun New" panose="020B0500040200020003" pitchFamily="34" charset="-34"/>
                </a:rPr>
                <a:t>ANY</a:t>
              </a:r>
            </a:p>
            <a:p>
              <a:pPr marL="0" indent="0" algn="ctr" defTabSz="1218804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srgbClr val="AB2328"/>
                  </a:solidFill>
                  <a:latin typeface="TH Sarabun New" panose="020B0500040200020003" pitchFamily="34" charset="-34"/>
                  <a:ea typeface="Polaris Book" panose="02000000000000000000" pitchFamily="2" charset="0"/>
                  <a:cs typeface="TH Sarabun New" panose="020B0500040200020003" pitchFamily="34" charset="-34"/>
                </a:rPr>
                <a:t>STORAGE</a:t>
              </a:r>
            </a:p>
          </p:txBody>
        </p:sp>
        <p:sp>
          <p:nvSpPr>
            <p:cNvPr id="12" name="Oval 91">
              <a:extLst>
                <a:ext uri="{FF2B5EF4-FFF2-40B4-BE49-F238E27FC236}">
                  <a16:creationId xmlns:a16="http://schemas.microsoft.com/office/drawing/2014/main" id="{54D75D4D-B7F5-48CD-9B1F-AC701B1F31DB}"/>
                </a:ext>
              </a:extLst>
            </p:cNvPr>
            <p:cNvSpPr/>
            <p:nvPr/>
          </p:nvSpPr>
          <p:spPr bwMode="auto">
            <a:xfrm>
              <a:off x="2855640" y="3776413"/>
              <a:ext cx="1150014" cy="115001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AB232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A7171">
                    <a:lumMod val="50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Rectangle 80">
              <a:extLst>
                <a:ext uri="{FF2B5EF4-FFF2-40B4-BE49-F238E27FC236}">
                  <a16:creationId xmlns:a16="http://schemas.microsoft.com/office/drawing/2014/main" id="{96F32767-60B9-4B4E-B8D0-AC28C12B6BAB}"/>
                </a:ext>
              </a:extLst>
            </p:cNvPr>
            <p:cNvSpPr/>
            <p:nvPr/>
          </p:nvSpPr>
          <p:spPr>
            <a:xfrm>
              <a:off x="4583308" y="3609582"/>
              <a:ext cx="1908000" cy="236244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95000"/>
                  </a:srgbClr>
                </a:gs>
                <a:gs pos="99000">
                  <a:srgbClr val="FFFFFF">
                    <a:lumMod val="95000"/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5" name="Rectangle 86">
              <a:extLst>
                <a:ext uri="{FF2B5EF4-FFF2-40B4-BE49-F238E27FC236}">
                  <a16:creationId xmlns:a16="http://schemas.microsoft.com/office/drawing/2014/main" id="{8EE72325-07B6-4F70-816E-CB84A108CED3}"/>
                </a:ext>
              </a:extLst>
            </p:cNvPr>
            <p:cNvSpPr/>
            <p:nvPr/>
          </p:nvSpPr>
          <p:spPr>
            <a:xfrm>
              <a:off x="407368" y="3573016"/>
              <a:ext cx="1908000" cy="236244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95000"/>
                  </a:srgbClr>
                </a:gs>
                <a:gs pos="99000">
                  <a:srgbClr val="FFFFFF">
                    <a:lumMod val="95000"/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17D2323-4BE5-4D9B-A98B-28F64B5AC45D}"/>
                </a:ext>
              </a:extLst>
            </p:cNvPr>
            <p:cNvSpPr txBox="1"/>
            <p:nvPr/>
          </p:nvSpPr>
          <p:spPr>
            <a:xfrm>
              <a:off x="5757660" y="3329315"/>
              <a:ext cx="1589538" cy="3053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l"/>
              <a:endParaRPr lang="en-US" b="1" dirty="0" err="1">
                <a:latin typeface="TH Sarabun New" panose="020B0500040200020003" pitchFamily="34" charset="-34"/>
                <a:ea typeface="Polaris Book" panose="02000000000000000000" pitchFamily="2" charset="0"/>
                <a:cs typeface="TH Sarabun New" panose="020B0500040200020003" pitchFamily="34" charset="-34"/>
              </a:endParaRPr>
            </a:p>
          </p:txBody>
        </p:sp>
        <p:sp>
          <p:nvSpPr>
            <p:cNvPr id="18" name="Rectangle 35">
              <a:extLst>
                <a:ext uri="{FF2B5EF4-FFF2-40B4-BE49-F238E27FC236}">
                  <a16:creationId xmlns:a16="http://schemas.microsoft.com/office/drawing/2014/main" id="{02218BBA-1223-4AE5-A09F-5F7FA42BCCF4}"/>
                </a:ext>
              </a:extLst>
            </p:cNvPr>
            <p:cNvSpPr/>
            <p:nvPr/>
          </p:nvSpPr>
          <p:spPr>
            <a:xfrm>
              <a:off x="120072" y="1377372"/>
              <a:ext cx="6624000" cy="536400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20" name="Group 26">
              <a:extLst>
                <a:ext uri="{FF2B5EF4-FFF2-40B4-BE49-F238E27FC236}">
                  <a16:creationId xmlns:a16="http://schemas.microsoft.com/office/drawing/2014/main" id="{04DEAC7A-E6F9-4603-B707-9B48A2770F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85764" y="4186074"/>
              <a:ext cx="324000" cy="324000"/>
              <a:chOff x="2385204" y="4537320"/>
              <a:chExt cx="1150014" cy="1150014"/>
            </a:xfrm>
          </p:grpSpPr>
          <p:sp>
            <p:nvSpPr>
              <p:cNvPr id="65" name="Oval 53">
                <a:extLst>
                  <a:ext uri="{FF2B5EF4-FFF2-40B4-BE49-F238E27FC236}">
                    <a16:creationId xmlns:a16="http://schemas.microsoft.com/office/drawing/2014/main" id="{03EBB076-EAB5-4CF4-94C7-E8D02ED00DD5}"/>
                  </a:ext>
                </a:extLst>
              </p:cNvPr>
              <p:cNvSpPr/>
              <p:nvPr/>
            </p:nvSpPr>
            <p:spPr bwMode="auto">
              <a:xfrm>
                <a:off x="2385204" y="4537320"/>
                <a:ext cx="1150014" cy="1150014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AB2328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A7171">
                      <a:lumMod val="50000"/>
                    </a:srgbClr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pic>
            <p:nvPicPr>
              <p:cNvPr id="66" name="Picture 54">
                <a:extLst>
                  <a:ext uri="{FF2B5EF4-FFF2-40B4-BE49-F238E27FC236}">
                    <a16:creationId xmlns:a16="http://schemas.microsoft.com/office/drawing/2014/main" id="{C56B2C06-990C-4EDD-B0A1-5165F0EA9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5812" y="4692058"/>
                <a:ext cx="888799" cy="683692"/>
              </a:xfrm>
              <a:prstGeom prst="rect">
                <a:avLst/>
              </a:prstGeom>
            </p:spPr>
          </p:pic>
        </p:grpSp>
        <p:grpSp>
          <p:nvGrpSpPr>
            <p:cNvPr id="21" name="Group 58">
              <a:extLst>
                <a:ext uri="{FF2B5EF4-FFF2-40B4-BE49-F238E27FC236}">
                  <a16:creationId xmlns:a16="http://schemas.microsoft.com/office/drawing/2014/main" id="{818FFCA1-25F4-4AD0-9748-7172195105DD}"/>
                </a:ext>
              </a:extLst>
            </p:cNvPr>
            <p:cNvGrpSpPr/>
            <p:nvPr/>
          </p:nvGrpSpPr>
          <p:grpSpPr>
            <a:xfrm>
              <a:off x="3035660" y="4350391"/>
              <a:ext cx="828000" cy="252000"/>
              <a:chOff x="4416537" y="4677408"/>
              <a:chExt cx="540000" cy="173132"/>
            </a:xfrm>
            <a:solidFill>
              <a:schemeClr val="bg1">
                <a:lumMod val="50000"/>
              </a:schemeClr>
            </a:solidFill>
          </p:grpSpPr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1D5B160D-2B10-4708-BAB6-B86EBE14E18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16537" y="4677408"/>
                <a:ext cx="540000" cy="173132"/>
              </a:xfrm>
              <a:custGeom>
                <a:avLst/>
                <a:gdLst>
                  <a:gd name="T0" fmla="*/ 0 w 454"/>
                  <a:gd name="T1" fmla="*/ 129 h 129"/>
                  <a:gd name="T2" fmla="*/ 454 w 454"/>
                  <a:gd name="T3" fmla="*/ 129 h 129"/>
                  <a:gd name="T4" fmla="*/ 454 w 454"/>
                  <a:gd name="T5" fmla="*/ 0 h 129"/>
                  <a:gd name="T6" fmla="*/ 0 w 454"/>
                  <a:gd name="T7" fmla="*/ 0 h 129"/>
                  <a:gd name="T8" fmla="*/ 0 w 454"/>
                  <a:gd name="T9" fmla="*/ 129 h 129"/>
                  <a:gd name="T10" fmla="*/ 19 w 454"/>
                  <a:gd name="T11" fmla="*/ 19 h 129"/>
                  <a:gd name="T12" fmla="*/ 435 w 454"/>
                  <a:gd name="T13" fmla="*/ 19 h 129"/>
                  <a:gd name="T14" fmla="*/ 435 w 454"/>
                  <a:gd name="T15" fmla="*/ 110 h 129"/>
                  <a:gd name="T16" fmla="*/ 19 w 454"/>
                  <a:gd name="T17" fmla="*/ 110 h 129"/>
                  <a:gd name="T18" fmla="*/ 19 w 454"/>
                  <a:gd name="T19" fmla="*/ 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4" h="129">
                    <a:moveTo>
                      <a:pt x="0" y="129"/>
                    </a:moveTo>
                    <a:lnTo>
                      <a:pt x="454" y="129"/>
                    </a:lnTo>
                    <a:lnTo>
                      <a:pt x="454" y="0"/>
                    </a:lnTo>
                    <a:lnTo>
                      <a:pt x="0" y="0"/>
                    </a:lnTo>
                    <a:lnTo>
                      <a:pt x="0" y="129"/>
                    </a:lnTo>
                    <a:close/>
                    <a:moveTo>
                      <a:pt x="19" y="19"/>
                    </a:moveTo>
                    <a:lnTo>
                      <a:pt x="435" y="19"/>
                    </a:lnTo>
                    <a:lnTo>
                      <a:pt x="435" y="110"/>
                    </a:lnTo>
                    <a:lnTo>
                      <a:pt x="19" y="110"/>
                    </a:lnTo>
                    <a:lnTo>
                      <a:pt x="19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0" name="Rectangle 11">
                <a:extLst>
                  <a:ext uri="{FF2B5EF4-FFF2-40B4-BE49-F238E27FC236}">
                    <a16:creationId xmlns:a16="http://schemas.microsoft.com/office/drawing/2014/main" id="{7A263BF2-D5CA-4E24-AB63-AF76081B4B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793585" y="4720356"/>
                <a:ext cx="22599" cy="8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1" name="Rectangle 13">
                <a:extLst>
                  <a:ext uri="{FF2B5EF4-FFF2-40B4-BE49-F238E27FC236}">
                    <a16:creationId xmlns:a16="http://schemas.microsoft.com/office/drawing/2014/main" id="{A33BD50A-0FD7-45DE-8C42-12FA1FA12D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749577" y="4720356"/>
                <a:ext cx="22599" cy="8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id="{3B166D5A-7AD9-4C60-84CF-A5989D9A04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80414" y="4720356"/>
                <a:ext cx="22599" cy="8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3" name="Rectangle 16">
                <a:extLst>
                  <a:ext uri="{FF2B5EF4-FFF2-40B4-BE49-F238E27FC236}">
                    <a16:creationId xmlns:a16="http://schemas.microsoft.com/office/drawing/2014/main" id="{0C74349D-D38B-40B9-A4E6-09F7C61914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37594" y="4720356"/>
                <a:ext cx="22599" cy="8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4" name="Oval 17">
                <a:extLst>
                  <a:ext uri="{FF2B5EF4-FFF2-40B4-BE49-F238E27FC236}">
                    <a16:creationId xmlns:a16="http://schemas.microsoft.com/office/drawing/2014/main" id="{5D037547-21CC-466B-B5F0-21A1325C4A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479577" y="4731093"/>
                <a:ext cx="52335" cy="590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22" name="Group 67">
              <a:extLst>
                <a:ext uri="{FF2B5EF4-FFF2-40B4-BE49-F238E27FC236}">
                  <a16:creationId xmlns:a16="http://schemas.microsoft.com/office/drawing/2014/main" id="{854FA1B0-EC3C-4333-9E07-2C89BE6EE679}"/>
                </a:ext>
              </a:extLst>
            </p:cNvPr>
            <p:cNvGrpSpPr/>
            <p:nvPr/>
          </p:nvGrpSpPr>
          <p:grpSpPr>
            <a:xfrm>
              <a:off x="3035660" y="4088625"/>
              <a:ext cx="828000" cy="252000"/>
              <a:chOff x="4416537" y="4677408"/>
              <a:chExt cx="540000" cy="173132"/>
            </a:xfrm>
            <a:solidFill>
              <a:schemeClr val="bg1">
                <a:lumMod val="50000"/>
              </a:schemeClr>
            </a:solidFill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9FD38271-7017-477F-97D7-4396E96CB26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16537" y="4677408"/>
                <a:ext cx="540000" cy="173132"/>
              </a:xfrm>
              <a:custGeom>
                <a:avLst/>
                <a:gdLst>
                  <a:gd name="T0" fmla="*/ 0 w 454"/>
                  <a:gd name="T1" fmla="*/ 129 h 129"/>
                  <a:gd name="T2" fmla="*/ 454 w 454"/>
                  <a:gd name="T3" fmla="*/ 129 h 129"/>
                  <a:gd name="T4" fmla="*/ 454 w 454"/>
                  <a:gd name="T5" fmla="*/ 0 h 129"/>
                  <a:gd name="T6" fmla="*/ 0 w 454"/>
                  <a:gd name="T7" fmla="*/ 0 h 129"/>
                  <a:gd name="T8" fmla="*/ 0 w 454"/>
                  <a:gd name="T9" fmla="*/ 129 h 129"/>
                  <a:gd name="T10" fmla="*/ 19 w 454"/>
                  <a:gd name="T11" fmla="*/ 19 h 129"/>
                  <a:gd name="T12" fmla="*/ 435 w 454"/>
                  <a:gd name="T13" fmla="*/ 19 h 129"/>
                  <a:gd name="T14" fmla="*/ 435 w 454"/>
                  <a:gd name="T15" fmla="*/ 110 h 129"/>
                  <a:gd name="T16" fmla="*/ 19 w 454"/>
                  <a:gd name="T17" fmla="*/ 110 h 129"/>
                  <a:gd name="T18" fmla="*/ 19 w 454"/>
                  <a:gd name="T19" fmla="*/ 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4" h="129">
                    <a:moveTo>
                      <a:pt x="0" y="129"/>
                    </a:moveTo>
                    <a:lnTo>
                      <a:pt x="454" y="129"/>
                    </a:lnTo>
                    <a:lnTo>
                      <a:pt x="454" y="0"/>
                    </a:lnTo>
                    <a:lnTo>
                      <a:pt x="0" y="0"/>
                    </a:lnTo>
                    <a:lnTo>
                      <a:pt x="0" y="129"/>
                    </a:lnTo>
                    <a:close/>
                    <a:moveTo>
                      <a:pt x="19" y="19"/>
                    </a:moveTo>
                    <a:lnTo>
                      <a:pt x="435" y="19"/>
                    </a:lnTo>
                    <a:lnTo>
                      <a:pt x="435" y="110"/>
                    </a:lnTo>
                    <a:lnTo>
                      <a:pt x="19" y="110"/>
                    </a:lnTo>
                    <a:lnTo>
                      <a:pt x="19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4" name="Rectangle 11">
                <a:extLst>
                  <a:ext uri="{FF2B5EF4-FFF2-40B4-BE49-F238E27FC236}">
                    <a16:creationId xmlns:a16="http://schemas.microsoft.com/office/drawing/2014/main" id="{0EB9B5D0-F945-4B45-BC01-93D3E2CA85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793585" y="4720356"/>
                <a:ext cx="22599" cy="8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5" name="Rectangle 13">
                <a:extLst>
                  <a:ext uri="{FF2B5EF4-FFF2-40B4-BE49-F238E27FC236}">
                    <a16:creationId xmlns:a16="http://schemas.microsoft.com/office/drawing/2014/main" id="{2B555B55-3AE5-4329-A2E8-300E7EFC74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749577" y="4720356"/>
                <a:ext cx="22599" cy="8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6" name="Rectangle 15">
                <a:extLst>
                  <a:ext uri="{FF2B5EF4-FFF2-40B4-BE49-F238E27FC236}">
                    <a16:creationId xmlns:a16="http://schemas.microsoft.com/office/drawing/2014/main" id="{D64E6BA2-2373-4F76-A167-BC85B4D644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80414" y="4720356"/>
                <a:ext cx="22599" cy="8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7" name="Rectangle 16">
                <a:extLst>
                  <a:ext uri="{FF2B5EF4-FFF2-40B4-BE49-F238E27FC236}">
                    <a16:creationId xmlns:a16="http://schemas.microsoft.com/office/drawing/2014/main" id="{0671C50C-F3C3-47ED-8F7B-1AD8292046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37594" y="4720356"/>
                <a:ext cx="22599" cy="8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510AE9FB-8156-45D7-9D3A-2BCE0602EA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479577" y="4731093"/>
                <a:ext cx="52335" cy="590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5" name="Oval 84">
              <a:extLst>
                <a:ext uri="{FF2B5EF4-FFF2-40B4-BE49-F238E27FC236}">
                  <a16:creationId xmlns:a16="http://schemas.microsoft.com/office/drawing/2014/main" id="{E36E0BC5-EEFF-4012-BFBB-A6A7829451F2}"/>
                </a:ext>
              </a:extLst>
            </p:cNvPr>
            <p:cNvSpPr/>
            <p:nvPr/>
          </p:nvSpPr>
          <p:spPr bwMode="auto">
            <a:xfrm>
              <a:off x="4964366" y="3776067"/>
              <a:ext cx="1150014" cy="115001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AB232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A7171">
                    <a:lumMod val="50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6" name="Picture 85">
              <a:extLst>
                <a:ext uri="{FF2B5EF4-FFF2-40B4-BE49-F238E27FC236}">
                  <a16:creationId xmlns:a16="http://schemas.microsoft.com/office/drawing/2014/main" id="{CB2A0BAF-84BC-424F-B938-A0372666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984" y="3898539"/>
              <a:ext cx="828000" cy="885422"/>
            </a:xfrm>
            <a:prstGeom prst="rect">
              <a:avLst/>
            </a:prstGeom>
          </p:spPr>
        </p:pic>
        <p:sp>
          <p:nvSpPr>
            <p:cNvPr id="27" name="Oval 89">
              <a:extLst>
                <a:ext uri="{FF2B5EF4-FFF2-40B4-BE49-F238E27FC236}">
                  <a16:creationId xmlns:a16="http://schemas.microsoft.com/office/drawing/2014/main" id="{2ABA38FB-4D63-4A86-9AD8-05C5762093E6}"/>
                </a:ext>
              </a:extLst>
            </p:cNvPr>
            <p:cNvSpPr/>
            <p:nvPr/>
          </p:nvSpPr>
          <p:spPr bwMode="auto">
            <a:xfrm>
              <a:off x="799471" y="3776413"/>
              <a:ext cx="1150014" cy="115001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AB2328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A7171">
                    <a:lumMod val="50000"/>
                  </a:srgbClr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8" name="Picture 4" descr="http://www.iconsdb.com/icons/preview/persian-red/database-5-xxl.png">
              <a:extLst>
                <a:ext uri="{FF2B5EF4-FFF2-40B4-BE49-F238E27FC236}">
                  <a16:creationId xmlns:a16="http://schemas.microsoft.com/office/drawing/2014/main" id="{198F72C9-FE4D-4716-9278-5E66BDC9D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678" y="4088585"/>
              <a:ext cx="481543" cy="545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://www.iconsdb.com/icons/preview/persian-red/database-5-xxl.png">
              <a:extLst>
                <a:ext uri="{FF2B5EF4-FFF2-40B4-BE49-F238E27FC236}">
                  <a16:creationId xmlns:a16="http://schemas.microsoft.com/office/drawing/2014/main" id="{CD29BC95-A088-4FEA-B21C-0D9514839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24" y="4086419"/>
              <a:ext cx="481543" cy="545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Placeholder 8">
              <a:extLst>
                <a:ext uri="{FF2B5EF4-FFF2-40B4-BE49-F238E27FC236}">
                  <a16:creationId xmlns:a16="http://schemas.microsoft.com/office/drawing/2014/main" id="{536C85FF-38DD-4505-8D82-527549A40D52}"/>
                </a:ext>
              </a:extLst>
            </p:cNvPr>
            <p:cNvSpPr txBox="1">
              <a:spLocks/>
            </p:cNvSpPr>
            <p:nvPr/>
          </p:nvSpPr>
          <p:spPr>
            <a:xfrm>
              <a:off x="4763852" y="5106447"/>
              <a:ext cx="1569982" cy="461665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th-TH"/>
              </a:defPPr>
              <a:lvl1pPr indent="0" algn="ctr" defTabSz="1218804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B3B3B4"/>
                </a:buClr>
                <a:buFont typeface="Arial" panose="020B0604020202020204" pitchFamily="34" charset="0"/>
                <a:buNone/>
                <a:defRPr sz="1600" b="1">
                  <a:solidFill>
                    <a:srgbClr val="AB2328"/>
                  </a:solidFill>
                  <a:latin typeface="Arial"/>
                  <a:ea typeface="Polaris Book" panose="02000000000000000000" pitchFamily="2" charset="0"/>
                  <a:cs typeface="Arial"/>
                </a:defRPr>
              </a:lvl1pPr>
              <a:lvl2pPr marL="502920" indent="-182880">
                <a:lnSpc>
                  <a:spcPct val="90000"/>
                </a:lnSpc>
                <a:spcBef>
                  <a:spcPts val="8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2000">
                  <a:latin typeface="Corbel"/>
                </a:defRPr>
              </a:lvl2pPr>
              <a:lvl3pPr marL="7315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800">
                  <a:latin typeface="Corbel"/>
                </a:defRPr>
              </a:lvl3pPr>
              <a:lvl4pPr marL="9601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1600">
                  <a:latin typeface="Corbel"/>
                </a:defRPr>
              </a:lvl4pPr>
              <a:lvl5pPr marL="11887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600">
                  <a:latin typeface="Corbel"/>
                </a:defRPr>
              </a:lvl5pPr>
              <a:lvl6pPr marL="14173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1600"/>
              </a:lvl6pPr>
              <a:lvl7pPr marL="16459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600"/>
              </a:lvl7pPr>
              <a:lvl8pPr marL="18745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1600"/>
              </a:lvl8pPr>
              <a:lvl9pPr marL="21031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600"/>
              </a:lvl9pPr>
            </a:lstStyle>
            <a:p>
              <a:r>
                <a:rPr lang="en-US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ANY</a:t>
              </a:r>
            </a:p>
            <a:p>
              <a:r>
                <a:rPr lang="en-US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CLOUD</a:t>
              </a:r>
            </a:p>
          </p:txBody>
        </p:sp>
        <p:sp>
          <p:nvSpPr>
            <p:cNvPr id="31" name="Text Placeholder 8">
              <a:extLst>
                <a:ext uri="{FF2B5EF4-FFF2-40B4-BE49-F238E27FC236}">
                  <a16:creationId xmlns:a16="http://schemas.microsoft.com/office/drawing/2014/main" id="{D3EE67FE-EE5B-4F26-84FB-EA1EBF3E0A45}"/>
                </a:ext>
              </a:extLst>
            </p:cNvPr>
            <p:cNvSpPr txBox="1">
              <a:spLocks/>
            </p:cNvSpPr>
            <p:nvPr/>
          </p:nvSpPr>
          <p:spPr>
            <a:xfrm>
              <a:off x="2639616" y="5106447"/>
              <a:ext cx="1569982" cy="461665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th-TH"/>
              </a:defPPr>
              <a:lvl1pPr indent="0" algn="ctr" defTabSz="1218804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B3B3B4"/>
                </a:buClr>
                <a:buFont typeface="Arial" panose="020B0604020202020204" pitchFamily="34" charset="0"/>
                <a:buNone/>
                <a:defRPr sz="1600" b="1">
                  <a:solidFill>
                    <a:srgbClr val="AB2328"/>
                  </a:solidFill>
                  <a:latin typeface="Arial"/>
                  <a:ea typeface="Polaris Book" panose="02000000000000000000" pitchFamily="2" charset="0"/>
                  <a:cs typeface="Arial"/>
                </a:defRPr>
              </a:lvl1pPr>
              <a:lvl2pPr marL="502920" indent="-182880">
                <a:lnSpc>
                  <a:spcPct val="90000"/>
                </a:lnSpc>
                <a:spcBef>
                  <a:spcPts val="8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2000">
                  <a:latin typeface="Corbel"/>
                </a:defRPr>
              </a:lvl2pPr>
              <a:lvl3pPr marL="7315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800">
                  <a:latin typeface="Corbel"/>
                </a:defRPr>
              </a:lvl3pPr>
              <a:lvl4pPr marL="9601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1600">
                  <a:latin typeface="Corbel"/>
                </a:defRPr>
              </a:lvl4pPr>
              <a:lvl5pPr marL="11887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600">
                  <a:latin typeface="Corbel"/>
                </a:defRPr>
              </a:lvl5pPr>
              <a:lvl6pPr marL="14173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1600"/>
              </a:lvl6pPr>
              <a:lvl7pPr marL="16459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600"/>
              </a:lvl7pPr>
              <a:lvl8pPr marL="18745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–"/>
                <a:defRPr sz="1600"/>
              </a:lvl8pPr>
              <a:lvl9pPr marL="2103120" indent="-182880">
                <a:lnSpc>
                  <a:spcPct val="90000"/>
                </a:lnSpc>
                <a:spcBef>
                  <a:spcPts val="600"/>
                </a:spcBef>
                <a:buClr>
                  <a:srgbClr val="B3B3B4"/>
                </a:buClr>
                <a:buFont typeface="Arial" panose="020B0604020202020204" pitchFamily="34" charset="0"/>
                <a:buChar char="•"/>
                <a:defRPr sz="1600"/>
              </a:lvl9pPr>
            </a:lstStyle>
            <a:p>
              <a:r>
                <a:rPr lang="en-US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ANY </a:t>
              </a:r>
            </a:p>
            <a:p>
              <a:r>
                <a:rPr lang="en-US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BACKUP</a:t>
              </a:r>
            </a:p>
          </p:txBody>
        </p:sp>
        <p:grpSp>
          <p:nvGrpSpPr>
            <p:cNvPr id="32" name="Group 103">
              <a:extLst>
                <a:ext uri="{FF2B5EF4-FFF2-40B4-BE49-F238E27FC236}">
                  <a16:creationId xmlns:a16="http://schemas.microsoft.com/office/drawing/2014/main" id="{B5C65385-E897-4907-B5B3-4E665F749D10}"/>
                </a:ext>
              </a:extLst>
            </p:cNvPr>
            <p:cNvGrpSpPr/>
            <p:nvPr/>
          </p:nvGrpSpPr>
          <p:grpSpPr>
            <a:xfrm>
              <a:off x="2639616" y="5625244"/>
              <a:ext cx="1620180" cy="792088"/>
              <a:chOff x="2675620" y="5625244"/>
              <a:chExt cx="1620180" cy="792088"/>
            </a:xfrm>
          </p:grpSpPr>
          <p:pic>
            <p:nvPicPr>
              <p:cNvPr id="46" name="Picture 102">
                <a:extLst>
                  <a:ext uri="{FF2B5EF4-FFF2-40B4-BE49-F238E27FC236}">
                    <a16:creationId xmlns:a16="http://schemas.microsoft.com/office/drawing/2014/main" id="{C675929F-CDCC-4C83-821F-A88F10ECC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675620" y="5913276"/>
                <a:ext cx="468000" cy="83885"/>
              </a:xfrm>
              <a:prstGeom prst="rect">
                <a:avLst/>
              </a:prstGeom>
            </p:spPr>
          </p:pic>
          <p:pic>
            <p:nvPicPr>
              <p:cNvPr id="47" name="Picture 12" descr="Veritas - LM Solution &amp;amp; Computer Co., Ltd. : Inspired by LnwShop.com">
                <a:extLst>
                  <a:ext uri="{FF2B5EF4-FFF2-40B4-BE49-F238E27FC236}">
                    <a16:creationId xmlns:a16="http://schemas.microsoft.com/office/drawing/2014/main" id="{E2A3259C-21DF-483C-8F31-204B723C0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628" y="5650086"/>
                <a:ext cx="676800" cy="16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4" descr="File:Rubrik Logo.svg - Wikipedia">
                <a:extLst>
                  <a:ext uri="{FF2B5EF4-FFF2-40B4-BE49-F238E27FC236}">
                    <a16:creationId xmlns:a16="http://schemas.microsoft.com/office/drawing/2014/main" id="{1A4D8D28-53EC-459F-96FF-F974991EC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9716" y="5625244"/>
                <a:ext cx="576000" cy="164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6" descr="Data Management Solutions | Mass Data Fragmentation">
                <a:extLst>
                  <a:ext uri="{FF2B5EF4-FFF2-40B4-BE49-F238E27FC236}">
                    <a16:creationId xmlns:a16="http://schemas.microsoft.com/office/drawing/2014/main" id="{367837B2-48EC-45C3-8634-EAB2D0CC7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594" b="35885"/>
              <a:stretch/>
            </p:blipFill>
            <p:spPr bwMode="auto">
              <a:xfrm>
                <a:off x="2891645" y="6021289"/>
                <a:ext cx="900000" cy="142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8" descr="File:Commvault logo 2019.svg - Wikipedia">
                <a:extLst>
                  <a:ext uri="{FF2B5EF4-FFF2-40B4-BE49-F238E27FC236}">
                    <a16:creationId xmlns:a16="http://schemas.microsoft.com/office/drawing/2014/main" id="{FFC6D508-4C2D-432C-B9BC-59CA7EB92E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8089" y="5850006"/>
                <a:ext cx="877711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01-photo-Dell-emc-logo">
                <a:extLst>
                  <a:ext uri="{FF2B5EF4-FFF2-40B4-BE49-F238E27FC236}">
                    <a16:creationId xmlns:a16="http://schemas.microsoft.com/office/drawing/2014/main" id="{C46E169C-2EF9-4D5F-96B4-EF466C277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1704" y="6093332"/>
                <a:ext cx="644319" cy="3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0" descr="File:Arcserve logo.svg - Wikipedia">
                <a:extLst>
                  <a:ext uri="{FF2B5EF4-FFF2-40B4-BE49-F238E27FC236}">
                    <a16:creationId xmlns:a16="http://schemas.microsoft.com/office/drawing/2014/main" id="{300BC19E-E6A4-41F9-9749-E619295371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692" y="6201309"/>
                <a:ext cx="504000" cy="70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104">
              <a:extLst>
                <a:ext uri="{FF2B5EF4-FFF2-40B4-BE49-F238E27FC236}">
                  <a16:creationId xmlns:a16="http://schemas.microsoft.com/office/drawing/2014/main" id="{FC1CF622-B1CE-4534-B340-E982369F2280}"/>
                </a:ext>
              </a:extLst>
            </p:cNvPr>
            <p:cNvGrpSpPr/>
            <p:nvPr/>
          </p:nvGrpSpPr>
          <p:grpSpPr>
            <a:xfrm>
              <a:off x="479376" y="5589240"/>
              <a:ext cx="1692188" cy="864096"/>
              <a:chOff x="479376" y="5553236"/>
              <a:chExt cx="1692188" cy="864096"/>
            </a:xfrm>
          </p:grpSpPr>
          <p:pic>
            <p:nvPicPr>
              <p:cNvPr id="40" name="Picture 2" descr="GitHub - hpe-design/logos: hpe logo for use with hpe products">
                <a:extLst>
                  <a:ext uri="{FF2B5EF4-FFF2-40B4-BE49-F238E27FC236}">
                    <a16:creationId xmlns:a16="http://schemas.microsoft.com/office/drawing/2014/main" id="{48DD80B2-D6A5-43B4-830C-1D2890DE45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376" y="5748711"/>
                <a:ext cx="1080000" cy="452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Data Management Solutions for the Cloud | NetApp">
                <a:extLst>
                  <a:ext uri="{FF2B5EF4-FFF2-40B4-BE49-F238E27FC236}">
                    <a16:creationId xmlns:a16="http://schemas.microsoft.com/office/drawing/2014/main" id="{ABA16BCF-CF11-4431-A498-88A9CAD6E6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9536" y="5661248"/>
                <a:ext cx="630000" cy="25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6" descr="01-photo-Dell-emc-logo">
                <a:extLst>
                  <a:ext uri="{FF2B5EF4-FFF2-40B4-BE49-F238E27FC236}">
                    <a16:creationId xmlns:a16="http://schemas.microsoft.com/office/drawing/2014/main" id="{1EF3B88F-769D-441E-9156-FF9117040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424" y="6073378"/>
                <a:ext cx="684000" cy="343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99">
                <a:extLst>
                  <a:ext uri="{FF2B5EF4-FFF2-40B4-BE49-F238E27FC236}">
                    <a16:creationId xmlns:a16="http://schemas.microsoft.com/office/drawing/2014/main" id="{416BC540-1E6D-4093-A41A-12C75FFFD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59544" y="5985284"/>
                <a:ext cx="406286" cy="216000"/>
              </a:xfrm>
              <a:prstGeom prst="rect">
                <a:avLst/>
              </a:prstGeom>
            </p:spPr>
          </p:pic>
          <p:pic>
            <p:nvPicPr>
              <p:cNvPr id="44" name="Picture 8" descr="File:Synology Logo.svg - Wikimedia Commons">
                <a:extLst>
                  <a:ext uri="{FF2B5EF4-FFF2-40B4-BE49-F238E27FC236}">
                    <a16:creationId xmlns:a16="http://schemas.microsoft.com/office/drawing/2014/main" id="{A1D32546-7BF7-4FC6-9D0A-DEDC14D495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169" y="5877284"/>
                <a:ext cx="405395" cy="1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2" descr="File:Pure-storage-vector-logo.svg - Wikimedia Commons">
                <a:extLst>
                  <a:ext uri="{FF2B5EF4-FFF2-40B4-BE49-F238E27FC236}">
                    <a16:creationId xmlns:a16="http://schemas.microsoft.com/office/drawing/2014/main" id="{3E89CA62-2E6C-4B3E-87CC-117DC880B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412" y="5553236"/>
                <a:ext cx="936000" cy="163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107">
              <a:extLst>
                <a:ext uri="{FF2B5EF4-FFF2-40B4-BE49-F238E27FC236}">
                  <a16:creationId xmlns:a16="http://schemas.microsoft.com/office/drawing/2014/main" id="{63CB5B27-F1AE-4334-AF4B-4683FB491A53}"/>
                </a:ext>
              </a:extLst>
            </p:cNvPr>
            <p:cNvGrpSpPr/>
            <p:nvPr/>
          </p:nvGrpSpPr>
          <p:grpSpPr>
            <a:xfrm>
              <a:off x="4799856" y="5633823"/>
              <a:ext cx="1548172" cy="675497"/>
              <a:chOff x="4799856" y="5633823"/>
              <a:chExt cx="1548172" cy="675497"/>
            </a:xfrm>
          </p:grpSpPr>
          <p:pic>
            <p:nvPicPr>
              <p:cNvPr id="35" name="Picture 24" descr="File:Vmware.svg - Wikimedia Commons">
                <a:extLst>
                  <a:ext uri="{FF2B5EF4-FFF2-40B4-BE49-F238E27FC236}">
                    <a16:creationId xmlns:a16="http://schemas.microsoft.com/office/drawing/2014/main" id="{A0D516AF-44AB-4ADA-8836-F32A4404D4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571" y="5633823"/>
                <a:ext cx="661409" cy="1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6" descr="Microsoft Unveils a New Look - The Official Microsoft Blog">
                <a:extLst>
                  <a:ext uri="{FF2B5EF4-FFF2-40B4-BE49-F238E27FC236}">
                    <a16:creationId xmlns:a16="http://schemas.microsoft.com/office/drawing/2014/main" id="{4F8F044A-F1CF-4BF5-B804-51FA7DB04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9856" y="5716998"/>
                <a:ext cx="828000" cy="304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0" descr="Cloud Services - Amazon Web Services (AWS)">
                <a:extLst>
                  <a:ext uri="{FF2B5EF4-FFF2-40B4-BE49-F238E27FC236}">
                    <a16:creationId xmlns:a16="http://schemas.microsoft.com/office/drawing/2014/main" id="{BD923C5D-0108-4D0C-BB6F-0A846C11F1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028" y="5715296"/>
                <a:ext cx="720000" cy="37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4" descr="Google Cloud Logo, history, meaning, symbol, PNG">
                <a:extLst>
                  <a:ext uri="{FF2B5EF4-FFF2-40B4-BE49-F238E27FC236}">
                    <a16:creationId xmlns:a16="http://schemas.microsoft.com/office/drawing/2014/main" id="{07B78A29-D4FD-4E49-9392-A19CC4B181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9630" y="6005570"/>
                <a:ext cx="540000" cy="303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6" descr="OpenStack - Wikipedia">
                <a:extLst>
                  <a:ext uri="{FF2B5EF4-FFF2-40B4-BE49-F238E27FC236}">
                    <a16:creationId xmlns:a16="http://schemas.microsoft.com/office/drawing/2014/main" id="{415C85BF-0112-4136-917B-1915B8E58C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333" y="5985284"/>
                <a:ext cx="468000" cy="226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4496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95DDAEA-CD33-44C9-815C-135FACCEEA54}"/>
              </a:ext>
            </a:extLst>
          </p:cNvPr>
          <p:cNvSpPr/>
          <p:nvPr/>
        </p:nvSpPr>
        <p:spPr>
          <a:xfrm>
            <a:off x="-1" y="-46350"/>
            <a:ext cx="12192000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40605136-6FD3-458B-8CFF-0C4B7F3B24C2}"/>
              </a:ext>
            </a:extLst>
          </p:cNvPr>
          <p:cNvSpPr/>
          <p:nvPr/>
        </p:nvSpPr>
        <p:spPr>
          <a:xfrm rot="10800000">
            <a:off x="193183" y="220634"/>
            <a:ext cx="1179046" cy="64341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D02E-1294-4415-8FFD-FD0AEB4A5458}"/>
              </a:ext>
            </a:extLst>
          </p:cNvPr>
          <p:cNvSpPr txBox="1"/>
          <p:nvPr/>
        </p:nvSpPr>
        <p:spPr>
          <a:xfrm>
            <a:off x="1462382" y="269952"/>
            <a:ext cx="5904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วัตถุประสงค์และเป้าหมายของโครงการ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715108" y="1223694"/>
            <a:ext cx="10956405" cy="50013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	</a:t>
            </a:r>
            <a:r>
              <a:rPr lang="en-US" sz="2500" dirty="0">
                <a:latin typeface="Angsana New" panose="02020603050405020304" pitchFamily="18" charset="-34"/>
                <a:cs typeface="Angsana New" pitchFamily="18" charset="-34"/>
              </a:rPr>
              <a:t>1.</a:t>
            </a: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 เพื่อปรับปรุงแก้ไขปัญหาที่เกิดจากการออกแบบระบบคอมพิวเตอร์แม่ข่ายเดิมของกรมป้องกัน</a:t>
            </a:r>
            <a:b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และบรรเทาสาธารภัยที่มีอายุการใช้งานมากกว่า 7 ปี ให้เป็นเทคโนโลยีปัจจุบัน รองรับการใช้งานในลักษณะ </a:t>
            </a:r>
            <a:r>
              <a:rPr lang="en-US" sz="2500" dirty="0">
                <a:latin typeface="Angsana New" panose="02020603050405020304" pitchFamily="18" charset="-34"/>
                <a:cs typeface="Angsana New" pitchFamily="18" charset="-34"/>
              </a:rPr>
              <a:t>Virtualization </a:t>
            </a:r>
            <a:b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ที่สามารถใช้งานทรัพยากรอย่างมีประสิทธิภาพ</a:t>
            </a:r>
            <a:r>
              <a:rPr lang="en-US" sz="2500" dirty="0">
                <a:latin typeface="Angsana New" panose="02020603050405020304" pitchFamily="18" charset="-34"/>
                <a:cs typeface="Angsana New" pitchFamily="18" charset="-34"/>
              </a:rPr>
              <a:t> </a:t>
            </a: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มีเสถียรภาพ  เพื่อการให้บริการระบบโครงสร้างพื้นฐานสารสนเทศครอบคลุม</a:t>
            </a:r>
            <a:b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ระบบงานขององค์กร</a:t>
            </a:r>
          </a:p>
          <a:p>
            <a:r>
              <a:rPr lang="th-TH" sz="2500" spc="-2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2. เพื่อสร้างมาตรฐานของระบบคอมพิวเตอร์แม่ข่ายของกรมป้องกันและบรรเทาสาธารณภัย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ให้มี</a:t>
            </a:r>
            <a:b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ความทันสมัย ปลอดภัยพร้อมบริการให้แก่หน่วยงานภายใน</a:t>
            </a:r>
            <a:endParaRPr lang="en-US" sz="2500" dirty="0">
              <a:latin typeface="Angsana New" panose="02020603050405020304" pitchFamily="18" charset="-34"/>
              <a:cs typeface="Angsana New" pitchFamily="18" charset="-34"/>
            </a:endParaRPr>
          </a:p>
          <a:p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	3. เพื่อติดตั้งใช้งานระบบคอมพิวเตอร์แม่ข่ายเสมือนให้มีความทันสมัย ตามเทคโนโลยีในปัจจุบัน</a:t>
            </a:r>
            <a:b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ลดความยุ่งยากซับซ้อนในการบริหารจัดการระบบคอมพิวเตอร์แม่ข่าย และกำหนดแนวปฏิบัติสำหรับ</a:t>
            </a:r>
            <a:b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การให้บริการเครื่องคอมพิวเตอร์แม่ข่ายให้มีประสิทธิภาพและมีความปลอดภัยตามมาตรฐาน</a:t>
            </a:r>
            <a:endParaRPr lang="en-US" sz="2500" dirty="0">
              <a:latin typeface="Angsana New" panose="02020603050405020304" pitchFamily="18" charset="-34"/>
              <a:cs typeface="Angsana New" pitchFamily="18" charset="-34"/>
            </a:endParaRPr>
          </a:p>
          <a:p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	</a:t>
            </a:r>
            <a:r>
              <a:rPr lang="en-US" sz="2500" dirty="0">
                <a:latin typeface="Angsana New" panose="02020603050405020304" pitchFamily="18" charset="-34"/>
                <a:cs typeface="Angsana New" pitchFamily="18" charset="-34"/>
              </a:rPr>
              <a:t>4. </a:t>
            </a: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เพื่อรองรับอัตราการขยายตัวและเติบโตของระบบสารสนเทศในปัจจุบันและอนาคต รวมถึง</a:t>
            </a:r>
            <a:b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การให้บริการหน่วยงานภาครัฐที่มีแนวโน้มจะเพิ่มมากขึ้น</a:t>
            </a:r>
            <a:endParaRPr lang="en-US" sz="2500" dirty="0">
              <a:latin typeface="Angsana New" panose="02020603050405020304" pitchFamily="18" charset="-34"/>
              <a:cs typeface="Angsana New" pitchFamily="18" charset="-34"/>
            </a:endParaRPr>
          </a:p>
          <a:p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	</a:t>
            </a:r>
            <a:r>
              <a:rPr lang="en-US" sz="2500" dirty="0">
                <a:latin typeface="Angsana New" panose="02020603050405020304" pitchFamily="18" charset="-34"/>
                <a:cs typeface="Angsana New" pitchFamily="18" charset="-34"/>
              </a:rPr>
              <a:t>5.</a:t>
            </a: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 เพื่อให้สามารถวิเคราะห์ข้อมูลการให้บริการระบบโครงสร้างพื้นฐานด้านคอมพิวเตอร์แม่ข่าย</a:t>
            </a:r>
            <a:b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</a:b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และสามารถวางแผนประสิทธิภาพระบบเทคโนโลยีสารสนเทศได้</a:t>
            </a:r>
            <a:endParaRPr lang="en-US" sz="2500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9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95DDAEA-CD33-44C9-815C-135FACCEEA54}"/>
              </a:ext>
            </a:extLst>
          </p:cNvPr>
          <p:cNvSpPr/>
          <p:nvPr/>
        </p:nvSpPr>
        <p:spPr>
          <a:xfrm>
            <a:off x="-1" y="542"/>
            <a:ext cx="12192000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40605136-6FD3-458B-8CFF-0C4B7F3B24C2}"/>
              </a:ext>
            </a:extLst>
          </p:cNvPr>
          <p:cNvSpPr/>
          <p:nvPr/>
        </p:nvSpPr>
        <p:spPr>
          <a:xfrm rot="10800000">
            <a:off x="193183" y="220634"/>
            <a:ext cx="1179046" cy="64341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D02E-1294-4415-8FFD-FD0AEB4A5458}"/>
              </a:ext>
            </a:extLst>
          </p:cNvPr>
          <p:cNvSpPr txBox="1"/>
          <p:nvPr/>
        </p:nvSpPr>
        <p:spPr>
          <a:xfrm>
            <a:off x="1462382" y="269952"/>
            <a:ext cx="5904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ประโยชน์ที่คาดว่าจะได้รับ 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504092" y="1516671"/>
            <a:ext cx="10956405" cy="30162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1. มีระบบโครงสร้างพื้นฐานสารสนเทศที่มีมาตรฐาน รองรับการให้บริการข้อมูลแก่ประชาชน และสามารถเชื่อมโยงและบรูณาการข้อมูลร่วมกับหน่วยงานอื่น ๆ ได้</a:t>
            </a: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2. มีระบบโครงสร้างพื้นฐานสารสนเทศที่เพียงพอ รองรับระบบงานในอนาคต และลดความเสี่ยงของการหยุดทำงานของระบบสารสนเทศ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Down Time)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จากเหตุขัดข้องต่าง ๆ</a:t>
            </a: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3. มีเครื่องมือช่วยวิเคราะห์การใช้งานโครงสร้างพื้นฐานเทคโนโลยีสารสนเทศ ภาพรวมในการเชื่อมต่อและการใช้งานอุปกรณ์ต่าง ๆ เพื่อง่ายต่อการดูแลบำรุงรักษาและแก้ไขปัญหาที่อาจเกิดขึ้น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4. ลดความยุ่งยากซับซ้อนในการจัดสรรทรัพยากร และลดค่าใช้จ่ายในการดูแลระบบ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6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95DDAEA-CD33-44C9-815C-135FACCEEA54}"/>
              </a:ext>
            </a:extLst>
          </p:cNvPr>
          <p:cNvSpPr/>
          <p:nvPr/>
        </p:nvSpPr>
        <p:spPr>
          <a:xfrm>
            <a:off x="-1" y="-46350"/>
            <a:ext cx="12192000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40605136-6FD3-458B-8CFF-0C4B7F3B24C2}"/>
              </a:ext>
            </a:extLst>
          </p:cNvPr>
          <p:cNvSpPr/>
          <p:nvPr/>
        </p:nvSpPr>
        <p:spPr>
          <a:xfrm rot="10800000">
            <a:off x="193183" y="220634"/>
            <a:ext cx="1179046" cy="64341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D02E-1294-4415-8FFD-FD0AEB4A5458}"/>
              </a:ext>
            </a:extLst>
          </p:cNvPr>
          <p:cNvSpPr txBox="1"/>
          <p:nvPr/>
        </p:nvSpPr>
        <p:spPr>
          <a:xfrm>
            <a:off x="1462382" y="269952"/>
            <a:ext cx="5904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000" dirty="0">
                <a:latin typeface="Angsana New" pitchFamily="18" charset="-34"/>
                <a:cs typeface="Angsana New" pitchFamily="18" charset="-34"/>
              </a:rPr>
              <a:t>ขอบเขตและวิธีการดำเนินโครงการ</a:t>
            </a:r>
            <a:endParaRPr lang="ko-KR" alt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715108" y="1227284"/>
            <a:ext cx="10867292" cy="49941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th-TH" sz="26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 </a:t>
            </a: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สำรวจระบบงานปัจจุบัน ประสานงานกับเจ้าหน้าที่ผู้รับผิดชอบในแต่ละระบบงาน เพื่อเตรียมข้อมูลจำนวนทรัพยากร</a:t>
            </a:r>
            <a:b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ที่ต้องการใช้ในแต่ละระบบ ได้แก่ จำนวนเครื่องคอมพิวเตอร์แม่ข่าย จำนวนหน่วยประมวลผล (</a:t>
            </a:r>
            <a:r>
              <a:rPr lang="en-US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CPU</a:t>
            </a: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 จำนวนหน่วยความจำ (</a:t>
            </a:r>
            <a:r>
              <a:rPr lang="en-US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Memory</a:t>
            </a: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และขนาดของพื้นที่ใช้งาน (</a:t>
            </a:r>
            <a:r>
              <a:rPr lang="en-US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Storage</a:t>
            </a: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endParaRPr lang="en-US" sz="2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26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 </a:t>
            </a: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จัดหาและติดตั้งระบบเครื่องคอมพิวเตอร์แม่ข่ายพร้อมอุปกรณ์และซอฟต์แวร์สนับสนุน รวมถึงระบบการสำรองข้อมูล</a:t>
            </a:r>
            <a:endParaRPr lang="en-US" sz="2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26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 </a:t>
            </a: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ัดแผนการดำเนินงานในการย้ายข้อมูลในแต่ละระบบงานไปยังระบบเครื่องคอมพิวเตอร์แม่ข่ายชุดใหม่ที่จัดหา</a:t>
            </a:r>
            <a:endParaRPr lang="en-US" sz="2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26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 </a:t>
            </a: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ดำเนินการย้ายข้อมูลของระบบงานต่างๆไปยังระบบคอมพิวเตอร์แม่ข่ายใหม่ที่จัดหา</a:t>
            </a:r>
            <a:endParaRPr lang="en-US" sz="2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26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5. </a:t>
            </a: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ดำเนินการทดสอบหลังดำเนินการย้ายระบบเสร็จสิ้น</a:t>
            </a:r>
            <a:endParaRPr lang="en-US" sz="2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          </a:t>
            </a:r>
            <a:r>
              <a:rPr lang="th-TH" sz="26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6. </a:t>
            </a: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กำหนดแนวปฏิบัติสำหรับการให้บริการเครื่องคอมพิวเตอร์แม่ข่าย และจัดฝึกอบรมให้กับผู้ดูแลระบบ สำหรับใช้</a:t>
            </a:r>
            <a:b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26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เป็นเครื่องมือปฏิบัติงานและบริหารจัดการทรัพยากรระบบเทคโนโลยีสารสนเทศ</a:t>
            </a:r>
            <a:endParaRPr lang="th-TH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97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251AAF58-9E07-4119-8705-FE7626A87753}"/>
              </a:ext>
            </a:extLst>
          </p:cNvPr>
          <p:cNvSpPr/>
          <p:nvPr/>
        </p:nvSpPr>
        <p:spPr>
          <a:xfrm>
            <a:off x="0" y="4690"/>
            <a:ext cx="12192000" cy="6853309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5C6013EE-DD03-4F6F-93B7-A485FEDE3BF0}"/>
              </a:ext>
            </a:extLst>
          </p:cNvPr>
          <p:cNvSpPr/>
          <p:nvPr/>
        </p:nvSpPr>
        <p:spPr>
          <a:xfrm>
            <a:off x="276232" y="161361"/>
            <a:ext cx="766957" cy="71083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22BC6-1759-4CEB-A69E-5F4C8A8C4045}"/>
              </a:ext>
            </a:extLst>
          </p:cNvPr>
          <p:cNvSpPr txBox="1"/>
          <p:nvPr/>
        </p:nvSpPr>
        <p:spPr>
          <a:xfrm>
            <a:off x="1223494" y="265452"/>
            <a:ext cx="103030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800" dirty="0">
                <a:latin typeface="Angsana New" pitchFamily="18" charset="-34"/>
                <a:cs typeface="Angsana New" pitchFamily="18" charset="-34"/>
              </a:rPr>
              <a:t>ระบบงานเดิม ปัญหา อุปสรรค</a:t>
            </a:r>
            <a:endParaRPr lang="ko-KR" altLang="en-US" sz="3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5BE6093-2438-4CAF-A23F-4A9DAC9CDC06}"/>
              </a:ext>
            </a:extLst>
          </p:cNvPr>
          <p:cNvSpPr txBox="1">
            <a:spLocks/>
          </p:cNvSpPr>
          <p:nvPr/>
        </p:nvSpPr>
        <p:spPr>
          <a:xfrm>
            <a:off x="9263711" y="6338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CDE9F2-16BA-400E-A164-ABDF52A653C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 algn="r"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C4C95D8-E0E5-46E2-96AE-71D5C6DC1B63}"/>
              </a:ext>
            </a:extLst>
          </p:cNvPr>
          <p:cNvSpPr/>
          <p:nvPr/>
        </p:nvSpPr>
        <p:spPr>
          <a:xfrm>
            <a:off x="803606" y="1203322"/>
            <a:ext cx="10303098" cy="526297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เครื่องคอมพิวเตอร์แม่ข่ายที่ ปภ. ใช้งานตั้งแต่อดีตจนถึงปัจจุบัน มีจำนวน 49 เครื่อง </a:t>
            </a: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แต่ละเครื่องจัดหามาโดยโครงการต่าง ๆ จึงแยกการบริหารกันอย่างอิสระ มียี่ห้อ</a:t>
            </a:r>
            <a:r>
              <a:rPr kumimoji="0" lang="en-US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/</a:t>
            </a: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รุ่นที่แตกต่างกัน ไม่สามารถใช้งานและ</a:t>
            </a: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จัดสรรทรัพยากร</a:t>
            </a: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ร่วมกันได้ </a:t>
            </a: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เกิดปัญหาโหลดภาระงาน และเครื่องคอมพิวเตอร์แม่ข่ายเดิม ภายในห้อง</a:t>
            </a:r>
            <a:b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Data Center </a:t>
            </a: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มีขนาดใหญ่จำนวนมาก ทำให้การจัดสรรพื้นที่ไม่เพียงพอ ในขณะที่ความต้องการด้านการ</a:t>
            </a:r>
            <a:b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ใช้งานข้อมูลสารสนเทศมีการขยายตัวขึ้นเรื่อย ๆ ซึ่ง</a:t>
            </a: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ปัจจุบันยังไม่มีการจัดสรรทรัพยากร เพื่อรองรับข้อมูลด้านสารสนเทศที่เกิดขึ้นใหม่อย่างเป็นระบบ</a:t>
            </a: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ส่งผลให้เกิดความยุ่งยากซับซ้อนในการบริหารจัดการ</a:t>
            </a:r>
            <a:b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และดูแลระบบของเจ้าหน้าที่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ตารางแสดงอายุการใช้งานเครื่องคอมพิวเตอร์แม่ข่าย</a:t>
            </a:r>
            <a:endParaRPr lang="th-TH" sz="28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th-TH" sz="28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th-TH" sz="28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th-TH" sz="28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th-TH" sz="28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4D21D4C-51D9-4375-8711-574420DD1E15}"/>
              </a:ext>
            </a:extLst>
          </p:cNvPr>
          <p:cNvSpPr txBox="1">
            <a:spLocks/>
          </p:cNvSpPr>
          <p:nvPr/>
        </p:nvSpPr>
        <p:spPr>
          <a:xfrm>
            <a:off x="491836" y="28740"/>
            <a:ext cx="10515600" cy="872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88" name="ตาราง 87">
            <a:extLst>
              <a:ext uri="{FF2B5EF4-FFF2-40B4-BE49-F238E27FC236}">
                <a16:creationId xmlns:a16="http://schemas.microsoft.com/office/drawing/2014/main" id="{F0AABB63-D02B-49F4-BFDD-DFB298D41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22738"/>
              </p:ext>
            </p:extLst>
          </p:nvPr>
        </p:nvGraphicFramePr>
        <p:xfrm>
          <a:off x="3106617" y="4655858"/>
          <a:ext cx="5972005" cy="1682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9020">
                  <a:extLst>
                    <a:ext uri="{9D8B030D-6E8A-4147-A177-3AD203B41FA5}">
                      <a16:colId xmlns:a16="http://schemas.microsoft.com/office/drawing/2014/main" val="3627176270"/>
                    </a:ext>
                  </a:extLst>
                </a:gridCol>
                <a:gridCol w="3287696">
                  <a:extLst>
                    <a:ext uri="{9D8B030D-6E8A-4147-A177-3AD203B41FA5}">
                      <a16:colId xmlns:a16="http://schemas.microsoft.com/office/drawing/2014/main" val="790427371"/>
                    </a:ext>
                  </a:extLst>
                </a:gridCol>
                <a:gridCol w="2085289">
                  <a:extLst>
                    <a:ext uri="{9D8B030D-6E8A-4147-A177-3AD203B41FA5}">
                      <a16:colId xmlns:a16="http://schemas.microsoft.com/office/drawing/2014/main" val="2715573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ลำดับ</a:t>
                      </a:r>
                      <a:endParaRPr lang="en-US" sz="24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อายุการใช้งาน (ปี)</a:t>
                      </a:r>
                      <a:endParaRPr lang="en-US" sz="24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 (เครื่อง)</a:t>
                      </a:r>
                      <a:endParaRPr lang="en-US" sz="24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710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en-US" sz="24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น้อยกว่า 7 ปี</a:t>
                      </a:r>
                      <a:endParaRPr lang="en-US" sz="24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</a:t>
                      </a:r>
                      <a:endParaRPr lang="en-US" sz="24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667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en-US" sz="24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ระหว่าง 7 – 10 ปี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spc="-3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</a:t>
                      </a:r>
                      <a:endParaRPr lang="en-US" sz="24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84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240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h-TH" sz="2400" spc="-3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มากกว่า 10 ปี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spc="-3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72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04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251AAF58-9E07-4119-8705-FE7626A87753}"/>
              </a:ext>
            </a:extLst>
          </p:cNvPr>
          <p:cNvSpPr/>
          <p:nvPr/>
        </p:nvSpPr>
        <p:spPr>
          <a:xfrm>
            <a:off x="0" y="4690"/>
            <a:ext cx="12192000" cy="6853309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5C6013EE-DD03-4F6F-93B7-A485FEDE3BF0}"/>
              </a:ext>
            </a:extLst>
          </p:cNvPr>
          <p:cNvSpPr/>
          <p:nvPr/>
        </p:nvSpPr>
        <p:spPr>
          <a:xfrm>
            <a:off x="276232" y="161361"/>
            <a:ext cx="766957" cy="71083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5BE6093-2438-4CAF-A23F-4A9DAC9CDC06}"/>
              </a:ext>
            </a:extLst>
          </p:cNvPr>
          <p:cNvSpPr txBox="1">
            <a:spLocks/>
          </p:cNvSpPr>
          <p:nvPr/>
        </p:nvSpPr>
        <p:spPr>
          <a:xfrm>
            <a:off x="9263711" y="6338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CDE9F2-16BA-400E-A164-ABDF52A653C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 algn="r"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C4C95D8-E0E5-46E2-96AE-71D5C6DC1B63}"/>
              </a:ext>
            </a:extLst>
          </p:cNvPr>
          <p:cNvSpPr/>
          <p:nvPr/>
        </p:nvSpPr>
        <p:spPr>
          <a:xfrm>
            <a:off x="581154" y="1132984"/>
            <a:ext cx="11029691" cy="58785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indent="540385" algn="thaiDist">
              <a:lnSpc>
                <a:spcPct val="115000"/>
              </a:lnSpc>
              <a:spcAft>
                <a:spcPts val="800"/>
              </a:spcAft>
            </a:pP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การนำระบบ </a:t>
            </a: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Hyper</a:t>
            </a: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-</a:t>
            </a: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Converged Infrastructure </a:t>
            </a: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HCI</a:t>
            </a: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มาใช้บริหารจัดการชุดเครื่อง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คอมพิวเตอร์แม่ข่าย</a:t>
            </a:r>
            <a:endParaRPr lang="th-TH" sz="28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4D21D4C-51D9-4375-8711-574420DD1E15}"/>
              </a:ext>
            </a:extLst>
          </p:cNvPr>
          <p:cNvSpPr txBox="1">
            <a:spLocks/>
          </p:cNvSpPr>
          <p:nvPr/>
        </p:nvSpPr>
        <p:spPr>
          <a:xfrm>
            <a:off x="491836" y="28740"/>
            <a:ext cx="10515600" cy="872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1" name="Group 5131">
            <a:extLst>
              <a:ext uri="{FF2B5EF4-FFF2-40B4-BE49-F238E27FC236}">
                <a16:creationId xmlns:a16="http://schemas.microsoft.com/office/drawing/2014/main" id="{0A69A15F-61B6-47AD-9843-234B4551191D}"/>
              </a:ext>
            </a:extLst>
          </p:cNvPr>
          <p:cNvGrpSpPr/>
          <p:nvPr/>
        </p:nvGrpSpPr>
        <p:grpSpPr>
          <a:xfrm>
            <a:off x="155340" y="175540"/>
            <a:ext cx="12657726" cy="6555305"/>
            <a:chOff x="155340" y="211544"/>
            <a:chExt cx="12657726" cy="6555305"/>
          </a:xfrm>
        </p:grpSpPr>
        <p:pic>
          <p:nvPicPr>
            <p:cNvPr id="12" name="Picture 50">
              <a:extLst>
                <a:ext uri="{FF2B5EF4-FFF2-40B4-BE49-F238E27FC236}">
                  <a16:creationId xmlns:a16="http://schemas.microsoft.com/office/drawing/2014/main" id="{77D202BC-9E83-48AB-823F-BDAC110EF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56329" y="987637"/>
              <a:ext cx="8608123" cy="5779212"/>
            </a:xfrm>
            <a:prstGeom prst="rect">
              <a:avLst/>
            </a:prstGeom>
          </p:spPr>
        </p:pic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BA7542C0-0377-4FB8-9CFA-C792FA988B26}"/>
                </a:ext>
              </a:extLst>
            </p:cNvPr>
            <p:cNvSpPr/>
            <p:nvPr/>
          </p:nvSpPr>
          <p:spPr>
            <a:xfrm>
              <a:off x="1094640" y="211544"/>
              <a:ext cx="11718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ปัญหาของศูนย์ข้อมูลคอมพิวเตอร์ ของกรมป้องกันและบรรเทาสาธารณภัย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01C32B2E-2615-41E4-9225-576DF2606E4F}"/>
                </a:ext>
              </a:extLst>
            </p:cNvPr>
            <p:cNvSpPr/>
            <p:nvPr/>
          </p:nvSpPr>
          <p:spPr>
            <a:xfrm>
              <a:off x="4356535" y="5097164"/>
              <a:ext cx="4716000" cy="1284172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D0C23AE7-39F4-4025-8371-3950E51D8A63}"/>
                </a:ext>
              </a:extLst>
            </p:cNvPr>
            <p:cNvSpPr/>
            <p:nvPr/>
          </p:nvSpPr>
          <p:spPr>
            <a:xfrm>
              <a:off x="659623" y="5413935"/>
              <a:ext cx="2520053" cy="1015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อุปกรณ์ในระบบมีหลาย 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Platform,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หลายยี่ห้อ ทำให้ระบบมีความซับซ้อน บริหารจัดการยาก</a:t>
              </a:r>
            </a:p>
          </p:txBody>
        </p:sp>
        <p:cxnSp>
          <p:nvCxnSpPr>
            <p:cNvPr id="18" name="Straight Connector 31">
              <a:extLst>
                <a:ext uri="{FF2B5EF4-FFF2-40B4-BE49-F238E27FC236}">
                  <a16:creationId xmlns:a16="http://schemas.microsoft.com/office/drawing/2014/main" id="{29E68E56-DD29-4E5E-AEB4-DA1159E6811E}"/>
                </a:ext>
              </a:extLst>
            </p:cNvPr>
            <p:cNvCxnSpPr/>
            <p:nvPr/>
          </p:nvCxnSpPr>
          <p:spPr>
            <a:xfrm>
              <a:off x="3107668" y="6129300"/>
              <a:ext cx="396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0">
              <a:extLst>
                <a:ext uri="{FF2B5EF4-FFF2-40B4-BE49-F238E27FC236}">
                  <a16:creationId xmlns:a16="http://schemas.microsoft.com/office/drawing/2014/main" id="{9DE9481E-FB8D-4699-80B3-0778F3C7BF64}"/>
                </a:ext>
              </a:extLst>
            </p:cNvPr>
            <p:cNvCxnSpPr/>
            <p:nvPr/>
          </p:nvCxnSpPr>
          <p:spPr>
            <a:xfrm flipV="1">
              <a:off x="3503668" y="5540337"/>
              <a:ext cx="852867" cy="58896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32B5B089-F277-424B-8BA3-EAEF0938E623}"/>
                </a:ext>
              </a:extLst>
            </p:cNvPr>
            <p:cNvSpPr/>
            <p:nvPr/>
          </p:nvSpPr>
          <p:spPr>
            <a:xfrm>
              <a:off x="9640750" y="4462080"/>
              <a:ext cx="2538356" cy="16312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เครื่องคอมพิวเตอร์แม่ข่ายและอุปกรณ์จัดเก็บข้อมูลแต่ละรายการทำงานอิสะ ถูกติดตั้งระบบงานเดียว ทำให้มีการใช้ทรัพยากรไม่เต็มประสิทธิภาพ</a:t>
              </a:r>
            </a:p>
          </p:txBody>
        </p:sp>
        <p:cxnSp>
          <p:nvCxnSpPr>
            <p:cNvPr id="22" name="Straight Connector 58">
              <a:extLst>
                <a:ext uri="{FF2B5EF4-FFF2-40B4-BE49-F238E27FC236}">
                  <a16:creationId xmlns:a16="http://schemas.microsoft.com/office/drawing/2014/main" id="{33A3685C-BAC4-42DB-BE92-0F033EF72776}"/>
                </a:ext>
              </a:extLst>
            </p:cNvPr>
            <p:cNvCxnSpPr/>
            <p:nvPr/>
          </p:nvCxnSpPr>
          <p:spPr>
            <a:xfrm>
              <a:off x="9064750" y="4689140"/>
              <a:ext cx="576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9">
              <a:extLst>
                <a:ext uri="{FF2B5EF4-FFF2-40B4-BE49-F238E27FC236}">
                  <a16:creationId xmlns:a16="http://schemas.microsoft.com/office/drawing/2014/main" id="{A73BB070-33DE-4F76-A24B-0406F59DA06A}"/>
                </a:ext>
              </a:extLst>
            </p:cNvPr>
            <p:cNvCxnSpPr/>
            <p:nvPr/>
          </p:nvCxnSpPr>
          <p:spPr>
            <a:xfrm flipV="1">
              <a:off x="8830774" y="4654939"/>
              <a:ext cx="286645" cy="454205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43">
              <a:extLst>
                <a:ext uri="{FF2B5EF4-FFF2-40B4-BE49-F238E27FC236}">
                  <a16:creationId xmlns:a16="http://schemas.microsoft.com/office/drawing/2014/main" id="{215EB2D3-DEF4-4E89-AC0B-CFE6A506BAB2}"/>
                </a:ext>
              </a:extLst>
            </p:cNvPr>
            <p:cNvSpPr/>
            <p:nvPr/>
          </p:nvSpPr>
          <p:spPr>
            <a:xfrm>
              <a:off x="9219529" y="2678720"/>
              <a:ext cx="2196000" cy="132343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ระบบไม่รองรับการติดตั้งซอฟต์แวร์เวอร์ชั่นใหม่ และแอพพลิเคชั่นใหม่ 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(Modern Application)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 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Container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4D482A18-241E-44D7-B82A-540A08C213F0}"/>
                </a:ext>
              </a:extLst>
            </p:cNvPr>
            <p:cNvCxnSpPr/>
            <p:nvPr/>
          </p:nvCxnSpPr>
          <p:spPr>
            <a:xfrm>
              <a:off x="8760296" y="3238837"/>
              <a:ext cx="432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9AD5C548-DC17-44B1-9CB8-C0AA951CAFEC}"/>
                </a:ext>
              </a:extLst>
            </p:cNvPr>
            <p:cNvCxnSpPr/>
            <p:nvPr/>
          </p:nvCxnSpPr>
          <p:spPr>
            <a:xfrm flipH="1">
              <a:off x="7431083" y="3237036"/>
              <a:ext cx="1329214" cy="186012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51CAB882-84B1-410F-BC63-51D6468A03ED}"/>
                </a:ext>
              </a:extLst>
            </p:cNvPr>
            <p:cNvGrpSpPr/>
            <p:nvPr/>
          </p:nvGrpSpPr>
          <p:grpSpPr>
            <a:xfrm>
              <a:off x="1041192" y="1088740"/>
              <a:ext cx="2736304" cy="1044000"/>
              <a:chOff x="911424" y="996503"/>
              <a:chExt cx="2736304" cy="1044000"/>
            </a:xfrm>
          </p:grpSpPr>
          <p:sp>
            <p:nvSpPr>
              <p:cNvPr id="49" name="Rectangle 28">
                <a:extLst>
                  <a:ext uri="{FF2B5EF4-FFF2-40B4-BE49-F238E27FC236}">
                    <a16:creationId xmlns:a16="http://schemas.microsoft.com/office/drawing/2014/main" id="{EE9E6B25-2A97-4457-99E9-3F810DC26FD4}"/>
                  </a:ext>
                </a:extLst>
              </p:cNvPr>
              <p:cNvSpPr/>
              <p:nvPr/>
            </p:nvSpPr>
            <p:spPr>
              <a:xfrm>
                <a:off x="911424" y="996503"/>
                <a:ext cx="2700000" cy="10440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0" name="Rectangle 15">
                <a:extLst>
                  <a:ext uri="{FF2B5EF4-FFF2-40B4-BE49-F238E27FC236}">
                    <a16:creationId xmlns:a16="http://schemas.microsoft.com/office/drawing/2014/main" id="{C5426E63-A7F6-44FE-8515-DF40DC2C9300}"/>
                  </a:ext>
                </a:extLst>
              </p:cNvPr>
              <p:cNvSpPr/>
              <p:nvPr/>
            </p:nvSpPr>
            <p:spPr>
              <a:xfrm>
                <a:off x="947652" y="1018675"/>
                <a:ext cx="270007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0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อุปกรณ์ที่ใช้งานอยู่ปัจจุบัน มีอายุการใช้งาน </a:t>
                </a:r>
                <a:r>
                  <a:rPr lang="en-US" sz="20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&gt;</a:t>
                </a:r>
                <a:r>
                  <a:rPr lang="th-TH" sz="20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7 ปี มีการเสื่อมสภาพ</a:t>
                </a:r>
                <a:r>
                  <a:rPr lang="en-US" sz="20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, End-of-Support </a:t>
                </a:r>
                <a:r>
                  <a:rPr lang="th-TH" sz="20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จากเจ้าของผลิตภัณฑ์ </a:t>
                </a: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EDA4A0-6175-4DCE-AEF6-A0A4911F6137}"/>
                </a:ext>
              </a:extLst>
            </p:cNvPr>
            <p:cNvCxnSpPr/>
            <p:nvPr/>
          </p:nvCxnSpPr>
          <p:spPr>
            <a:xfrm>
              <a:off x="3719788" y="1628800"/>
              <a:ext cx="468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9">
              <a:extLst>
                <a:ext uri="{FF2B5EF4-FFF2-40B4-BE49-F238E27FC236}">
                  <a16:creationId xmlns:a16="http://schemas.microsoft.com/office/drawing/2014/main" id="{DB3419A2-67F9-4B38-BA93-53A9CE7A592E}"/>
                </a:ext>
              </a:extLst>
            </p:cNvPr>
            <p:cNvCxnSpPr/>
            <p:nvPr/>
          </p:nvCxnSpPr>
          <p:spPr>
            <a:xfrm>
              <a:off x="4187788" y="1628800"/>
              <a:ext cx="1549741" cy="345558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B1E76C9C-18E0-4254-B62C-6377386DC929}"/>
                </a:ext>
              </a:extLst>
            </p:cNvPr>
            <p:cNvGrpSpPr/>
            <p:nvPr/>
          </p:nvGrpSpPr>
          <p:grpSpPr>
            <a:xfrm>
              <a:off x="6205405" y="1268760"/>
              <a:ext cx="4035595" cy="3816424"/>
              <a:chOff x="6205405" y="1268760"/>
              <a:chExt cx="4035595" cy="3816424"/>
            </a:xfrm>
          </p:grpSpPr>
          <p:sp>
            <p:nvSpPr>
              <p:cNvPr id="46" name="Rectangle 55">
                <a:extLst>
                  <a:ext uri="{FF2B5EF4-FFF2-40B4-BE49-F238E27FC236}">
                    <a16:creationId xmlns:a16="http://schemas.microsoft.com/office/drawing/2014/main" id="{53A44AC8-C590-42EB-834F-9B416D07425C}"/>
                  </a:ext>
                </a:extLst>
              </p:cNvPr>
              <p:cNvSpPr/>
              <p:nvPr/>
            </p:nvSpPr>
            <p:spPr>
              <a:xfrm>
                <a:off x="6205405" y="1268760"/>
                <a:ext cx="4035595" cy="10156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h-TH" sz="20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ทรัพยากรในระบบมีไม่เพียงพอต่อการติดตั้งระบบงานใหม่อย่างรวดเร็ว ตอบสนองต่อการพัฒนาแอพพลิเคชั่นใหม่ของกรมไม่ทันท่วงที</a:t>
                </a:r>
              </a:p>
            </p:txBody>
          </p:sp>
          <p:cxnSp>
            <p:nvCxnSpPr>
              <p:cNvPr id="47" name="Straight Connector 44">
                <a:extLst>
                  <a:ext uri="{FF2B5EF4-FFF2-40B4-BE49-F238E27FC236}">
                    <a16:creationId xmlns:a16="http://schemas.microsoft.com/office/drawing/2014/main" id="{A28611B6-57F1-4C5C-AED8-D56B17658A26}"/>
                  </a:ext>
                </a:extLst>
              </p:cNvPr>
              <p:cNvCxnSpPr/>
              <p:nvPr/>
            </p:nvCxnSpPr>
            <p:spPr>
              <a:xfrm flipH="1">
                <a:off x="6440403" y="2762621"/>
                <a:ext cx="1687497" cy="2322563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98163D9-463B-4A33-80AC-60E80B59DE5E}"/>
                  </a:ext>
                </a:extLst>
              </p:cNvPr>
              <p:cNvCxnSpPr/>
              <p:nvPr/>
            </p:nvCxnSpPr>
            <p:spPr>
              <a:xfrm flipV="1">
                <a:off x="8100666" y="2286220"/>
                <a:ext cx="0" cy="458704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49">
              <a:extLst>
                <a:ext uri="{FF2B5EF4-FFF2-40B4-BE49-F238E27FC236}">
                  <a16:creationId xmlns:a16="http://schemas.microsoft.com/office/drawing/2014/main" id="{7B707CEC-2655-498C-ABA9-990FCB0D7468}"/>
                </a:ext>
              </a:extLst>
            </p:cNvPr>
            <p:cNvSpPr/>
            <p:nvPr/>
          </p:nvSpPr>
          <p:spPr>
            <a:xfrm>
              <a:off x="155340" y="3068960"/>
              <a:ext cx="2340324" cy="1015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การบริหารจัดการอุปกรณ์แต่ละรายการแยกจากกัน มองไม่เห็นภาพรวมการเชื่อมต่อกัน</a:t>
              </a:r>
            </a:p>
          </p:txBody>
        </p:sp>
        <p:cxnSp>
          <p:nvCxnSpPr>
            <p:cNvPr id="32" name="Straight Connector 34">
              <a:extLst>
                <a:ext uri="{FF2B5EF4-FFF2-40B4-BE49-F238E27FC236}">
                  <a16:creationId xmlns:a16="http://schemas.microsoft.com/office/drawing/2014/main" id="{3DA0CD77-AAEA-4567-9D9A-9C015C447A12}"/>
                </a:ext>
              </a:extLst>
            </p:cNvPr>
            <p:cNvCxnSpPr/>
            <p:nvPr/>
          </p:nvCxnSpPr>
          <p:spPr>
            <a:xfrm>
              <a:off x="3314628" y="3638859"/>
              <a:ext cx="1138014" cy="14575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>
              <a:extLst>
                <a:ext uri="{FF2B5EF4-FFF2-40B4-BE49-F238E27FC236}">
                  <a16:creationId xmlns:a16="http://schemas.microsoft.com/office/drawing/2014/main" id="{A67C0425-35E6-448A-A90C-1E7D5E83C046}"/>
                </a:ext>
              </a:extLst>
            </p:cNvPr>
            <p:cNvCxnSpPr/>
            <p:nvPr/>
          </p:nvCxnSpPr>
          <p:spPr>
            <a:xfrm>
              <a:off x="2450628" y="3645024"/>
              <a:ext cx="864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23">
              <a:extLst>
                <a:ext uri="{FF2B5EF4-FFF2-40B4-BE49-F238E27FC236}">
                  <a16:creationId xmlns:a16="http://schemas.microsoft.com/office/drawing/2014/main" id="{760E7389-C1B0-463C-AE5F-A2223A0ED49B}"/>
                </a:ext>
              </a:extLst>
            </p:cNvPr>
            <p:cNvGrpSpPr/>
            <p:nvPr/>
          </p:nvGrpSpPr>
          <p:grpSpPr>
            <a:xfrm>
              <a:off x="4871864" y="5265204"/>
              <a:ext cx="3476671" cy="1080120"/>
              <a:chOff x="4347441" y="4401072"/>
              <a:chExt cx="3476671" cy="1080120"/>
            </a:xfrm>
          </p:grpSpPr>
          <p:pic>
            <p:nvPicPr>
              <p:cNvPr id="35" name="Picture 4" descr="Data Management Solutions for the Cloud | NetApp">
                <a:extLst>
                  <a:ext uri="{FF2B5EF4-FFF2-40B4-BE49-F238E27FC236}">
                    <a16:creationId xmlns:a16="http://schemas.microsoft.com/office/drawing/2014/main" id="{CE59DCB2-9EDB-488D-A14B-23C8DD328F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0096" y="5157192"/>
                <a:ext cx="810000" cy="3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01-photo-Dell-emc-logo">
                <a:extLst>
                  <a:ext uri="{FF2B5EF4-FFF2-40B4-BE49-F238E27FC236}">
                    <a16:creationId xmlns:a16="http://schemas.microsoft.com/office/drawing/2014/main" id="{5652F5B8-C246-44C0-98C5-731E7A4920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3832" y="4869208"/>
                <a:ext cx="930683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9">
                <a:extLst>
                  <a:ext uri="{FF2B5EF4-FFF2-40B4-BE49-F238E27FC236}">
                    <a16:creationId xmlns:a16="http://schemas.microsoft.com/office/drawing/2014/main" id="{70CABD40-6EDB-4BE5-98FD-435A5F0CD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682044" y="4941168"/>
                <a:ext cx="540000" cy="287089"/>
              </a:xfrm>
              <a:prstGeom prst="rect">
                <a:avLst/>
              </a:prstGeom>
            </p:spPr>
          </p:pic>
          <p:pic>
            <p:nvPicPr>
              <p:cNvPr id="38" name="Picture 8" descr="File:Synology Logo.svg - Wikimedia Commons">
                <a:extLst>
                  <a:ext uri="{FF2B5EF4-FFF2-40B4-BE49-F238E27FC236}">
                    <a16:creationId xmlns:a16="http://schemas.microsoft.com/office/drawing/2014/main" id="{6416F40B-9A05-4C23-880C-890A22E8E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3106" y="5282184"/>
                <a:ext cx="612000" cy="163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GitHub - hpe-design/logos: hpe logo for use with hpe products">
                <a:extLst>
                  <a:ext uri="{FF2B5EF4-FFF2-40B4-BE49-F238E27FC236}">
                    <a16:creationId xmlns:a16="http://schemas.microsoft.com/office/drawing/2014/main" id="{C2CBC16E-81DE-4793-949E-BC8B9E90D8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004" y="4509120"/>
                <a:ext cx="1030852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Lenovo Logo Red High Res - Tonkit360">
                <a:extLst>
                  <a:ext uri="{FF2B5EF4-FFF2-40B4-BE49-F238E27FC236}">
                    <a16:creationId xmlns:a16="http://schemas.microsoft.com/office/drawing/2014/main" id="{3906904F-A32D-4779-9468-1E693B374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1837" y="4401072"/>
                <a:ext cx="576000" cy="19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4" descr="File:Vmware.svg - Wikimedia Commons">
                <a:extLst>
                  <a:ext uri="{FF2B5EF4-FFF2-40B4-BE49-F238E27FC236}">
                    <a16:creationId xmlns:a16="http://schemas.microsoft.com/office/drawing/2014/main" id="{78F1803F-630D-41E2-B08A-89B051C8A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180" y="4725144"/>
                <a:ext cx="936000" cy="152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7">
                <a:extLst>
                  <a:ext uri="{FF2B5EF4-FFF2-40B4-BE49-F238E27FC236}">
                    <a16:creationId xmlns:a16="http://schemas.microsoft.com/office/drawing/2014/main" id="{AE54D8AC-70CA-4211-8FEF-DA323B0F2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0016" y="4725168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3" name="Picture 4" descr="Unix | Brands of the World™ | Download vector logos and logotypes">
                <a:extLst>
                  <a:ext uri="{FF2B5EF4-FFF2-40B4-BE49-F238E27FC236}">
                    <a16:creationId xmlns:a16="http://schemas.microsoft.com/office/drawing/2014/main" id="{68A4532C-CC4F-4276-8033-DC5CDF211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54" b="31236"/>
              <a:stretch/>
            </p:blipFill>
            <p:spPr bwMode="auto">
              <a:xfrm>
                <a:off x="4347441" y="4676205"/>
                <a:ext cx="612000" cy="219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2" descr="Veritas - LM Solution &amp;amp; Computer Co., Ltd. : Inspired by LnwShop.com">
                <a:extLst>
                  <a:ext uri="{FF2B5EF4-FFF2-40B4-BE49-F238E27FC236}">
                    <a16:creationId xmlns:a16="http://schemas.microsoft.com/office/drawing/2014/main" id="{DF9B2DBA-180D-49A9-B9F5-9E4BE549F8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4112" y="5048257"/>
                <a:ext cx="7200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0">
                <a:extLst>
                  <a:ext uri="{FF2B5EF4-FFF2-40B4-BE49-F238E27FC236}">
                    <a16:creationId xmlns:a16="http://schemas.microsoft.com/office/drawing/2014/main" id="{2759249E-9B09-476D-B0BB-6D729B01E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28784" y="4895972"/>
                <a:ext cx="237862" cy="28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833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95DDAEA-CD33-44C9-815C-135FACCEEA54}"/>
              </a:ext>
            </a:extLst>
          </p:cNvPr>
          <p:cNvSpPr/>
          <p:nvPr/>
        </p:nvSpPr>
        <p:spPr>
          <a:xfrm>
            <a:off x="-1" y="-46350"/>
            <a:ext cx="12192000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40605136-6FD3-458B-8CFF-0C4B7F3B24C2}"/>
              </a:ext>
            </a:extLst>
          </p:cNvPr>
          <p:cNvSpPr/>
          <p:nvPr/>
        </p:nvSpPr>
        <p:spPr>
          <a:xfrm rot="10800000">
            <a:off x="193183" y="220634"/>
            <a:ext cx="1179046" cy="64341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D02E-1294-4415-8FFD-FD0AEB4A5458}"/>
              </a:ext>
            </a:extLst>
          </p:cNvPr>
          <p:cNvSpPr txBox="1"/>
          <p:nvPr/>
        </p:nvSpPr>
        <p:spPr>
          <a:xfrm>
            <a:off x="1462382" y="70661"/>
            <a:ext cx="9991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th-TH" altLang="th-TH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ผังการเชื่อมโยงอุปกรณ์คอมพิวเตอร์แม่ข่ายและระบบงานที่มีในปัจจุบัน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7033846" y="1101699"/>
            <a:ext cx="5005754" cy="551227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ระบบงานและฐานข้อมูล ปภ.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คลังข้อมูลสาธารณภัยแห่งชาติ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ฐานข้อมูลการจัดการสิ่งของสำรองจ่าย (</a:t>
            </a:r>
            <a:r>
              <a:rPr lang="en-US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e-Stock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ฐานข้อมูลหนึ่งตำบลหนึ่งทีมกู้ชีพกู้ภัย (</a:t>
            </a:r>
            <a:r>
              <a:rPr lang="en-US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OTOS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ฐานข้อมูลการจัดการภัยพิบัติโดยอาศัยชุมชนเป็นฐาน (</a:t>
            </a:r>
            <a:r>
              <a:rPr lang="en-US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CBDRM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ฐานข้อมูลอาสาสมัครป้องกันภัยฝ่ายพลเรือน (อปพร.)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ฐานข้อมูลมิสเตอร์เตือนภัย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ฐานข้อมูลสาธารณภัย (รายงานเหตุด่วน ประกาศเขตพื้นที่ประสบภัย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ข้อมูลความเสียหายและการให้ความช่วยเหลือ)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ฐานข้อมูลอุบัติเหตุทางถนน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ฐานข้อมูลเครื่องจักรกลและอุปกรณ์กู้ภัย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ฐานข้อมูลทรัพยากรการเตือนภัย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เว็บไซต์กรมป้องกันและบรรเทาสาธารณภัย และหน่วยงานภายใน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รูปภาพ 4">
            <a:extLst>
              <a:ext uri="{FF2B5EF4-FFF2-40B4-BE49-F238E27FC236}">
                <a16:creationId xmlns:a16="http://schemas.microsoft.com/office/drawing/2014/main" id="{52BEF734-F178-4556-BC37-7F0500F7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2" y="1045939"/>
            <a:ext cx="6332385" cy="55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1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7DAB4AFC-4A41-44BD-B4F3-A0FD1DAD16FD}"/>
              </a:ext>
            </a:extLst>
          </p:cNvPr>
          <p:cNvSpPr/>
          <p:nvPr/>
        </p:nvSpPr>
        <p:spPr>
          <a:xfrm>
            <a:off x="12001" y="0"/>
            <a:ext cx="1219199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D55495C-D7F9-48AA-9E60-16345302F50C}"/>
              </a:ext>
            </a:extLst>
          </p:cNvPr>
          <p:cNvSpPr>
            <a:spLocks noChangeAspect="1"/>
          </p:cNvSpPr>
          <p:nvPr/>
        </p:nvSpPr>
        <p:spPr>
          <a:xfrm>
            <a:off x="358881" y="136300"/>
            <a:ext cx="640459" cy="7632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1936F9-DC9C-41BF-A3E5-764E0830FA22}"/>
              </a:ext>
            </a:extLst>
          </p:cNvPr>
          <p:cNvSpPr txBox="1"/>
          <p:nvPr/>
        </p:nvSpPr>
        <p:spPr>
          <a:xfrm>
            <a:off x="1256581" y="189065"/>
            <a:ext cx="937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แนวทางการดำเนินการของระบบงานใหม่ที่ขออนุมัติ</a:t>
            </a:r>
            <a:endParaRPr lang="en-US" sz="4000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520486" y="1190340"/>
            <a:ext cx="11151027" cy="533479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spcAft>
                <a:spcPts val="800"/>
              </a:spcAft>
              <a:tabLst>
                <a:tab pos="900430" algn="l"/>
              </a:tabLst>
            </a:pPr>
            <a:r>
              <a:rPr lang="th-TH" sz="25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2500" dirty="0">
                <a:latin typeface="Angsana New" panose="02020603050405020304" pitchFamily="18" charset="-34"/>
                <a:cs typeface="Angsana New" pitchFamily="18" charset="-34"/>
              </a:rPr>
              <a:t> 1. 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สำรวจระบบงานปัจจุบัน ประสานงานกับเจ้าหน้าที่ผู้รับผิดชอบเพื่อเตรียมข้อมูลจำนวนทรัพยากรที่ต้องการใช้งานในแต่ละระบบ ได้แก่ จำนวนเครื่องคอมพิวเตอร์แม่ข่าย</a:t>
            </a:r>
            <a:r>
              <a:rPr lang="th-TH" sz="25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จำนวนหน่วยประมวลผล (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CPU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จำนวนหน่วยความจำ (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Memory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และขนาดของพื้นที่ใช้งาน (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Storage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endParaRPr lang="en-US" sz="25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spcAft>
                <a:spcPts val="800"/>
              </a:spcAft>
              <a:tabLst>
                <a:tab pos="900430" algn="l"/>
              </a:tabLst>
            </a:pP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2. จัดหาและติดตั้งระบบเครื่องคอมพิวเตอร์แม่ข่ายพร้อมอุปกรณ์และซอฟต์แวร์สนับสนุน รวมทั้ง ระบบสำรองข้อมูล </a:t>
            </a:r>
            <a:endParaRPr lang="en-US" sz="25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spcAft>
                <a:spcPts val="800"/>
              </a:spcAft>
              <a:tabLst>
                <a:tab pos="900430" algn="l"/>
              </a:tabLst>
            </a:pPr>
            <a:r>
              <a:rPr lang="th-TH" sz="25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25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</a:t>
            </a:r>
            <a:r>
              <a:rPr lang="th-TH" sz="25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2.1</a:t>
            </a:r>
            <a:r>
              <a:rPr lang="th-TH" sz="25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จัดหาและติดตั้งระบบเครื่องคอมพิวเตอร์แม่ข่ายพร้อมอุปกรณ์ ประกอบด้วย</a:t>
            </a:r>
            <a:endParaRPr lang="en-US" sz="25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spcAft>
                <a:spcPts val="800"/>
              </a:spcAft>
              <a:tabLst>
                <a:tab pos="900430" algn="l"/>
              </a:tabLst>
            </a:pP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	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2.1.1 ระบบ 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Hyper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-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Converged Infrastructure 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HCI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จำนวน 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ระบบ</a:t>
            </a:r>
            <a:endParaRPr lang="en-US" sz="25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spcAft>
                <a:spcPts val="800"/>
              </a:spcAft>
            </a:pP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2.1.2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ระบบสำรองข้อมูลแบบเบ็ดเสร็จบริหารจัดการแบบรวมศูนย์ (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Purposed Built Backup Appliance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จำนวน 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ระบบ</a:t>
            </a:r>
            <a:endParaRPr lang="en-US" sz="25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spcAft>
                <a:spcPts val="800"/>
              </a:spcAft>
            </a:pP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2.1.3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ระบบวิเคราะห์ทรัพยากรสำหรับระบบสำรองข้อมูลและอุปกรณ์จัดเก็บข้อมูล (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IT Analytics Resources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จำนวน </a:t>
            </a: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</a:t>
            </a:r>
            <a:r>
              <a:rPr lang="th-TH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ระบบ</a:t>
            </a:r>
            <a:endParaRPr lang="en-US" sz="25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spcAft>
                <a:spcPts val="800"/>
              </a:spcAft>
            </a:pP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</a:t>
            </a:r>
            <a:r>
              <a:rPr lang="en-US" sz="2500" spc="-2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2.1.4</a:t>
            </a:r>
            <a:r>
              <a:rPr lang="th-TH" sz="2500" spc="-2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อุปกรณ์สลับสัญญาณแกนหลักในศูนย์ข้อมูลส่วนกลาง จำนวน </a:t>
            </a:r>
            <a:r>
              <a:rPr lang="en-US" sz="2500" spc="-2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</a:t>
            </a:r>
            <a:r>
              <a:rPr lang="th-TH" sz="2500" spc="-2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ชุด</a:t>
            </a:r>
            <a:endParaRPr lang="en-US" sz="25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spcAft>
                <a:spcPts val="800"/>
              </a:spcAft>
            </a:pPr>
            <a:r>
              <a:rPr lang="en-US" sz="25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</a:t>
            </a:r>
            <a:r>
              <a:rPr lang="en-US" sz="2500" spc="-2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2.1.5</a:t>
            </a:r>
            <a:r>
              <a:rPr lang="th-TH" sz="2500" spc="-2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อุปกรณ์สลับสัญญาณปลายทางในศูนย์ข้อมูลส่วนกลาง จำนวน </a:t>
            </a:r>
            <a:r>
              <a:rPr lang="en-US" sz="2500" spc="-2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</a:t>
            </a:r>
            <a:r>
              <a:rPr lang="th-TH" sz="2500" spc="-2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ชุด</a:t>
            </a:r>
            <a:endParaRPr lang="en-US" sz="25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2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7DAB4AFC-4A41-44BD-B4F3-A0FD1DAD16FD}"/>
              </a:ext>
            </a:extLst>
          </p:cNvPr>
          <p:cNvSpPr/>
          <p:nvPr/>
        </p:nvSpPr>
        <p:spPr>
          <a:xfrm>
            <a:off x="12001" y="0"/>
            <a:ext cx="1219199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D55495C-D7F9-48AA-9E60-16345302F50C}"/>
              </a:ext>
            </a:extLst>
          </p:cNvPr>
          <p:cNvSpPr>
            <a:spLocks noChangeAspect="1"/>
          </p:cNvSpPr>
          <p:nvPr/>
        </p:nvSpPr>
        <p:spPr>
          <a:xfrm>
            <a:off x="358881" y="136300"/>
            <a:ext cx="640459" cy="7632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1936F9-DC9C-41BF-A3E5-764E0830FA22}"/>
              </a:ext>
            </a:extLst>
          </p:cNvPr>
          <p:cNvSpPr txBox="1"/>
          <p:nvPr/>
        </p:nvSpPr>
        <p:spPr>
          <a:xfrm>
            <a:off x="1256581" y="189065"/>
            <a:ext cx="937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แนวทางการดำเนินการของระบบงานใหม่ที่ขออนุมัติ (ต่อ)</a:t>
            </a:r>
            <a:endParaRPr lang="en-US" sz="4000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520486" y="1259973"/>
            <a:ext cx="11151027" cy="51955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thaiDist">
              <a:lnSpc>
                <a:spcPct val="115000"/>
              </a:lnSpc>
              <a:spcAft>
                <a:spcPts val="800"/>
              </a:spcAft>
              <a:tabLst>
                <a:tab pos="900430" algn="l"/>
              </a:tabLst>
            </a:pPr>
            <a:r>
              <a:rPr lang="th-TH" sz="20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2.2 จัดหาและติดตั้งซอฟต์แวร์ระบบจัดการและบริหารระบบ 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Data Center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ประกอบด้วย</a:t>
            </a:r>
            <a:endParaRPr lang="en-US" sz="23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2300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2.2.</a:t>
            </a:r>
            <a:r>
              <a:rPr lang="th-TH" sz="2300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ซอฟต์แวร์ระบบปฏิบัติการ </a:t>
            </a:r>
            <a:r>
              <a:rPr lang="en-US" sz="2300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Data Center </a:t>
            </a:r>
            <a:r>
              <a:rPr lang="th-TH" sz="2300" spc="-1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สำหรับเครื่องคอมพิวเตอร์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แม่ข่ายแบบ 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X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86 จำนวน 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ชุด (100 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license)</a:t>
            </a: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2.2.2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ซอฟต์แวร์ระบบบริหารจัดการดาต้าเซน</a:t>
            </a:r>
            <a:r>
              <a:rPr lang="th-TH" sz="2300" dirty="0" err="1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เต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อร์ จำนวน 1 ระบบ ประกอบด้วย</a:t>
            </a:r>
            <a:endParaRPr lang="en-US" sz="23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2.2.2.1 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ซอฟต์แวร์ระบบเครื่องคอมพิวเตอร์แม่ข่ายเสมือน จำนวน 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10 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ชุด</a:t>
            </a:r>
            <a:endParaRPr lang="en-US" sz="23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2.2.2.2 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ซอฟต์แวร์ระบบจัดเก็บข้อมูลแบบเสมือนสำหรับระบบเครื่องคอมพิวเตอร์แม่ข่ายคอมพิวเตอร์เสมือน จำนวน 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10 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ชุด</a:t>
            </a:r>
            <a:endParaRPr lang="en-US" sz="23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2.2.2.3 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ซอฟต์แวร์ระบบจัดการศูนย์คอมพิวเตอร์เสมือนและระบบบริหารจัดการรวมศูนย์คอมพิวเตอร์เสมือน จำนวน 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10 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ชุด</a:t>
            </a:r>
            <a:endParaRPr lang="en-US" sz="23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		2.2.2.4 ซอฟต์แวร์ระบบเครือข่ายและความปลอดภัยสำหรับระบบเครื่องคอมพิวเตอร์แม่ข่ายคอมพิวเตอร์เสมือน จำนวน 10 ชุด</a:t>
            </a:r>
            <a:endParaRPr lang="en-US" sz="23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2.2.3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ซอฟต์แวร์ระบบบริหารจัดการส่วนกลางเครื่องคอมพิวเตอร์แม่ข่ายเสมือน จำนวน </a:t>
            </a:r>
            <a:r>
              <a:rPr lang="en-US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</a:t>
            </a:r>
            <a:r>
              <a:rPr lang="th-TH" sz="23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ชุด</a:t>
            </a:r>
            <a:endParaRPr lang="en-US" sz="23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3BA77FB5-80ED-474D-81AB-026536D7CBB6}"/>
              </a:ext>
            </a:extLst>
          </p:cNvPr>
          <p:cNvCxnSpPr/>
          <p:nvPr/>
        </p:nvCxnSpPr>
        <p:spPr>
          <a:xfrm flipV="1">
            <a:off x="0" y="922573"/>
            <a:ext cx="12204000" cy="1385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5757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2296</Words>
  <Application>Microsoft Office PowerPoint</Application>
  <PresentationFormat>แบบจอกว้าง</PresentationFormat>
  <Paragraphs>218</Paragraphs>
  <Slides>17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5" baseType="lpstr">
      <vt:lpstr>Angsana New</vt:lpstr>
      <vt:lpstr>Arial</vt:lpstr>
      <vt:lpstr>Calibri</vt:lpstr>
      <vt:lpstr>TH Sarabun New</vt:lpstr>
      <vt:lpstr>TH SarabunPSK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DDPM-USER</cp:lastModifiedBy>
  <cp:revision>168</cp:revision>
  <dcterms:created xsi:type="dcterms:W3CDTF">2019-01-14T06:35:35Z</dcterms:created>
  <dcterms:modified xsi:type="dcterms:W3CDTF">2022-02-17T10:55:50Z</dcterms:modified>
</cp:coreProperties>
</file>