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7" r:id="rId6"/>
    <p:sldId id="266" r:id="rId7"/>
    <p:sldId id="262" r:id="rId8"/>
    <p:sldId id="269" r:id="rId9"/>
    <p:sldId id="260" r:id="rId10"/>
    <p:sldId id="268" r:id="rId11"/>
    <p:sldId id="264" r:id="rId12"/>
    <p:sldId id="265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6" autoAdjust="0"/>
  </p:normalViewPr>
  <p:slideViewPr>
    <p:cSldViewPr snapToGrid="0">
      <p:cViewPr>
        <p:scale>
          <a:sx n="64" d="100"/>
          <a:sy n="64" d="100"/>
        </p:scale>
        <p:origin x="9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963A-5544-43C1-BCC6-1D515E8B9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F3276-A500-44A9-8A48-13F5489A8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9A2F-B823-439C-965D-70B3D559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8FB54-7EE0-44BA-92EA-A1231945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E2925-AF01-40BE-AC46-985417E2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0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44A0-F19B-4D0E-B15B-0C59E161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2E293-71B0-432F-A863-5FF129C3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F1CD0-F70A-4B60-BB80-A18269A5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28FEE-4B44-4272-B998-C241924D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D5290-21CE-4729-A6AE-74BAEC37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32441-76B9-4ADC-90DC-83C7D9DFB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2D18C-E62C-4571-BA0F-3BC122E84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9DD7F-F17D-492C-BB48-87FCA45C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C05CE-4EAA-42A8-95CD-841E96FD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7511-600B-4E60-B776-C0D93823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DEC9-62B5-4D6B-81DF-20949698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BE12C-86E2-4350-9A8D-08D45BA6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83E8B-2C88-401B-B5DE-59C4AF81C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2327F-6816-44C7-AB81-FA046A32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0EE59-A598-4531-8897-B3F8718C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0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44EC-59F3-4B8D-B936-10BCA54C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CD435-A2EA-400A-9662-F4827981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1668C-603B-43B3-91AE-3A18E244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D955E-7FA1-4527-AF05-57B5C46D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EE501-7773-4090-8098-9D2110E3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6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B1D4-21F4-4FEE-9273-3AFBE28D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0C5AB-1363-4231-A432-6FF23DB59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A3E7A-51EF-432D-8E55-F9C9A7044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7586B-A9AE-41A2-8B4E-60A3BF71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15210-6069-4167-A4E0-1A310CCD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BAD26-A821-4B7B-B564-E7DDEA08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0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9F4D-3C3A-4D7B-9F8E-C636F4E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26982-D54F-4EE0-ACF2-3D3F0561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32923-E87A-4DD8-94CC-2FCC55429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F6244-541B-4760-A45C-7AB34D10D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40B2B-2BC8-416C-8A47-2838ED0D5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60D3A-94C3-4641-A6D1-73C0A880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9C0B5-668C-411F-BD9F-ADA878A8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5B02F-C492-4BBB-9ED1-F97949C5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8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F2D2-6EB6-46C8-81B4-15C179AA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B0CA-50AE-4885-B390-EFE17C75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E4A30-2169-4F0A-B398-9DF1EF51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001AB-1FD8-4B87-85DD-EF4BCBF3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8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11C08-5820-4D2F-9961-C98EA7EF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535F4-201C-40F7-82F7-F3DDB00F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98ECA-A62D-4DA6-8212-BEB4E087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C3CA-29DF-4D36-A996-6E591D2B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9A50-CFA2-4D3D-974E-96D5D9B15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E82D2-140A-43E1-AB6D-03D809439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838BB-1AF9-47C4-B679-899D6462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0D96F-EB0D-489B-9AF1-69A09EC5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4F4C3-A02C-44A8-AE4A-B36C8E49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2AA0-DC5C-4138-859B-B9F7678D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8106B-63AA-40EA-A3E8-317BF03D5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3DD9C-01A6-4528-8F88-7DAFC2DC1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4BB1-5373-4A71-BD49-7038B0CF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F679E-3452-4CC5-8F67-20EE15D2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A80C-1089-4301-9B6D-4F15E2974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8F711-C3BE-45D3-BFAD-12E15723B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32CDB-F51A-40CD-82AC-0B04070E5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F377F-10EC-47E7-BA2B-26294C1C7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82304-8ADE-4491-9283-A9B66C410637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2920E-C2EB-4272-822A-077258C72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EA11E-E0D1-4A7B-8FC5-95A2DF5FC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730A-770B-4557-A443-93F56722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8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A28204-7739-4B15-B3D5-C2F0075F4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" y="-1"/>
            <a:ext cx="12147328" cy="6883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ADE401-54CA-40C4-AA0E-262E1D66D3D6}"/>
              </a:ext>
            </a:extLst>
          </p:cNvPr>
          <p:cNvSpPr txBox="1"/>
          <p:nvPr/>
        </p:nvSpPr>
        <p:spPr>
          <a:xfrm>
            <a:off x="4996151" y="2427462"/>
            <a:ext cx="80249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โครงการพัฒนาระบบการบูรณาการ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  <a:p>
            <a:pPr algn="ctr"/>
            <a:r>
              <a:rPr lang="th-TH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ฐานข้อมูลประชาชนและการบริการภาครัฐ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  <a:p>
            <a:pPr algn="ctr"/>
            <a:r>
              <a:rPr lang="th-TH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 (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Linkage Center) </a:t>
            </a:r>
            <a:r>
              <a:rPr lang="th-TH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เพื่อทดแทนระบบเดิม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77E63-C8EE-46CB-98C2-A8C44AF24003}"/>
              </a:ext>
            </a:extLst>
          </p:cNvPr>
          <p:cNvSpPr txBox="1"/>
          <p:nvPr/>
        </p:nvSpPr>
        <p:spPr>
          <a:xfrm>
            <a:off x="6176552" y="5846130"/>
            <a:ext cx="5664146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algn="ctr"/>
            <a:r>
              <a:rPr lang="th-TH" sz="2400" b="1" dirty="0">
                <a:solidFill>
                  <a:schemeClr val="bg1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ส่วนบูรณาการฐานข้อมูลกลางภาครัฐ </a:t>
            </a:r>
            <a:endParaRPr lang="en-US" sz="2400" b="1" dirty="0">
              <a:solidFill>
                <a:schemeClr val="bg1"/>
              </a:solidFill>
              <a:effectLst/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  <a:p>
            <a:pPr marL="228600" algn="ctr"/>
            <a:r>
              <a:rPr lang="th-TH" sz="2400" b="1" dirty="0">
                <a:solidFill>
                  <a:schemeClr val="bg1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สำนักบริหารการทะเบียน กรมการปกครอง</a:t>
            </a:r>
            <a:endParaRPr lang="en-US" sz="2000" b="1" dirty="0">
              <a:solidFill>
                <a:schemeClr val="bg1"/>
              </a:solidFill>
              <a:effectLst/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198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312C6C-03B2-498D-9B71-F2940F0F695E}"/>
              </a:ext>
            </a:extLst>
          </p:cNvPr>
          <p:cNvSpPr/>
          <p:nvPr/>
        </p:nvSpPr>
        <p:spPr>
          <a:xfrm>
            <a:off x="0" y="0"/>
            <a:ext cx="12170898" cy="6463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DE401-54CA-40C4-AA0E-262E1D66D3D6}"/>
              </a:ext>
            </a:extLst>
          </p:cNvPr>
          <p:cNvSpPr txBox="1"/>
          <p:nvPr/>
        </p:nvSpPr>
        <p:spPr>
          <a:xfrm>
            <a:off x="222738" y="0"/>
            <a:ext cx="1174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รายละเอียดราคา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0BEAD2-00C9-42D4-90D2-3080EF619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01059"/>
              </p:ext>
            </p:extLst>
          </p:nvPr>
        </p:nvGraphicFramePr>
        <p:xfrm>
          <a:off x="222737" y="785814"/>
          <a:ext cx="11622260" cy="254839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01007">
                  <a:extLst>
                    <a:ext uri="{9D8B030D-6E8A-4147-A177-3AD203B41FA5}">
                      <a16:colId xmlns:a16="http://schemas.microsoft.com/office/drawing/2014/main" val="2971359955"/>
                    </a:ext>
                  </a:extLst>
                </a:gridCol>
                <a:gridCol w="6003665">
                  <a:extLst>
                    <a:ext uri="{9D8B030D-6E8A-4147-A177-3AD203B41FA5}">
                      <a16:colId xmlns:a16="http://schemas.microsoft.com/office/drawing/2014/main" val="1237732497"/>
                    </a:ext>
                  </a:extLst>
                </a:gridCol>
                <a:gridCol w="2489982">
                  <a:extLst>
                    <a:ext uri="{9D8B030D-6E8A-4147-A177-3AD203B41FA5}">
                      <a16:colId xmlns:a16="http://schemas.microsoft.com/office/drawing/2014/main" val="1465064707"/>
                    </a:ext>
                  </a:extLst>
                </a:gridCol>
                <a:gridCol w="1167618">
                  <a:extLst>
                    <a:ext uri="{9D8B030D-6E8A-4147-A177-3AD203B41FA5}">
                      <a16:colId xmlns:a16="http://schemas.microsoft.com/office/drawing/2014/main" val="2018536740"/>
                    </a:ext>
                  </a:extLst>
                </a:gridCol>
                <a:gridCol w="478302">
                  <a:extLst>
                    <a:ext uri="{9D8B030D-6E8A-4147-A177-3AD203B41FA5}">
                      <a16:colId xmlns:a16="http://schemas.microsoft.com/office/drawing/2014/main" val="2151613071"/>
                    </a:ext>
                  </a:extLst>
                </a:gridCol>
                <a:gridCol w="1181686">
                  <a:extLst>
                    <a:ext uri="{9D8B030D-6E8A-4147-A177-3AD203B41FA5}">
                      <a16:colId xmlns:a16="http://schemas.microsoft.com/office/drawing/2014/main" val="3584384939"/>
                    </a:ext>
                  </a:extLst>
                </a:gridCol>
              </a:tblGrid>
              <a:tr h="237010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th-TH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ราคากลางตามครุภัณฑ์คอมพิวเตอร์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ctr" fontAlgn="t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extLst>
                  <a:ext uri="{0D108BD9-81ED-4DB2-BD59-A6C34878D82A}">
                    <a16:rowId xmlns:a16="http://schemas.microsoft.com/office/drawing/2014/main" val="4148353160"/>
                  </a:ext>
                </a:extLst>
              </a:tr>
              <a:tr h="2370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เครื่องคอมพิวเตอร์แม่ข่ายทำ </a:t>
                      </a:r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Database Monitor  </a:t>
                      </a: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 2 (ครุภัณฑ์คอมพิวเตอร์ฯ)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350,000.00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700,000.00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50032120"/>
                  </a:ext>
                </a:extLst>
              </a:tr>
              <a:tr h="2370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เครื่องคอมพิวเตอร์แม่ข่ายทำ </a:t>
                      </a:r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Database Config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 1 (ครุภัณฑ์คอมพิวเตอร์ฯ)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130,000.00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420,000.00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45190809"/>
                  </a:ext>
                </a:extLst>
              </a:tr>
              <a:tr h="2370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เครื่องคอมพิวเตอร์แม่ข่ายทำ </a:t>
                      </a:r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Database Arbiter </a:t>
                      </a: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 1 (ครุภัณฑ์คอมพิวเตอร์ฯ)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130,000.00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780,000.00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53702454"/>
                  </a:ext>
                </a:extLst>
              </a:tr>
              <a:tr h="2370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อุปกรณ์กระจายสัญญาณ (</a:t>
                      </a:r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L2 Switch) </a:t>
                      </a:r>
                      <a:r>
                        <a:rPr lang="th-TH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ขนาด 24 ช่อง แบบที่ 2 </a:t>
                      </a: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 33 (ครุภัณฑ์คอมพิวเตอร์ฯ)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18,000.00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36,000.00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98302073"/>
                  </a:ext>
                </a:extLst>
              </a:tr>
              <a:tr h="277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ตู้สำหรับจัดเก็บเครื่องคอมพิวเตอร์แม่ข่ายและอุปกรณ์ แบบที่ 3 </a:t>
                      </a:r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(ขนาด 42</a:t>
                      </a:r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U)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0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ข้อ 30 (ครุภัณฑ์คอมพิวเตอร์ฯ)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130,000.00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260,000.00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0167934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6210DB0-5B01-4381-9579-55D8E0A3B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767917"/>
              </p:ext>
            </p:extLst>
          </p:nvPr>
        </p:nvGraphicFramePr>
        <p:xfrm>
          <a:off x="222737" y="3492338"/>
          <a:ext cx="11622258" cy="3376213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01007">
                  <a:extLst>
                    <a:ext uri="{9D8B030D-6E8A-4147-A177-3AD203B41FA5}">
                      <a16:colId xmlns:a16="http://schemas.microsoft.com/office/drawing/2014/main" val="2971359955"/>
                    </a:ext>
                  </a:extLst>
                </a:gridCol>
                <a:gridCol w="7945007">
                  <a:extLst>
                    <a:ext uri="{9D8B030D-6E8A-4147-A177-3AD203B41FA5}">
                      <a16:colId xmlns:a16="http://schemas.microsoft.com/office/drawing/2014/main" val="1237732497"/>
                    </a:ext>
                  </a:extLst>
                </a:gridCol>
                <a:gridCol w="1448972">
                  <a:extLst>
                    <a:ext uri="{9D8B030D-6E8A-4147-A177-3AD203B41FA5}">
                      <a16:colId xmlns:a16="http://schemas.microsoft.com/office/drawing/2014/main" val="2018536740"/>
                    </a:ext>
                  </a:extLst>
                </a:gridCol>
                <a:gridCol w="407963">
                  <a:extLst>
                    <a:ext uri="{9D8B030D-6E8A-4147-A177-3AD203B41FA5}">
                      <a16:colId xmlns:a16="http://schemas.microsoft.com/office/drawing/2014/main" val="4256460609"/>
                    </a:ext>
                  </a:extLst>
                </a:gridCol>
                <a:gridCol w="1519309">
                  <a:extLst>
                    <a:ext uri="{9D8B030D-6E8A-4147-A177-3AD203B41FA5}">
                      <a16:colId xmlns:a16="http://schemas.microsoft.com/office/drawing/2014/main" val="3816230827"/>
                    </a:ext>
                  </a:extLst>
                </a:gridCol>
              </a:tblGrid>
              <a:tr h="23701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th-TH" sz="2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ราคาคอมพิวเตอร์ที่ไม่เข้าหลักเกณฑ์ราคากลาง</a:t>
                      </a:r>
                      <a:endParaRPr lang="en-US" sz="24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73" marR="8173" marT="8173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24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73" marR="8173" marT="8173" marB="0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2400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73" marR="8173" marT="8173" marB="0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353160"/>
                  </a:ext>
                </a:extLst>
              </a:tr>
              <a:tr h="2370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เครื่องคอมพิวเตอร์แม่ข่ายระบบ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Application Server </a:t>
                      </a:r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และ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Sandbox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1,605,000.00 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17,655,000.00 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0032120"/>
                  </a:ext>
                </a:extLst>
              </a:tr>
              <a:tr h="2370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เครื่องคอมพิวเตอร์แม่ข่ายทำ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Database Server </a:t>
                      </a:r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และ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Database Sandbox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1,195,000.00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22,705,000.00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45190809"/>
                  </a:ext>
                </a:extLst>
              </a:tr>
              <a:tr h="2370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เครื่องคอมพิวเตอร์แม่ข่ายทำ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Database Router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515,000.00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2,060,000.00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53702454"/>
                  </a:ext>
                </a:extLst>
              </a:tr>
              <a:tr h="2370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เครื่องคอมพิวเตอร์แม่ข่ายสำหรับระบบงาน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LOG &amp; Monitor Server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1,235,000.00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7,410,000.00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98302073"/>
                  </a:ext>
                </a:extLst>
              </a:tr>
              <a:tr h="277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อุปกรณ์สำหรับจัดเก็บข้อมูลภายนอก (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External Storage)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1,926,000.00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3,852,000.00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701679343"/>
                  </a:ext>
                </a:extLst>
              </a:tr>
              <a:tr h="277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อุปกรณ์กระจายสัญญาณสื่อสารข้อมูล 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L3 Switch 10GBase-T 48 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1,155,000.00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4,620,000.00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49939431"/>
                  </a:ext>
                </a:extLst>
              </a:tr>
              <a:tr h="277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อุปกรณ์กระจายการทำงานสำหรับเครื่องคอมพิวเตอร์แม่ข่าย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1,750,000.00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7,000,000.00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19260095"/>
                  </a:ext>
                </a:extLst>
              </a:tr>
              <a:tr h="2778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</a:t>
                      </a:r>
                    </a:p>
                  </a:txBody>
                  <a:tcPr marL="8173" marR="8173" marT="817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ระบบการเชื่อมโยงฐานข้อมูลประชาชนแบบใหม่ 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Population Information Linkage Center 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14,500,000.00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14,500,000.00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6632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0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312C6C-03B2-498D-9B71-F2940F0F695E}"/>
              </a:ext>
            </a:extLst>
          </p:cNvPr>
          <p:cNvSpPr/>
          <p:nvPr/>
        </p:nvSpPr>
        <p:spPr>
          <a:xfrm>
            <a:off x="0" y="0"/>
            <a:ext cx="12170898" cy="6463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DE401-54CA-40C4-AA0E-262E1D66D3D6}"/>
              </a:ext>
            </a:extLst>
          </p:cNvPr>
          <p:cNvSpPr txBox="1"/>
          <p:nvPr/>
        </p:nvSpPr>
        <p:spPr>
          <a:xfrm>
            <a:off x="222738" y="0"/>
            <a:ext cx="1174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แผนการดำเนินงานโครงการ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1C1912-7DC9-42AD-B416-4606E9514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21997" r="10595" b="24220"/>
          <a:stretch/>
        </p:blipFill>
        <p:spPr>
          <a:xfrm>
            <a:off x="116113" y="1117600"/>
            <a:ext cx="12191204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3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50647E9-44FB-470B-8986-BE3B87BE914C}"/>
              </a:ext>
            </a:extLst>
          </p:cNvPr>
          <p:cNvSpPr/>
          <p:nvPr/>
        </p:nvSpPr>
        <p:spPr>
          <a:xfrm>
            <a:off x="8882472" y="3961322"/>
            <a:ext cx="3086789" cy="2099688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610FB4C-1A26-4451-A99D-C1EC9944322D}"/>
              </a:ext>
            </a:extLst>
          </p:cNvPr>
          <p:cNvSpPr/>
          <p:nvPr/>
        </p:nvSpPr>
        <p:spPr>
          <a:xfrm>
            <a:off x="5795685" y="4065640"/>
            <a:ext cx="2604060" cy="20996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988EDD5-40CB-47D3-922B-26C6F4AFCB56}"/>
              </a:ext>
            </a:extLst>
          </p:cNvPr>
          <p:cNvSpPr/>
          <p:nvPr/>
        </p:nvSpPr>
        <p:spPr>
          <a:xfrm>
            <a:off x="2756612" y="4114543"/>
            <a:ext cx="2604060" cy="209968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C76BD7-9C89-4CB9-A8FB-FE76221B61E5}"/>
              </a:ext>
            </a:extLst>
          </p:cNvPr>
          <p:cNvSpPr/>
          <p:nvPr/>
        </p:nvSpPr>
        <p:spPr>
          <a:xfrm>
            <a:off x="26696" y="4114543"/>
            <a:ext cx="2604060" cy="2099688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312C6C-03B2-498D-9B71-F2940F0F695E}"/>
              </a:ext>
            </a:extLst>
          </p:cNvPr>
          <p:cNvSpPr/>
          <p:nvPr/>
        </p:nvSpPr>
        <p:spPr>
          <a:xfrm>
            <a:off x="0" y="0"/>
            <a:ext cx="12170898" cy="6463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DE401-54CA-40C4-AA0E-262E1D66D3D6}"/>
              </a:ext>
            </a:extLst>
          </p:cNvPr>
          <p:cNvSpPr txBox="1"/>
          <p:nvPr/>
        </p:nvSpPr>
        <p:spPr>
          <a:xfrm>
            <a:off x="222738" y="0"/>
            <a:ext cx="1174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ประโยชน์ที่คาดว่าจะได้รับ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07927C-7FAA-4AAB-8DE1-C290A5E280DC}"/>
              </a:ext>
            </a:extLst>
          </p:cNvPr>
          <p:cNvSpPr txBox="1"/>
          <p:nvPr/>
        </p:nvSpPr>
        <p:spPr>
          <a:xfrm>
            <a:off x="2386261" y="4238171"/>
            <a:ext cx="32141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SzPts val="1600"/>
              <a:tabLst>
                <a:tab pos="457200" algn="l"/>
              </a:tabLst>
            </a:pPr>
            <a:r>
              <a:rPr lang="th-TH" sz="2400" b="1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ส่วนราชการได้สร้างฐานข้อมูลตามแนวทางของคณะกรรมการ </a:t>
            </a:r>
          </a:p>
          <a:p>
            <a:pPr lvl="1">
              <a:buSzPts val="1600"/>
              <a:tabLst>
                <a:tab pos="457200" algn="l"/>
              </a:tabLst>
            </a:pPr>
            <a:r>
              <a:rPr lang="th-TH" sz="2400" b="1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เพื่อช่วยเหลือประชาชน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E9830A-4CBB-4FE5-8963-D109170BF4FB}"/>
              </a:ext>
            </a:extLst>
          </p:cNvPr>
          <p:cNvSpPr txBox="1"/>
          <p:nvPr/>
        </p:nvSpPr>
        <p:spPr>
          <a:xfrm>
            <a:off x="-118445" y="4226336"/>
            <a:ext cx="26040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SzPts val="1600"/>
              <a:tabLst>
                <a:tab pos="457200" algn="l"/>
              </a:tabLst>
            </a:pPr>
            <a:r>
              <a:rPr lang="th-TH" sz="2400" b="1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ประชาชนได้รับการช่วยเหลือจากรัฐ </a:t>
            </a:r>
          </a:p>
          <a:p>
            <a:pPr lvl="1">
              <a:buSzPts val="1600"/>
              <a:tabLst>
                <a:tab pos="457200" algn="l"/>
              </a:tabLst>
            </a:pPr>
            <a:r>
              <a:rPr lang="th-TH" sz="2400" b="1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ด้วยความยุติธรรม</a:t>
            </a:r>
          </a:p>
          <a:p>
            <a:pPr lvl="1">
              <a:buSzPts val="1600"/>
              <a:tabLst>
                <a:tab pos="457200" algn="l"/>
              </a:tabLst>
            </a:pPr>
            <a:r>
              <a:rPr lang="th-TH" sz="2400" b="1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จากข้อมูลที่ถูกต้อง ครบถ้วน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872F8-88A0-474F-8777-C90A11973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19" y="1538853"/>
            <a:ext cx="2099687" cy="2099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CDAF88-DADF-4A21-A182-75D8BA840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4" y="1556611"/>
            <a:ext cx="2099687" cy="2004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E30FEA-C47C-45CE-8513-9A370ECD0147}"/>
              </a:ext>
            </a:extLst>
          </p:cNvPr>
          <p:cNvSpPr txBox="1"/>
          <p:nvPr/>
        </p:nvSpPr>
        <p:spPr>
          <a:xfrm>
            <a:off x="5310165" y="4238171"/>
            <a:ext cx="32097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670" lvl="1">
              <a:spcAft>
                <a:spcPts val="0"/>
              </a:spcAft>
            </a:pPr>
            <a:r>
              <a:rPr lang="th-TH" sz="2400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รัฐ ได้สร้างระบบใหม่ที่ตอบสนองปัญหาความต้องการของประชาชน</a:t>
            </a:r>
            <a:endParaRPr lang="en-US" sz="2400" dirty="0">
              <a:effectLst/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  <a:p>
            <a:pPr marR="26670" lvl="1">
              <a:spcAft>
                <a:spcPts val="0"/>
              </a:spcAft>
            </a:pPr>
            <a:r>
              <a:rPr lang="th-TH" sz="2400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อย่างแท้จริง </a:t>
            </a:r>
            <a:endParaRPr lang="en-US" sz="2000" dirty="0">
              <a:effectLst/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C9771-6ED4-4E0E-8ACC-6852B7E42088}"/>
              </a:ext>
            </a:extLst>
          </p:cNvPr>
          <p:cNvSpPr txBox="1"/>
          <p:nvPr/>
        </p:nvSpPr>
        <p:spPr>
          <a:xfrm>
            <a:off x="8355205" y="4226336"/>
            <a:ext cx="36140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6670" lvl="1">
              <a:spcAft>
                <a:spcPts val="0"/>
              </a:spcAft>
            </a:pPr>
            <a:r>
              <a:rPr lang="th-TH" sz="2400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ประชาชนขอรับบริการจากส่วนราชการที่เชื่อมโยงข้อมูลกับกรมการปกครอง ได้ทุกที่ ทุกบริการ</a:t>
            </a:r>
            <a:endParaRPr lang="en-US" sz="2000" dirty="0">
              <a:effectLst/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BFE6C-A792-4C86-B4B6-C98935E93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75" y="1678312"/>
            <a:ext cx="1883033" cy="18830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0C3223-6358-4FF8-BCA4-119B0B5DA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711" y="1378301"/>
            <a:ext cx="2183044" cy="21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1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CADF83-532D-489D-BACE-9DC4483C9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21" y="608077"/>
            <a:ext cx="5433493" cy="543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35718E-051C-4A16-A2A1-AB255D6ACB92}"/>
              </a:ext>
            </a:extLst>
          </p:cNvPr>
          <p:cNvSpPr/>
          <p:nvPr/>
        </p:nvSpPr>
        <p:spPr>
          <a:xfrm>
            <a:off x="21102" y="3104347"/>
            <a:ext cx="5784613" cy="360410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312C6C-03B2-498D-9B71-F2940F0F695E}"/>
              </a:ext>
            </a:extLst>
          </p:cNvPr>
          <p:cNvSpPr/>
          <p:nvPr/>
        </p:nvSpPr>
        <p:spPr>
          <a:xfrm>
            <a:off x="0" y="0"/>
            <a:ext cx="12170898" cy="6463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DE401-54CA-40C4-AA0E-262E1D66D3D6}"/>
              </a:ext>
            </a:extLst>
          </p:cNvPr>
          <p:cNvSpPr txBox="1"/>
          <p:nvPr/>
        </p:nvSpPr>
        <p:spPr>
          <a:xfrm>
            <a:off x="222738" y="0"/>
            <a:ext cx="1174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วัตถุประสงค์และเป้าหมาย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43F2EF-377B-4C61-A13A-38FF47EF3E92}"/>
              </a:ext>
            </a:extLst>
          </p:cNvPr>
          <p:cNvSpPr/>
          <p:nvPr/>
        </p:nvSpPr>
        <p:spPr>
          <a:xfrm>
            <a:off x="6386286" y="3133551"/>
            <a:ext cx="5582976" cy="360410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F6FF6C-4B4C-4F55-A2C5-355CE4163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86" y="999327"/>
            <a:ext cx="1901575" cy="1901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07927C-7FAA-4AAB-8DE1-C290A5E280DC}"/>
              </a:ext>
            </a:extLst>
          </p:cNvPr>
          <p:cNvSpPr txBox="1"/>
          <p:nvPr/>
        </p:nvSpPr>
        <p:spPr>
          <a:xfrm>
            <a:off x="6216859" y="3253898"/>
            <a:ext cx="59218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SzPts val="1600"/>
              <a:tabLst>
                <a:tab pos="457200" algn="l"/>
              </a:tabLst>
            </a:pPr>
            <a:r>
              <a:rPr lang="th-TH" sz="2400" b="1" u="sng" strike="noStrike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เป้าหมาย</a:t>
            </a:r>
            <a:endParaRPr lang="en-US" sz="2400" b="1" u="sng" dirty="0">
              <a:solidFill>
                <a:srgbClr val="002060"/>
              </a:solidFill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  <a:p>
            <a:pPr lvl="1">
              <a:buSzPts val="1600"/>
              <a:tabLst>
                <a:tab pos="457200" algn="l"/>
              </a:tabLst>
            </a:pPr>
            <a:r>
              <a:rPr lang="th-TH" sz="2400" u="none" strike="noStrike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1. ส่วนราชการที่อยู่ในแผนงานบูรณาการ สามารถใช้งานระบบใหม่ได้ครบทุกหน่วยงาน</a:t>
            </a:r>
            <a:endParaRPr lang="en-US" sz="2400" u="none" strike="noStrike" dirty="0">
              <a:solidFill>
                <a:srgbClr val="002060"/>
              </a:solidFill>
              <a:effectLst/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  <a:p>
            <a:pPr lvl="1">
              <a:buSzPts val="1600"/>
              <a:tabLst>
                <a:tab pos="457200" algn="l"/>
              </a:tabLst>
            </a:pPr>
            <a:r>
              <a:rPr lang="th-TH" sz="2400" u="none" strike="noStrike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2. ประชาชนได้รับการบริการที่ดี มีประสิทธิภาพ สะดวก รวดเร็ว และทันสมัย ตอบสนองปัญหาความต้องการของประชาชนได้อย่างตรงตามเป้าประสงค์</a:t>
            </a:r>
            <a:endParaRPr lang="en-US" sz="2400" dirty="0">
              <a:solidFill>
                <a:srgbClr val="002060"/>
              </a:solidFill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  <a:p>
            <a:pPr lvl="1">
              <a:buSzPts val="1600"/>
              <a:tabLst>
                <a:tab pos="457200" algn="l"/>
              </a:tabLst>
            </a:pPr>
            <a:r>
              <a:rPr lang="th-TH" sz="2400" u="none" strike="noStrike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3. ทดแทนระบบการบูรณาการฐานข้อมูลประชาชนและการบริการภาครัฐเดิม ที่มีการใช้งานครบ </a:t>
            </a:r>
            <a:r>
              <a:rPr lang="en-US" sz="2400" u="none" strike="noStrike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6</a:t>
            </a:r>
            <a:r>
              <a:rPr lang="en-US" sz="2400" b="1" u="none" strike="noStrike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 </a:t>
            </a:r>
            <a:r>
              <a:rPr lang="th-TH" sz="2400" u="none" strike="noStrike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ปี</a:t>
            </a:r>
            <a:endParaRPr lang="en-US" sz="2400" u="none" strike="noStrike" dirty="0">
              <a:solidFill>
                <a:srgbClr val="002060"/>
              </a:solidFill>
              <a:effectLst/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60CE8C-E4EB-48A2-8B44-69621365C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39" y="1034748"/>
            <a:ext cx="1739304" cy="17393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E9830A-4CBB-4FE5-8963-D109170BF4FB}"/>
              </a:ext>
            </a:extLst>
          </p:cNvPr>
          <p:cNvSpPr txBox="1"/>
          <p:nvPr/>
        </p:nvSpPr>
        <p:spPr>
          <a:xfrm>
            <a:off x="-126664" y="3162469"/>
            <a:ext cx="59218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SzPts val="1600"/>
              <a:tabLst>
                <a:tab pos="457200" algn="l"/>
              </a:tabLst>
            </a:pPr>
            <a:r>
              <a:rPr lang="th-TH" sz="2400" b="1" u="sng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วัตถุประสงค์</a:t>
            </a:r>
            <a:endParaRPr lang="en-US" sz="2400" b="1" u="sng" dirty="0"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  <a:p>
            <a:pPr lvl="1">
              <a:buSzPts val="1600"/>
              <a:tabLst>
                <a:tab pos="457200" algn="l"/>
              </a:tabLst>
            </a:pPr>
            <a:r>
              <a:rPr lang="th-TH" sz="2400" u="none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1. สร้างระบบรองรับการบูรณาการ ตามแนวทางของคณะกรรมการบูรณาการฐานข้อมูลประชาชนและการบริการภาครัฐ</a:t>
            </a:r>
            <a:endParaRPr lang="th-TH" sz="2400" dirty="0"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  <a:p>
            <a:pPr lvl="1">
              <a:buSzPts val="1600"/>
              <a:tabLst>
                <a:tab pos="457200" algn="l"/>
              </a:tabLst>
            </a:pPr>
            <a:r>
              <a:rPr lang="th-TH" sz="2400" u="none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2. สร้างระบบให้สามารถรองรับการแลกเปลี่ยนข้อมูลตามแนวทางการเชื่อมโยงฐานข้อมูลประชาชนแบบใหม่ (</a:t>
            </a:r>
            <a:r>
              <a:rPr lang="en-US" sz="2400" u="none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Population Information Linkage Center) </a:t>
            </a:r>
            <a:r>
              <a:rPr lang="th-TH" sz="2400" u="none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ได้อย่างมีประสิทธิภาพ3. ให้หน่วยงานส่วนราชการอื่น ๆ สามารถเชื่อมโยงข้อมูลได้หลากหลายมากขึ้น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320579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312C6C-03B2-498D-9B71-F2940F0F695E}"/>
              </a:ext>
            </a:extLst>
          </p:cNvPr>
          <p:cNvSpPr/>
          <p:nvPr/>
        </p:nvSpPr>
        <p:spPr>
          <a:xfrm>
            <a:off x="0" y="0"/>
            <a:ext cx="12170898" cy="6463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DE401-54CA-40C4-AA0E-262E1D66D3D6}"/>
              </a:ext>
            </a:extLst>
          </p:cNvPr>
          <p:cNvSpPr txBox="1"/>
          <p:nvPr/>
        </p:nvSpPr>
        <p:spPr>
          <a:xfrm>
            <a:off x="222738" y="0"/>
            <a:ext cx="1174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กลุ่มเป้าหมาย/ผู้ได้รับประโยชน์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07927C-7FAA-4AAB-8DE1-C290A5E280DC}"/>
              </a:ext>
            </a:extLst>
          </p:cNvPr>
          <p:cNvSpPr txBox="1"/>
          <p:nvPr/>
        </p:nvSpPr>
        <p:spPr>
          <a:xfrm>
            <a:off x="6643971" y="4375557"/>
            <a:ext cx="43492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SzPts val="1600"/>
              <a:tabLst>
                <a:tab pos="457200" algn="l"/>
              </a:tabLst>
            </a:pPr>
            <a:r>
              <a:rPr lang="th-TH" sz="3200" b="1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ส่วนราชการเชื่อมโยงข้อมูล</a:t>
            </a:r>
            <a:endParaRPr lang="en-US" sz="3200" b="1" strike="noStrike" dirty="0">
              <a:effectLst/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  <a:p>
            <a:pPr lvl="1" algn="ctr">
              <a:buSzPts val="1600"/>
              <a:tabLst>
                <a:tab pos="457200" algn="l"/>
              </a:tabLst>
            </a:pPr>
            <a:r>
              <a:rPr lang="th-TH" sz="3200" b="1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ได้หลากหลายมากขึ้น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E9830A-4CBB-4FE5-8963-D109170BF4FB}"/>
              </a:ext>
            </a:extLst>
          </p:cNvPr>
          <p:cNvSpPr txBox="1"/>
          <p:nvPr/>
        </p:nvSpPr>
        <p:spPr>
          <a:xfrm>
            <a:off x="222738" y="4375557"/>
            <a:ext cx="53252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SzPts val="1600"/>
              <a:tabLst>
                <a:tab pos="457200" algn="l"/>
              </a:tabLst>
            </a:pPr>
            <a:r>
              <a:rPr lang="th-TH" sz="3200" b="1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ประชาชนได้รับการบริการที่ดี </a:t>
            </a:r>
            <a:endParaRPr lang="en-US" sz="3200" b="1" strike="noStrike" dirty="0">
              <a:effectLst/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  <a:p>
            <a:pPr lvl="1" algn="ctr">
              <a:buSzPts val="1600"/>
              <a:tabLst>
                <a:tab pos="457200" algn="l"/>
              </a:tabLst>
            </a:pPr>
            <a:r>
              <a:rPr lang="th-TH" sz="3200" b="1" strike="noStrike" dirty="0"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มีประสิทธิภาพ สะดวก รวดเร็ว และทันสมัย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872F8-88A0-474F-8777-C90A11973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40" y="796264"/>
            <a:ext cx="3380998" cy="3380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CDAF88-DADF-4A21-A182-75D8BA840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70" y="912783"/>
            <a:ext cx="3264479" cy="32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7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312C6C-03B2-498D-9B71-F2940F0F695E}"/>
              </a:ext>
            </a:extLst>
          </p:cNvPr>
          <p:cNvSpPr/>
          <p:nvPr/>
        </p:nvSpPr>
        <p:spPr>
          <a:xfrm>
            <a:off x="0" y="0"/>
            <a:ext cx="12170898" cy="6463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DE401-54CA-40C4-AA0E-262E1D66D3D6}"/>
              </a:ext>
            </a:extLst>
          </p:cNvPr>
          <p:cNvSpPr txBox="1"/>
          <p:nvPr/>
        </p:nvSpPr>
        <p:spPr>
          <a:xfrm>
            <a:off x="222738" y="0"/>
            <a:ext cx="1174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การเชื่อมโยงเครือข่ายภายในและภายนอกหน่วยงาน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9338E19B-23AD-4778-9608-0DCBF6452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8" y="646331"/>
            <a:ext cx="11746524" cy="6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8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B4FECD-4DE5-419D-928B-E04274343678}"/>
              </a:ext>
            </a:extLst>
          </p:cNvPr>
          <p:cNvSpPr/>
          <p:nvPr/>
        </p:nvSpPr>
        <p:spPr>
          <a:xfrm>
            <a:off x="0" y="0"/>
            <a:ext cx="12170898" cy="6463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07C82-0236-4B8B-AD99-62D6FD7D3235}"/>
              </a:ext>
            </a:extLst>
          </p:cNvPr>
          <p:cNvSpPr txBox="1"/>
          <p:nvPr/>
        </p:nvSpPr>
        <p:spPr>
          <a:xfrm>
            <a:off x="222738" y="0"/>
            <a:ext cx="1174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Linkage Center </a:t>
            </a:r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ที่ใช้บริการ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6D56B-26BE-4FCF-933E-CFDD89F46CFE}"/>
              </a:ext>
            </a:extLst>
          </p:cNvPr>
          <p:cNvSpPr txBox="1"/>
          <p:nvPr/>
        </p:nvSpPr>
        <p:spPr>
          <a:xfrm>
            <a:off x="658443" y="1181686"/>
            <a:ext cx="10947403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tabLst>
                <a:tab pos="450215" algn="l"/>
                <a:tab pos="810260" algn="l"/>
              </a:tabLst>
            </a:pPr>
            <a:r>
              <a:rPr lang="en-US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1. </a:t>
            </a:r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หน่วยงานที่ลงทะเบียนใช้งานในระบบทั้งหมด จำนว</a:t>
            </a:r>
            <a:r>
              <a:rPr lang="th-TH" sz="4400" dirty="0">
                <a:effectLst/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น</a:t>
            </a:r>
            <a:r>
              <a:rPr lang="en-US" sz="4400" dirty="0">
                <a:effectLst/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 2,536 </a:t>
            </a:r>
            <a:r>
              <a:rPr lang="th-TH" sz="4400" dirty="0">
                <a:effectLst/>
                <a:latin typeface="TH Sarabun New" panose="020B0500040200020003" pitchFamily="34" charset="-34"/>
                <a:ea typeface="Cordia New" panose="020B0304020202020204" pitchFamily="34" charset="-34"/>
                <a:cs typeface="TH Sarabun New" panose="020B0500040200020003" pitchFamily="34" charset="-34"/>
              </a:rPr>
              <a:t>หน่</a:t>
            </a:r>
            <a:r>
              <a:rPr lang="th-TH" sz="440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วยงาน 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90000"/>
              </a:lnSpc>
              <a:tabLst>
                <a:tab pos="450215" algn="l"/>
                <a:tab pos="810260" algn="l"/>
              </a:tabLst>
            </a:pPr>
            <a:r>
              <a:rPr lang="th-TH" sz="440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40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440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ผู้ใช้งานในระบบทั้งหมด จำนวน 240</a:t>
            </a:r>
            <a:r>
              <a:rPr lang="en-US" sz="440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,</a:t>
            </a:r>
            <a:r>
              <a:rPr lang="th-TH" sz="440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211 ราย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tabLst>
                <a:tab pos="450215" algn="l"/>
                <a:tab pos="810260" algn="l"/>
              </a:tabLst>
            </a:pPr>
            <a:r>
              <a:rPr lang="en-US" sz="4400" spc="-3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3</a:t>
            </a:r>
            <a:r>
              <a:rPr lang="en-US" sz="4400" spc="-3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44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ปัจจุบันมีหน่วยงานภาครัฐได้เชื่อมโยงฐานข้อมูลประชาชนและพัฒนาเซอร์วิสพร้อมให้บริการ เพื่อให้หน่วยงานราชการอื่นใช้ฐานข้อมูลประชาชนผ่านระบบ</a:t>
            </a:r>
            <a:r>
              <a:rPr lang="en-US" sz="440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Linkage Management </a:t>
            </a:r>
            <a:r>
              <a:rPr lang="th-TH" sz="4400" dirty="0">
                <a:effectLst/>
                <a:latin typeface="TH SarabunIT๙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จำนวน 229 บริการ 75 หน่วยงาน</a:t>
            </a:r>
            <a:endParaRPr lang="en-US" sz="4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922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B4FECD-4DE5-419D-928B-E04274343678}"/>
              </a:ext>
            </a:extLst>
          </p:cNvPr>
          <p:cNvSpPr/>
          <p:nvPr/>
        </p:nvSpPr>
        <p:spPr>
          <a:xfrm>
            <a:off x="0" y="0"/>
            <a:ext cx="12170898" cy="6463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07C82-0236-4B8B-AD99-62D6FD7D3235}"/>
              </a:ext>
            </a:extLst>
          </p:cNvPr>
          <p:cNvSpPr txBox="1"/>
          <p:nvPr/>
        </p:nvSpPr>
        <p:spPr>
          <a:xfrm>
            <a:off x="222738" y="0"/>
            <a:ext cx="1174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หน่วยงานที่ใช้บริการ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4D9957-A44E-4688-A2E1-349BA15C2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886886"/>
              </p:ext>
            </p:extLst>
          </p:nvPr>
        </p:nvGraphicFramePr>
        <p:xfrm>
          <a:off x="222738" y="2021305"/>
          <a:ext cx="11477261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0914">
                  <a:extLst>
                    <a:ext uri="{9D8B030D-6E8A-4147-A177-3AD203B41FA5}">
                      <a16:colId xmlns:a16="http://schemas.microsoft.com/office/drawing/2014/main" val="494293229"/>
                    </a:ext>
                  </a:extLst>
                </a:gridCol>
                <a:gridCol w="2487662">
                  <a:extLst>
                    <a:ext uri="{9D8B030D-6E8A-4147-A177-3AD203B41FA5}">
                      <a16:colId xmlns:a16="http://schemas.microsoft.com/office/drawing/2014/main" val="2771805037"/>
                    </a:ext>
                  </a:extLst>
                </a:gridCol>
                <a:gridCol w="3126112">
                  <a:extLst>
                    <a:ext uri="{9D8B030D-6E8A-4147-A177-3AD203B41FA5}">
                      <a16:colId xmlns:a16="http://schemas.microsoft.com/office/drawing/2014/main" val="3545972335"/>
                    </a:ext>
                  </a:extLst>
                </a:gridCol>
                <a:gridCol w="3382573">
                  <a:extLst>
                    <a:ext uri="{9D8B030D-6E8A-4147-A177-3AD203B41FA5}">
                      <a16:colId xmlns:a16="http://schemas.microsoft.com/office/drawing/2014/main" val="315975869"/>
                    </a:ext>
                  </a:extLst>
                </a:gridCol>
              </a:tblGrid>
              <a:tr h="1053164"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ปีงบประมาณ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จำนวนหน่วยงาน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เพิ่มขึ้น (หน่วยงาน)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อัตราการเปลี่ยนแปลง (</a:t>
                      </a:r>
                      <a:r>
                        <a:rPr lang="en-US" sz="3500">
                          <a:effectLst/>
                        </a:rPr>
                        <a:t>%</a:t>
                      </a:r>
                      <a:r>
                        <a:rPr lang="th-TH" sz="3500">
                          <a:effectLst/>
                        </a:rPr>
                        <a:t>)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/>
                </a:tc>
                <a:extLst>
                  <a:ext uri="{0D108BD9-81ED-4DB2-BD59-A6C34878D82A}">
                    <a16:rowId xmlns:a16="http://schemas.microsoft.com/office/drawing/2014/main" val="2225650565"/>
                  </a:ext>
                </a:extLst>
              </a:tr>
              <a:tr h="526582"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2561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19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en-US" sz="3500">
                          <a:effectLst/>
                        </a:rPr>
                        <a:t>-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-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/>
                </a:tc>
                <a:extLst>
                  <a:ext uri="{0D108BD9-81ED-4DB2-BD59-A6C34878D82A}">
                    <a16:rowId xmlns:a16="http://schemas.microsoft.com/office/drawing/2014/main" val="1392915439"/>
                  </a:ext>
                </a:extLst>
              </a:tr>
              <a:tr h="526582"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2562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74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55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0.6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extLst>
                  <a:ext uri="{0D108BD9-81ED-4DB2-BD59-A6C34878D82A}">
                    <a16:rowId xmlns:a16="http://schemas.microsoft.com/office/drawing/2014/main" val="2738036083"/>
                  </a:ext>
                </a:extLst>
              </a:tr>
              <a:tr h="526582"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2563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115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41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0.4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extLst>
                  <a:ext uri="{0D108BD9-81ED-4DB2-BD59-A6C34878D82A}">
                    <a16:rowId xmlns:a16="http://schemas.microsoft.com/office/drawing/2014/main" val="1060542721"/>
                  </a:ext>
                </a:extLst>
              </a:tr>
              <a:tr h="526582"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2564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151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>
                          <a:effectLst/>
                        </a:rPr>
                        <a:t>36</a:t>
                      </a:r>
                      <a:endParaRPr lang="en-US" sz="29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0215" algn="l"/>
                          <a:tab pos="630555" algn="l"/>
                        </a:tabLst>
                      </a:pPr>
                      <a:r>
                        <a:rPr lang="th-TH" sz="3500" dirty="0">
                          <a:effectLst/>
                        </a:rPr>
                        <a:t>0.4</a:t>
                      </a:r>
                      <a:endParaRPr lang="en-US" sz="29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145778" marR="145778" marT="0" marB="0" anchor="ctr"/>
                </a:tc>
                <a:extLst>
                  <a:ext uri="{0D108BD9-81ED-4DB2-BD59-A6C34878D82A}">
                    <a16:rowId xmlns:a16="http://schemas.microsoft.com/office/drawing/2014/main" val="3182888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58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312C6C-03B2-498D-9B71-F2940F0F695E}"/>
              </a:ext>
            </a:extLst>
          </p:cNvPr>
          <p:cNvSpPr/>
          <p:nvPr/>
        </p:nvSpPr>
        <p:spPr>
          <a:xfrm>
            <a:off x="0" y="0"/>
            <a:ext cx="12170898" cy="6463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DE401-54CA-40C4-AA0E-262E1D66D3D6}"/>
              </a:ext>
            </a:extLst>
          </p:cNvPr>
          <p:cNvSpPr txBox="1"/>
          <p:nvPr/>
        </p:nvSpPr>
        <p:spPr>
          <a:xfrm>
            <a:off x="222738" y="0"/>
            <a:ext cx="1174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ปริมาณการใช้งานของโครงการ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BD2C8-7B73-4C56-A008-710AF9B7C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3" y="646331"/>
            <a:ext cx="11288707" cy="6211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07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312C6C-03B2-498D-9B71-F2940F0F695E}"/>
              </a:ext>
            </a:extLst>
          </p:cNvPr>
          <p:cNvSpPr/>
          <p:nvPr/>
        </p:nvSpPr>
        <p:spPr>
          <a:xfrm>
            <a:off x="21102" y="0"/>
            <a:ext cx="12170898" cy="6463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DE401-54CA-40C4-AA0E-262E1D66D3D6}"/>
              </a:ext>
            </a:extLst>
          </p:cNvPr>
          <p:cNvSpPr txBox="1"/>
          <p:nvPr/>
        </p:nvSpPr>
        <p:spPr>
          <a:xfrm>
            <a:off x="222738" y="0"/>
            <a:ext cx="1174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ระบบ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Linkage Center </a:t>
            </a:r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ใหม่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36EF4709-55E4-45FB-92F4-508F33189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2" y="618979"/>
            <a:ext cx="10840416" cy="62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0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312C6C-03B2-498D-9B71-F2940F0F695E}"/>
              </a:ext>
            </a:extLst>
          </p:cNvPr>
          <p:cNvSpPr/>
          <p:nvPr/>
        </p:nvSpPr>
        <p:spPr>
          <a:xfrm>
            <a:off x="0" y="0"/>
            <a:ext cx="12170898" cy="6463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DE401-54CA-40C4-AA0E-262E1D66D3D6}"/>
              </a:ext>
            </a:extLst>
          </p:cNvPr>
          <p:cNvSpPr txBox="1"/>
          <p:nvPr/>
        </p:nvSpPr>
        <p:spPr>
          <a:xfrm>
            <a:off x="222738" y="0"/>
            <a:ext cx="1174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งบประมาณ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SU" panose="02000506040000020003" pitchFamily="2" charset="-34"/>
              <a:ea typeface="Cordia New" panose="020B0304020202020204" pitchFamily="34" charset="-34"/>
              <a:cs typeface="RSU" panose="02000506040000020003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E9830A-4CBB-4FE5-8963-D109170BF4FB}"/>
              </a:ext>
            </a:extLst>
          </p:cNvPr>
          <p:cNvSpPr txBox="1"/>
          <p:nvPr/>
        </p:nvSpPr>
        <p:spPr>
          <a:xfrm>
            <a:off x="1349829" y="954444"/>
            <a:ext cx="1082106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SzPts val="1600"/>
              <a:tabLst>
                <a:tab pos="457200" algn="l"/>
              </a:tabLst>
            </a:pPr>
            <a:r>
              <a:rPr lang="th-TH" sz="3200" b="1" dirty="0">
                <a:solidFill>
                  <a:srgbClr val="002060"/>
                </a:solidFill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งบประมาณเดิม ตามสัญญาจ้างที่ </a:t>
            </a:r>
            <a:r>
              <a:rPr lang="en-US" sz="3200" b="1" dirty="0">
                <a:solidFill>
                  <a:srgbClr val="002060"/>
                </a:solidFill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11/2560 </a:t>
            </a:r>
            <a:r>
              <a:rPr lang="th-TH" sz="3200" b="1" dirty="0">
                <a:solidFill>
                  <a:srgbClr val="002060"/>
                </a:solidFill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วงเงิน </a:t>
            </a:r>
            <a:r>
              <a:rPr lang="en-US" sz="3200" b="1" dirty="0">
                <a:solidFill>
                  <a:srgbClr val="002060"/>
                </a:solidFill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118,844,000 </a:t>
            </a:r>
            <a:r>
              <a:rPr lang="th-TH" sz="3200" b="1" dirty="0">
                <a:solidFill>
                  <a:srgbClr val="002060"/>
                </a:solidFill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บาท</a:t>
            </a:r>
          </a:p>
          <a:p>
            <a:pPr lvl="1">
              <a:buSzPts val="1600"/>
              <a:tabLst>
                <a:tab pos="457200" algn="l"/>
              </a:tabLst>
            </a:pPr>
            <a:r>
              <a:rPr lang="th-TH" sz="3200" b="1" strike="noStrike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งบประมาณ พ.ศ. 2566  วงเงินรวมทั้งสิ้น </a:t>
            </a:r>
            <a:r>
              <a:rPr lang="th-TH" sz="3600" b="1" strike="noStrike" dirty="0">
                <a:solidFill>
                  <a:srgbClr val="FF0000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86,002,000</a:t>
            </a:r>
            <a:r>
              <a:rPr lang="th-TH" sz="3200" b="1" strike="noStrike" dirty="0">
                <a:solidFill>
                  <a:srgbClr val="002060"/>
                </a:solidFill>
                <a:effectLst/>
                <a:latin typeface="RSU" panose="02000506040000020003" pitchFamily="2" charset="-34"/>
                <a:ea typeface="Cordia New" panose="020B0304020202020204" pitchFamily="34" charset="-34"/>
                <a:cs typeface="RSU" panose="02000506040000020003" pitchFamily="2" charset="-34"/>
              </a:rPr>
              <a:t> บาท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16006-0805-4687-A10B-3ECB04111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9" y="731296"/>
            <a:ext cx="1373626" cy="13736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25B0A7-5551-43BC-B734-9CEC31378004}"/>
              </a:ext>
            </a:extLst>
          </p:cNvPr>
          <p:cNvSpPr txBox="1"/>
          <p:nvPr/>
        </p:nvSpPr>
        <p:spPr>
          <a:xfrm>
            <a:off x="595084" y="5440361"/>
            <a:ext cx="5631542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</a:pPr>
            <a:r>
              <a:rPr lang="th-TH" sz="3200" b="1" dirty="0"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พร้อมอุปกรณ์และโปรแกรมสำเร็จรูป</a:t>
            </a:r>
            <a:r>
              <a:rPr lang="en-US" sz="3200" b="1" dirty="0"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 </a:t>
            </a:r>
          </a:p>
          <a:p>
            <a:pPr marL="457200" algn="ctr">
              <a:lnSpc>
                <a:spcPct val="115000"/>
              </a:lnSpc>
            </a:pPr>
            <a:r>
              <a:rPr lang="en-SG" sz="3200" b="1" dirty="0">
                <a:solidFill>
                  <a:srgbClr val="FF0000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82,104</a:t>
            </a:r>
            <a:r>
              <a:rPr lang="en-US" sz="3200" b="1" dirty="0">
                <a:solidFill>
                  <a:srgbClr val="FF0000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,</a:t>
            </a:r>
            <a:r>
              <a:rPr lang="en-SG" sz="3200" b="1" dirty="0">
                <a:solidFill>
                  <a:srgbClr val="FF0000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0</a:t>
            </a:r>
            <a:r>
              <a:rPr lang="en-US" sz="3200" b="1" dirty="0">
                <a:solidFill>
                  <a:srgbClr val="FF0000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00</a:t>
            </a:r>
            <a:r>
              <a:rPr lang="th-TH" sz="3200" b="1" dirty="0">
                <a:solidFill>
                  <a:srgbClr val="FF0000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 </a:t>
            </a:r>
            <a:r>
              <a:rPr lang="th-TH" sz="3200" b="1" dirty="0"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บาท </a:t>
            </a:r>
            <a:endParaRPr lang="en-US" sz="2000" b="1" dirty="0">
              <a:effectLst/>
              <a:latin typeface="RSU" panose="02000506040000020003" pitchFamily="2" charset="-34"/>
              <a:ea typeface="Calibri" panose="020F0502020204030204" pitchFamily="34" charset="0"/>
              <a:cs typeface="RSU" panose="02000506040000020003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27305B-BA33-401D-90F8-F61F51D24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56" y="2401330"/>
            <a:ext cx="2686647" cy="26866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ADBAAB-EF3A-48DC-B685-C4E95EC04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65" y="2638996"/>
            <a:ext cx="2448981" cy="24489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D133F4-82D5-4B53-B3D0-B61E83BBE600}"/>
              </a:ext>
            </a:extLst>
          </p:cNvPr>
          <p:cNvSpPr txBox="1"/>
          <p:nvPr/>
        </p:nvSpPr>
        <p:spPr>
          <a:xfrm>
            <a:off x="6721617" y="5544552"/>
            <a:ext cx="45850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ค่าติดตั้งระบบและเครือข่าย</a:t>
            </a:r>
            <a:endParaRPr lang="en-US" sz="3200" b="1" dirty="0">
              <a:latin typeface="RSU" panose="02000506040000020003" pitchFamily="2" charset="-34"/>
              <a:ea typeface="Calibri" panose="020F0502020204030204" pitchFamily="34" charset="0"/>
              <a:cs typeface="RSU" panose="02000506040000020003" pitchFamily="2" charset="-34"/>
            </a:endParaRPr>
          </a:p>
          <a:p>
            <a:pPr algn="ctr"/>
            <a:r>
              <a:rPr lang="en-SG" sz="3200" b="1" dirty="0">
                <a:solidFill>
                  <a:srgbClr val="FF0000"/>
                </a:solidFill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3,898,000</a:t>
            </a:r>
            <a:r>
              <a:rPr lang="en-US" sz="3200" b="1" dirty="0"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 </a:t>
            </a:r>
            <a:r>
              <a:rPr lang="th-TH" sz="3200" b="1" dirty="0">
                <a:effectLst/>
                <a:latin typeface="RSU" panose="02000506040000020003" pitchFamily="2" charset="-34"/>
                <a:ea typeface="Calibri" panose="020F0502020204030204" pitchFamily="34" charset="0"/>
                <a:cs typeface="RSU" panose="02000506040000020003" pitchFamily="2" charset="-34"/>
              </a:rPr>
              <a:t>บาท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45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635</Words>
  <Application>Microsoft Office PowerPoint</Application>
  <PresentationFormat>Widescreen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Cordia New</vt:lpstr>
      <vt:lpstr>RSU</vt:lpstr>
      <vt:lpstr>TH Sarabun New</vt:lpstr>
      <vt:lpstr>TH SarabunIT๙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Anont</dc:creator>
  <cp:lastModifiedBy>ธวัชชัย สุขบำเพิง</cp:lastModifiedBy>
  <cp:revision>20</cp:revision>
  <dcterms:created xsi:type="dcterms:W3CDTF">2021-12-10T13:09:43Z</dcterms:created>
  <dcterms:modified xsi:type="dcterms:W3CDTF">2022-02-03T07:36:15Z</dcterms:modified>
</cp:coreProperties>
</file>