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58" y="7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0A9-E103-4B34-A2DB-EBD5C3E3A906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22F36-35C4-469D-8D6E-A65B7DDC88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06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091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6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207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992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0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11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187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22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6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548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00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7418A-F189-4AFA-A8BC-6907862ECFB9}" type="datetimeFigureOut">
              <a:rPr lang="th-TH" smtClean="0"/>
              <a:t>19/01/65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61767-BBAD-4DBA-BF40-800128C84A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584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microsoft.com/office/2007/relationships/hdphoto" Target="../media/hdphoto5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microsoft.com/office/2007/relationships/hdphoto" Target="../media/hdphoto2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18">
            <a:extLst>
              <a:ext uri="{FF2B5EF4-FFF2-40B4-BE49-F238E27FC236}">
                <a16:creationId xmlns:a16="http://schemas.microsoft.com/office/drawing/2014/main" xmlns="" id="{F136A282-9ADB-4CF6-A670-FC9311C5A052}"/>
              </a:ext>
            </a:extLst>
          </p:cNvPr>
          <p:cNvSpPr txBox="1"/>
          <p:nvPr/>
        </p:nvSpPr>
        <p:spPr>
          <a:xfrm>
            <a:off x="-25818" y="3199814"/>
            <a:ext cx="6243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2538" indent="-1252538" algn="ctr"/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                  เพื่อ</a:t>
            </a:r>
            <a:r>
              <a:rPr lang="th-TH" sz="2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จัดซื้อครุภัณฑ์คอมพิวเตอร์ และอุปกรณ์</a:t>
            </a:r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ส่วนควบ</a:t>
            </a:r>
            <a:r>
              <a:rPr lang="th-TH" sz="2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อื่นๆ </a:t>
            </a:r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สำหรับใช้ใน</a:t>
            </a:r>
            <a:r>
              <a:rPr lang="th-TH" sz="2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การปฏิบัติงาน และเพิ่มศักยภาพในการขับเคลื่อนภารกิจของ สถ. ตามนโยบายของรัฐบาล</a:t>
            </a:r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และกระทรวงมหาดไทย</a:t>
            </a:r>
            <a:r>
              <a:rPr lang="th-TH" sz="2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ได้อย่างมีประสิทธิภาพ</a:t>
            </a:r>
            <a:endParaRPr lang="en-US" sz="2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1C8863-10D8-44AE-8086-B6D1F957A399}"/>
              </a:ext>
            </a:extLst>
          </p:cNvPr>
          <p:cNvSpPr txBox="1"/>
          <p:nvPr/>
        </p:nvSpPr>
        <p:spPr>
          <a:xfrm>
            <a:off x="373410" y="5025008"/>
            <a:ext cx="63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rgbClr val="C00000"/>
                </a:solidFill>
                <a:latin typeface="Athiti Light" panose="00000400000000000000" pitchFamily="2" charset="-34"/>
                <a:cs typeface="+mj-cs"/>
              </a:rPr>
              <a:t>ทั้งนี้ เป็นไปตามเกณฑ์ราคากลางคุณลักษณะ</a:t>
            </a:r>
            <a:r>
              <a:rPr lang="th-TH" sz="1800" b="1" dirty="0" smtClean="0">
                <a:solidFill>
                  <a:srgbClr val="C00000"/>
                </a:solidFill>
                <a:latin typeface="Athiti Light" panose="00000400000000000000" pitchFamily="2" charset="-34"/>
                <a:cs typeface="+mj-cs"/>
              </a:rPr>
              <a:t>พื้นฐานการ</a:t>
            </a:r>
            <a:r>
              <a:rPr lang="th-TH" sz="1800" b="1" dirty="0">
                <a:solidFill>
                  <a:srgbClr val="C00000"/>
                </a:solidFill>
                <a:latin typeface="Athiti Light" panose="00000400000000000000" pitchFamily="2" charset="-34"/>
                <a:cs typeface="+mj-cs"/>
              </a:rPr>
              <a:t>จัดหาอุปกรณ์และระบบคอมพิวเตอร์</a:t>
            </a:r>
            <a:endParaRPr lang="th-TH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0" name="텍스트 개체 틀 34">
            <a:extLst>
              <a:ext uri="{FF2B5EF4-FFF2-40B4-BE49-F238E27FC236}">
                <a16:creationId xmlns="" xmlns:a16="http://schemas.microsoft.com/office/drawing/2014/main" id="{185B4501-043D-4E71-B513-DE01A6C9D0DF}"/>
              </a:ext>
            </a:extLst>
          </p:cNvPr>
          <p:cNvSpPr txBox="1">
            <a:spLocks/>
          </p:cNvSpPr>
          <p:nvPr/>
        </p:nvSpPr>
        <p:spPr>
          <a:xfrm rot="10800000" flipV="1">
            <a:off x="3192944" y="-32534"/>
            <a:ext cx="3611778" cy="577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ko-KR" sz="22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โครงการจัดซื้อครุภัณฑ์คอมพิวเตอร์ ของ </a:t>
            </a:r>
            <a:r>
              <a:rPr lang="th-TH" altLang="ko-KR" sz="22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สถ.  </a:t>
            </a:r>
            <a:endParaRPr lang="en-US" altLang="ko-KR" sz="22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1" name="กล่องข้อความ 18">
            <a:extLst>
              <a:ext uri="{FF2B5EF4-FFF2-40B4-BE49-F238E27FC236}">
                <a16:creationId xmlns="" xmlns:a16="http://schemas.microsoft.com/office/drawing/2014/main" id="{7479F3EF-DCFA-439D-91B5-4B2BB6655308}"/>
              </a:ext>
            </a:extLst>
          </p:cNvPr>
          <p:cNvSpPr txBox="1"/>
          <p:nvPr/>
        </p:nvSpPr>
        <p:spPr>
          <a:xfrm>
            <a:off x="2324994" y="635406"/>
            <a:ext cx="2713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งบประมาณ </a:t>
            </a:r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30.1944 </a:t>
            </a: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ล้านบาท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2" name="텍스트 개체 틀 34">
            <a:extLst>
              <a:ext uri="{FF2B5EF4-FFF2-40B4-BE49-F238E27FC236}">
                <a16:creationId xmlns="" xmlns:a16="http://schemas.microsoft.com/office/drawing/2014/main" id="{185B4501-043D-4E71-B513-DE01A6C9D0DF}"/>
              </a:ext>
            </a:extLst>
          </p:cNvPr>
          <p:cNvSpPr txBox="1">
            <a:spLocks/>
          </p:cNvSpPr>
          <p:nvPr/>
        </p:nvSpPr>
        <p:spPr>
          <a:xfrm rot="10800000" flipV="1">
            <a:off x="2021223" y="288553"/>
            <a:ext cx="2343440" cy="577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ko-KR" sz="2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ประจำปีงบประมาณ 2566</a:t>
            </a:r>
            <a:endParaRPr lang="en-US" altLang="ko-KR" sz="20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3" name="Picture 9" descr="การ์ตูนคอมพิวเตอร์ png | PNGEg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007" l="222" r="100000">
                        <a14:foregroundMark x1="8444" y1="70223" x2="19444" y2="79156"/>
                        <a14:foregroundMark x1="59667" y1="13524" x2="63778" y2="15881"/>
                        <a14:foregroundMark x1="77778" y1="70223" x2="81000" y2="72705"/>
                        <a14:foregroundMark x1="57222" y1="92928" x2="78222" y2="926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3" y="256308"/>
            <a:ext cx="2046765" cy="183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ตัวเชื่อมต่อตรง 14"/>
          <p:cNvCxnSpPr/>
          <p:nvPr/>
        </p:nvCxnSpPr>
        <p:spPr>
          <a:xfrm>
            <a:off x="1145626" y="4736976"/>
            <a:ext cx="507181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สี่เหลี่ยมผืนผ้า 15"/>
          <p:cNvSpPr/>
          <p:nvPr/>
        </p:nvSpPr>
        <p:spPr>
          <a:xfrm>
            <a:off x="1145627" y="2615039"/>
            <a:ext cx="17626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วัตถุประสงค์</a:t>
            </a:r>
            <a:endParaRPr lang="th-TH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กล่องข้อความ 18">
            <a:extLst>
              <a:ext uri="{FF2B5EF4-FFF2-40B4-BE49-F238E27FC236}">
                <a16:creationId xmlns="" xmlns:a16="http://schemas.microsoft.com/office/drawing/2014/main" id="{7479F3EF-DCFA-439D-91B5-4B2BB6655308}"/>
              </a:ext>
            </a:extLst>
          </p:cNvPr>
          <p:cNvSpPr txBox="1"/>
          <p:nvPr/>
        </p:nvSpPr>
        <p:spPr>
          <a:xfrm>
            <a:off x="4509120" y="941970"/>
            <a:ext cx="188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ทั้งหมด 32 รายการ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310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เปลี่ยน ภาพพื้นหลัง google chrome ให้ถูกใจด้วยขั้นตอนง่ายๆ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197" y="-184194"/>
            <a:ext cx="3744415" cy="2497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텍스트 개체 틀 34">
            <a:extLst>
              <a:ext uri="{FF2B5EF4-FFF2-40B4-BE49-F238E27FC236}">
                <a16:creationId xmlns="" xmlns:a16="http://schemas.microsoft.com/office/drawing/2014/main" id="{185B4501-043D-4E71-B513-DE01A6C9D0DF}"/>
              </a:ext>
            </a:extLst>
          </p:cNvPr>
          <p:cNvSpPr txBox="1">
            <a:spLocks/>
          </p:cNvSpPr>
          <p:nvPr/>
        </p:nvSpPr>
        <p:spPr>
          <a:xfrm rot="10800000" flipV="1">
            <a:off x="3192944" y="-32534"/>
            <a:ext cx="3611778" cy="577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ko-KR" sz="2200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โครงการจัดซื้อครุภัณฑ์คอมพิวเตอร์ ของ </a:t>
            </a:r>
            <a:r>
              <a:rPr lang="th-TH" altLang="ko-KR" sz="22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สถ.  </a:t>
            </a:r>
            <a:endParaRPr lang="en-US" altLang="ko-KR" sz="22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6799" y="1097068"/>
            <a:ext cx="2274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1.คอมพิวเตอร์ สำนักงาน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2.คอมพิวเตอร์ ประมวลผล แบบที่ 1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3.คอมพิวเตอร์ ประมวลผล แบบที่ 2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.Notebook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สำนักงาน</a:t>
            </a:r>
          </a:p>
          <a:p>
            <a:r>
              <a:rPr lang="th-TH" sz="1600" dirty="0"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.Notebook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ประมวลผล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6.</a:t>
            </a:r>
            <a:r>
              <a:rPr lang="th-TH" sz="1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แท็บเล็ต</a:t>
            </a:r>
            <a:endParaRPr lang="th-TH" sz="1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กล่องข้อความ 18">
            <a:extLst>
              <a:ext uri="{FF2B5EF4-FFF2-40B4-BE49-F238E27FC236}">
                <a16:creationId xmlns="" xmlns:a16="http://schemas.microsoft.com/office/drawing/2014/main" id="{7479F3EF-DCFA-439D-91B5-4B2BB6655308}"/>
              </a:ext>
            </a:extLst>
          </p:cNvPr>
          <p:cNvSpPr txBox="1"/>
          <p:nvPr/>
        </p:nvSpPr>
        <p:spPr>
          <a:xfrm>
            <a:off x="2324994" y="635406"/>
            <a:ext cx="2713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งบประมาณ </a:t>
            </a:r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30.1944 </a:t>
            </a: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ล้านบาท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5254" y="2666729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7.อุปกรณ์กระจายสัญญาณ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844" y="2933802"/>
            <a:ext cx="28112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8. เครื่องพิมพ์แบบฉีดหมึก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Ink Tank</a:t>
            </a:r>
            <a:endParaRPr lang="th-TH" sz="1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9.</a:t>
            </a:r>
            <a:r>
              <a:rPr lang="en-US" sz="1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เครื่องพิมพ์แบบฉีดหมึก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Ink Tank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ขนาด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A3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10.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Laser/LED –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ขาวดำ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11.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Laser/LED -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ขาวดำ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Network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(แบบที่ 1)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12.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Laser/LED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- ขาวดำ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Network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(แบบที่ 2)</a:t>
            </a:r>
          </a:p>
          <a:p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13. Laser/LED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- สี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Network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(แบบที่ 1)</a:t>
            </a:r>
          </a:p>
          <a:p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14. Laser/LED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- สี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Network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(แบบที่ 2)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15.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Multi -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1600" dirty="0">
                <a:latin typeface="AngsanaUPC" panose="02020603050405020304" pitchFamily="18" charset="-34"/>
                <a:cs typeface="AngsanaUPC" panose="02020603050405020304" pitchFamily="18" charset="-34"/>
              </a:rPr>
              <a:t>Ink Tank </a:t>
            </a:r>
            <a:endParaRPr lang="th-TH" sz="1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16.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Multi –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ขาวดำ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17.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Multi -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0715" y="5498097"/>
            <a:ext cx="2936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18. งานเก็บเอกสารระดับศูนย์บริการ แบบ  1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19.</a:t>
            </a:r>
            <a:r>
              <a:rPr lang="th-TH" sz="1600" dirty="0">
                <a:latin typeface="AngsanaUPC" panose="02020603050405020304" pitchFamily="18" charset="-34"/>
                <a:cs typeface="AngsanaUPC" panose="02020603050405020304" pitchFamily="18" charset="-34"/>
              </a:rPr>
              <a:t> งานเก็บเอกสารระดับศูนย์บริการ แบบ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20. </a:t>
            </a:r>
            <a:r>
              <a:rPr lang="th-TH" sz="1600" dirty="0">
                <a:latin typeface="AngsanaUPC" panose="02020603050405020304" pitchFamily="18" charset="-34"/>
                <a:cs typeface="AngsanaUPC" panose="02020603050405020304" pitchFamily="18" charset="-34"/>
              </a:rPr>
              <a:t>งานเก็บเอกสารระดับศูนย์บริการ แบบ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0922" y="6273304"/>
            <a:ext cx="161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21.ไม่น้อยกว่า 19 นิ้ว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22.ไม่น้อยกว่า 21.5 นิ้ว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78667" y="6828832"/>
            <a:ext cx="23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23.ขนาด 800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VA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24.ขนาด 1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kVA</a:t>
            </a:r>
            <a:endParaRPr lang="th-TH" sz="1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25.ขนาด 2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kVA</a:t>
            </a:r>
            <a:endParaRPr lang="th-TH" sz="1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26.ขนาด 10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kVA 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(ระบบไฟฟ้า 3 เฟส)</a:t>
            </a:r>
            <a:endParaRPr lang="th-TH" sz="1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31763" y="7885245"/>
            <a:ext cx="191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27.ชุดโปรแกรม </a:t>
            </a:r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OEM</a:t>
            </a:r>
          </a:p>
          <a:p>
            <a:r>
              <a:rPr lang="en-US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28.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ชุดโปรแกรมสำนักงาน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42511" y="8502483"/>
            <a:ext cx="2202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29.กล้องวงจรปิด ภายในสำนักงาน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30.กล้อง</a:t>
            </a:r>
            <a:r>
              <a:rPr lang="th-TH" sz="1600" dirty="0">
                <a:latin typeface="AngsanaUPC" panose="02020603050405020304" pitchFamily="18" charset="-34"/>
                <a:cs typeface="AngsanaUPC" panose="02020603050405020304" pitchFamily="18" charset="-34"/>
              </a:rPr>
              <a:t>วงจรปิด ภายในอาคาร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31.</a:t>
            </a:r>
            <a:r>
              <a:rPr lang="th-TH" sz="1600" dirty="0">
                <a:latin typeface="AngsanaUPC" panose="02020603050405020304" pitchFamily="18" charset="-34"/>
                <a:cs typeface="AngsanaUPC" panose="02020603050405020304" pitchFamily="18" charset="-34"/>
              </a:rPr>
              <a:t>กล้องวงจรปิด ภายนอก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อาคาร</a:t>
            </a:r>
            <a:endParaRPr lang="th-TH" sz="1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32341" y="9479319"/>
            <a:ext cx="1522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32.อุปกรณ์บันทึกภาพ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05424" y="1064567"/>
            <a:ext cx="399352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185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64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11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17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15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6995" y="1064567"/>
            <a:ext cx="39935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152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41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19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74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78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41594" y="2686912"/>
            <a:ext cx="37632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14697" y="2686086"/>
            <a:ext cx="37632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endParaRPr lang="th-TH" sz="1600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28781" y="478015"/>
            <a:ext cx="65134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ทดแทน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620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73686" y="478014"/>
            <a:ext cx="80597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จัดหาใหม่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2,079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63825" y="2940246"/>
            <a:ext cx="405948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187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30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43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  <a:endParaRPr lang="th-TH" sz="1600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57068" y="2931767"/>
            <a:ext cx="405948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8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59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8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16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10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21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24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10532" y="5505385"/>
            <a:ext cx="38494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11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  <a:endParaRPr lang="th-TH" sz="1600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1541" y="5508108"/>
            <a:ext cx="38494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15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16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7</a:t>
            </a:r>
            <a:endParaRPr lang="th-TH" sz="1600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25986" y="6249145"/>
            <a:ext cx="427727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  <a:endParaRPr lang="th-TH" sz="1600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92876" y="6249145"/>
            <a:ext cx="42772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54931" y="6817148"/>
            <a:ext cx="44699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33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9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34519" y="6808025"/>
            <a:ext cx="44699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55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84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11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20869" y="7917709"/>
            <a:ext cx="39973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  <a:endParaRPr lang="th-TH" sz="1600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08103" y="7906052"/>
            <a:ext cx="399734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656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656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18282" y="8531111"/>
            <a:ext cx="40232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09152" y="8543778"/>
            <a:ext cx="40232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</a:p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6</a:t>
            </a:r>
          </a:p>
          <a:p>
            <a:pPr algn="ctr"/>
            <a:r>
              <a:rPr lang="th-TH" sz="1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33488" y="9479319"/>
            <a:ext cx="37632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60043" y="9486048"/>
            <a:ext cx="37632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</a:p>
        </p:txBody>
      </p:sp>
      <p:sp>
        <p:nvSpPr>
          <p:cNvPr id="55" name="텍스트 개체 틀 34">
            <a:extLst>
              <a:ext uri="{FF2B5EF4-FFF2-40B4-BE49-F238E27FC236}">
                <a16:creationId xmlns="" xmlns:a16="http://schemas.microsoft.com/office/drawing/2014/main" id="{185B4501-043D-4E71-B513-DE01A6C9D0DF}"/>
              </a:ext>
            </a:extLst>
          </p:cNvPr>
          <p:cNvSpPr txBox="1">
            <a:spLocks/>
          </p:cNvSpPr>
          <p:nvPr/>
        </p:nvSpPr>
        <p:spPr>
          <a:xfrm rot="10800000" flipV="1">
            <a:off x="2021223" y="288553"/>
            <a:ext cx="2343440" cy="577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ko-KR" sz="2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ประจำปีงบประมาณ 2566</a:t>
            </a:r>
            <a:endParaRPr lang="en-US" altLang="ko-KR" sz="20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9" name="รูปห้าเหลี่ยม 8"/>
          <p:cNvSpPr/>
          <p:nvPr/>
        </p:nvSpPr>
        <p:spPr>
          <a:xfrm>
            <a:off x="1432341" y="1608240"/>
            <a:ext cx="1251944" cy="547317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คอม ฯ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12.5410 ลบ.</a:t>
            </a:r>
            <a:endParaRPr lang="th-TH" sz="20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7" name="รูปห้าเหลี่ยม 56"/>
          <p:cNvSpPr/>
          <p:nvPr/>
        </p:nvSpPr>
        <p:spPr>
          <a:xfrm>
            <a:off x="504973" y="2445261"/>
            <a:ext cx="2540441" cy="44293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อุปกรณ์กระจายสัญญาณ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0.0024 </a:t>
            </a:r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ลบ.</a:t>
            </a:r>
            <a:endParaRPr lang="th-TH" sz="16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6" name="รูปห้าเหลี่ยม 55"/>
          <p:cNvSpPr/>
          <p:nvPr/>
        </p:nvSpPr>
        <p:spPr>
          <a:xfrm flipH="1">
            <a:off x="4463350" y="3659136"/>
            <a:ext cx="1432148" cy="576065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Printer</a:t>
            </a:r>
            <a:endParaRPr lang="th-TH" sz="18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4.7299 ลบ.</a:t>
            </a:r>
            <a:endParaRPr lang="th-TH" sz="18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0" name="รูปห้าเหลี่ยม 59"/>
          <p:cNvSpPr/>
          <p:nvPr/>
        </p:nvSpPr>
        <p:spPr>
          <a:xfrm>
            <a:off x="451231" y="5649725"/>
            <a:ext cx="1470860" cy="52773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Scanner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1.1470 </a:t>
            </a:r>
            <a:r>
              <a:rPr lang="th-TH" sz="1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ลบ.</a:t>
            </a:r>
            <a:endParaRPr lang="th-TH" sz="18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2" name="รูปห้าเหลี่ยม 61"/>
          <p:cNvSpPr/>
          <p:nvPr/>
        </p:nvSpPr>
        <p:spPr>
          <a:xfrm>
            <a:off x="294502" y="7022599"/>
            <a:ext cx="1546010" cy="64807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สำรองไฟฟ้า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1.1631 ลบ.</a:t>
            </a:r>
            <a:endParaRPr lang="th-TH" sz="16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1" name="รูปห้าเหลี่ยม 60"/>
          <p:cNvSpPr/>
          <p:nvPr/>
        </p:nvSpPr>
        <p:spPr>
          <a:xfrm flipH="1">
            <a:off x="3610542" y="6271937"/>
            <a:ext cx="1427532" cy="43204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จอ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0.0092 ลบ.</a:t>
            </a:r>
          </a:p>
        </p:txBody>
      </p:sp>
      <p:sp>
        <p:nvSpPr>
          <p:cNvPr id="65" name="รูปห้าเหลี่ยม 64"/>
          <p:cNvSpPr/>
          <p:nvPr/>
        </p:nvSpPr>
        <p:spPr>
          <a:xfrm flipH="1">
            <a:off x="4351727" y="7920672"/>
            <a:ext cx="1366186" cy="570153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Program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10.3648 </a:t>
            </a:r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ลบ.</a:t>
            </a:r>
            <a:endParaRPr lang="th-TH" sz="16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6" name="รูปห้าเหลี่ยม 65"/>
          <p:cNvSpPr/>
          <p:nvPr/>
        </p:nvSpPr>
        <p:spPr>
          <a:xfrm flipH="1">
            <a:off x="4748510" y="8566113"/>
            <a:ext cx="1490584" cy="55553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กล้องวงจรปิด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0.2150 ลบ.</a:t>
            </a:r>
            <a:endParaRPr lang="th-TH" sz="16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7" name="รูปห้าเหลี่ยม 66"/>
          <p:cNvSpPr/>
          <p:nvPr/>
        </p:nvSpPr>
        <p:spPr>
          <a:xfrm flipH="1">
            <a:off x="4987353" y="9208284"/>
            <a:ext cx="1490584" cy="55553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อุปกรณ์บันทึกภาพ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0.0220 ลบ.</a:t>
            </a:r>
            <a:endParaRPr lang="th-TH" sz="1600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556">
                        <a14:foregroundMark x1="35778" y1="61538" x2="66667" y2="642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97" y="1454713"/>
            <a:ext cx="917401" cy="5300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855" b="96484" l="2930" r="95215">
                        <a14:foregroundMark x1="28516" y1="42969" x2="69336" y2="42578"/>
                        <a14:foregroundMark x1="48438" y1="50195" x2="54199" y2="522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739" y="3874557"/>
            <a:ext cx="685917" cy="685918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846" l="10000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517" y="6224699"/>
            <a:ext cx="911290" cy="52652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292" y="7654743"/>
            <a:ext cx="515243" cy="5553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7285" l="0" r="96491">
                        <a14:foregroundMark x1="10526" y1="37104" x2="20614" y2="64253"/>
                        <a14:foregroundMark x1="27193" y1="18552" x2="52193" y2="58371"/>
                        <a14:foregroundMark x1="45175" y1="16290" x2="58333" y2="49321"/>
                        <a14:foregroundMark x1="55263" y1="29412" x2="69298" y2="46154"/>
                        <a14:foregroundMark x1="34211" y1="51584" x2="46053" y2="61538"/>
                        <a14:foregroundMark x1="7895" y1="44796" x2="20614" y2="57014"/>
                        <a14:foregroundMark x1="15351" y1="27149" x2="24123" y2="31674"/>
                        <a14:foregroundMark x1="34649" y1="15837" x2="47368" y2="19910"/>
                        <a14:foregroundMark x1="42544" y1="13122" x2="62719" y2="17647"/>
                        <a14:foregroundMark x1="58333" y1="14027" x2="82895" y2="31674"/>
                        <a14:foregroundMark x1="78947" y1="38009" x2="89912" y2="50679"/>
                        <a14:foregroundMark x1="38596" y1="26697" x2="69298" y2="371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857" y="8416368"/>
            <a:ext cx="517500" cy="5016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1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384</Words>
  <Application>Microsoft Office PowerPoint</Application>
  <PresentationFormat>กระดาษ A4 (210x297 มม.)</PresentationFormat>
  <Paragraphs>128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User01</dc:creator>
  <cp:lastModifiedBy>User01</cp:lastModifiedBy>
  <cp:revision>16</cp:revision>
  <cp:lastPrinted>2022-01-07T03:16:57Z</cp:lastPrinted>
  <dcterms:created xsi:type="dcterms:W3CDTF">2022-01-06T08:45:32Z</dcterms:created>
  <dcterms:modified xsi:type="dcterms:W3CDTF">2022-01-19T03:46:47Z</dcterms:modified>
</cp:coreProperties>
</file>