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5143500" type="screen16x9"/>
  <p:notesSz cx="6889750" cy="10018713"/>
  <p:embeddedFontLst>
    <p:embeddedFont>
      <p:font typeface="Angsana New" panose="02020603050405020304" pitchFamily="18" charset="-34"/>
      <p:regular r:id="rId17"/>
      <p:bold r:id="rId18"/>
      <p:italic r:id="rId19"/>
      <p:boldItalic r:id="rId20"/>
    </p:embeddedFont>
    <p:embeddedFont>
      <p:font typeface="JasmineUPC" panose="02020603050405020304" pitchFamily="18" charset="-34"/>
      <p:regular r:id="rId21"/>
      <p:bold r:id="rId22"/>
      <p:italic r:id="rId23"/>
      <p:boldItalic r:id="rId24"/>
    </p:embeddedFont>
    <p:embeddedFont>
      <p:font typeface="Chulabhorn Likit Text Light๙" panose="00000400000000000000" pitchFamily="2" charset="-34"/>
      <p:regular r:id="rId25"/>
    </p:embeddedFont>
    <p:embeddedFont>
      <p:font typeface="Arial Unicode MS" panose="020B0604020202020204" pitchFamily="34" charset="-128"/>
      <p:regular r:id="rId26"/>
    </p:embeddedFont>
    <p:embeddedFont>
      <p:font typeface="Montserrat Medium" panose="020B0604020202020204" charset="0"/>
      <p:regular r:id="rId27"/>
      <p:bold r:id="rId28"/>
      <p:italic r:id="rId29"/>
      <p:boldItalic r:id="rId30"/>
    </p:embeddedFont>
    <p:embeddedFont>
      <p:font typeface="Cordia New" panose="020B0304020202020204" pitchFamily="34" charset="-34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8D6"/>
    <a:srgbClr val="FFB9B9"/>
    <a:srgbClr val="F3CBE1"/>
    <a:srgbClr val="FFCCCC"/>
    <a:srgbClr val="E3007B"/>
    <a:srgbClr val="F6D6E8"/>
    <a:srgbClr val="F0D255"/>
    <a:srgbClr val="EB5895"/>
    <a:srgbClr val="B9D0FF"/>
    <a:srgbClr val="DCF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4660"/>
  </p:normalViewPr>
  <p:slideViewPr>
    <p:cSldViewPr>
      <p:cViewPr>
        <p:scale>
          <a:sx n="89" d="100"/>
          <a:sy n="89" d="100"/>
        </p:scale>
        <p:origin x="-690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r">
              <a:defRPr sz="1300"/>
            </a:lvl1pPr>
          </a:lstStyle>
          <a:p>
            <a:fld id="{D9809D06-7633-443E-AD0D-1A583E19D5B0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3" tIns="48301" rIns="96603" bIns="4830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8890"/>
            <a:ext cx="5511800" cy="4508421"/>
          </a:xfrm>
          <a:prstGeom prst="rect">
            <a:avLst/>
          </a:prstGeom>
        </p:spPr>
        <p:txBody>
          <a:bodyPr vert="horz" lIns="96603" tIns="48301" rIns="96603" bIns="48301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r">
              <a:defRPr sz="1300"/>
            </a:lvl1pPr>
          </a:lstStyle>
          <a:p>
            <a:fld id="{3FB57416-F1A5-487B-A1E0-543D4B6872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0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317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348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268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12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64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377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06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68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727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236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257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4D12-0562-4DF3-95FD-6655ECDE9DC5}" type="datetimeFigureOut">
              <a:rPr lang="th-TH" smtClean="0"/>
              <a:t>26/01/65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8DC3D-B3AA-4418-9974-9670F47960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52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สี่เหลี่ยมผืนผ้ามุมมน 32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1162892" y="1635646"/>
            <a:ext cx="6937500" cy="2448272"/>
          </a:xfrm>
          <a:prstGeom prst="roundRect">
            <a:avLst>
              <a:gd name="adj" fmla="val 47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478519"/>
            <a:ext cx="10082253" cy="1754125"/>
            <a:chOff x="-108520" y="-478519"/>
            <a:chExt cx="10082253" cy="1754125"/>
          </a:xfrm>
        </p:grpSpPr>
        <p:grpSp>
          <p:nvGrpSpPr>
            <p:cNvPr id="53" name="กลุ่ม 52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49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สี่เหลี่ยมผืนผ้า 47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" name="สี่เหลี่ยมผืนผ้า 3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" name="กลุ่ม 9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478519"/>
              <a:ext cx="5185709" cy="1754125"/>
              <a:chOff x="5074923" y="-550527"/>
              <a:chExt cx="5185709" cy="1754125"/>
            </a:xfrm>
          </p:grpSpPr>
          <p:sp>
            <p:nvSpPr>
              <p:cNvPr id="6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550527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8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10238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1" name="กลุ่ม 50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44" name="สี่เหลี่ยมด้านขนาน 43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สี่เหลี่ยมด้านขนาน 42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9" name="กลุ่ม 38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3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3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3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3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3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3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3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40" name="สี่เหลี่ยมด้านขนาน 39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สี่เหลี่ยมด้านขนาน 41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0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57" name="สี่เหลี่ยมผืนผ้ามุมมน 32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1090884" y="1563638"/>
            <a:ext cx="6937500" cy="2448272"/>
          </a:xfrm>
          <a:prstGeom prst="roundRect">
            <a:avLst>
              <a:gd name="adj" fmla="val 4728"/>
            </a:avLst>
          </a:prstGeom>
          <a:gradFill flip="none" rotWithShape="1">
            <a:gsLst>
              <a:gs pos="0">
                <a:srgbClr val="FFB9B9"/>
              </a:gs>
              <a:gs pos="49000">
                <a:srgbClr val="FFFFFF"/>
              </a:gs>
              <a:gs pos="100000">
                <a:srgbClr val="EEB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8" name="รูปภาพ 57">
            <a:extLst>
              <a:ext uri="{FF2B5EF4-FFF2-40B4-BE49-F238E27FC236}">
                <a16:creationId xmlns="" xmlns:a16="http://schemas.microsoft.com/office/drawing/2014/main" id="{7D2CE7E1-BA2E-4100-B002-D759B4F360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61" y="411510"/>
            <a:ext cx="1759746" cy="1115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9" name="Google Shape;339;p33">
            <a:extLst>
              <a:ext uri="{FF2B5EF4-FFF2-40B4-BE49-F238E27FC236}">
                <a16:creationId xmlns="" xmlns:a16="http://schemas.microsoft.com/office/drawing/2014/main" id="{3709658B-4A5A-45E8-9CAF-92F824CB0284}"/>
              </a:ext>
            </a:extLst>
          </p:cNvPr>
          <p:cNvSpPr txBox="1">
            <a:spLocks/>
          </p:cNvSpPr>
          <p:nvPr/>
        </p:nvSpPr>
        <p:spPr>
          <a:xfrm>
            <a:off x="1331641" y="1707655"/>
            <a:ext cx="6408712" cy="223224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การพัฒนาระบบบัญชีการเงิน </a:t>
            </a:r>
            <a:endParaRPr lang="en-US" sz="2800" b="1" dirty="0" smtClean="0">
              <a:solidFill>
                <a:srgbClr val="002060"/>
              </a:solidFill>
              <a:latin typeface="Chulabhorn Likit Text Light๙" panose="00000400000000000000" pitchFamily="2" charset="-34"/>
              <a:ea typeface="Arial Unicode MS" panose="020B0604020202020204" pitchFamily="34" charset="-128"/>
              <a:cs typeface="Chulabhorn Likit Text Light๙" panose="00000400000000000000" pitchFamily="2" charset="-34"/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(Enterprise </a:t>
            </a:r>
            <a:r>
              <a:rPr lang="en-US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Resource </a:t>
            </a:r>
            <a:r>
              <a:rPr lang="en-US" sz="28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Planning : ERP</a:t>
            </a:r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)</a:t>
            </a:r>
            <a:r>
              <a:rPr lang="th-TH" sz="28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 </a:t>
            </a:r>
            <a:endParaRPr lang="th-TH" sz="2800" b="1" dirty="0">
              <a:solidFill>
                <a:srgbClr val="002060"/>
              </a:solidFill>
              <a:latin typeface="Chulabhorn Likit Text Light๙" panose="00000400000000000000" pitchFamily="2" charset="-34"/>
              <a:ea typeface="Arial Unicode MS" panose="020B0604020202020204" pitchFamily="34" charset="-128"/>
              <a:cs typeface="Chulabhorn Likit Text Light๙" panose="00000400000000000000" pitchFamily="2" charset="-34"/>
            </a:endParaRPr>
          </a:p>
          <a:p>
            <a:pPr>
              <a:spcBef>
                <a:spcPts val="0"/>
              </a:spcBef>
            </a:pPr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และ</a:t>
            </a:r>
          </a:p>
          <a:p>
            <a:pPr>
              <a:spcBef>
                <a:spcPts val="0"/>
              </a:spcBef>
            </a:pPr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ระบบโปรแกรมทะเบียนลูกหนี้ </a:t>
            </a:r>
            <a:endParaRPr lang="en-US" sz="2800" b="1" dirty="0" smtClean="0">
              <a:solidFill>
                <a:srgbClr val="002060"/>
              </a:solidFill>
              <a:latin typeface="Chulabhorn Likit Text Light๙" panose="00000400000000000000" pitchFamily="2" charset="-34"/>
              <a:ea typeface="Arial Unicode MS" panose="020B0604020202020204" pitchFamily="34" charset="-128"/>
              <a:cs typeface="Chulabhorn Likit Text Light๙" panose="00000400000000000000" pitchFamily="2" charset="-34"/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(Loan  Management : LM</a:t>
            </a:r>
            <a:r>
              <a:rPr lang="en-US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Arial Unicode MS" panose="020B0604020202020204" pitchFamily="34" charset="-128"/>
                <a:cs typeface="Chulabhorn Likit Text Light๙" panose="00000400000000000000" pitchFamily="2" charset="-34"/>
              </a:rPr>
              <a:t>)</a:t>
            </a:r>
          </a:p>
        </p:txBody>
      </p:sp>
      <p:sp>
        <p:nvSpPr>
          <p:cNvPr id="60" name="Google Shape;340;p33">
            <a:extLst>
              <a:ext uri="{FF2B5EF4-FFF2-40B4-BE49-F238E27FC236}">
                <a16:creationId xmlns="" xmlns:a16="http://schemas.microsoft.com/office/drawing/2014/main" id="{0AA358C0-07A4-4DAC-8C41-643A853F38D5}"/>
              </a:ext>
            </a:extLst>
          </p:cNvPr>
          <p:cNvSpPr txBox="1">
            <a:spLocks/>
          </p:cNvSpPr>
          <p:nvPr/>
        </p:nvSpPr>
        <p:spPr>
          <a:xfrm>
            <a:off x="5018327" y="4251390"/>
            <a:ext cx="5314313" cy="48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1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กรมการพัฒนาชุมชน สำนักงานกองทุนพัฒนาบทบาทสตรี </a:t>
            </a:r>
          </a:p>
        </p:txBody>
      </p:sp>
    </p:spTree>
    <p:extLst>
      <p:ext uri="{BB962C8B-B14F-4D97-AF65-F5344CB8AC3E}">
        <p14:creationId xmlns:p14="http://schemas.microsoft.com/office/powerpoint/2010/main" val="25841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9" name="กลุ่ม 28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0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รูปแบบการเชื่อมโยงระบบงานเดิม</a:t>
              </a: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C45B31B9-251E-4468-9FD5-F10FE4C99FE0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77" y="1427281"/>
            <a:ext cx="6002866" cy="3088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6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9" name="กลุ่ม 28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0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ระบบงานที่ขออนุมัติ</a:t>
              </a:r>
            </a:p>
          </p:txBody>
        </p:sp>
      </p:grpSp>
      <p:sp>
        <p:nvSpPr>
          <p:cNvPr id="32" name="สี่เหลี่ยมผืนผ้ามุมมน 31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467544" y="1851670"/>
            <a:ext cx="3805360" cy="2088232"/>
          </a:xfrm>
          <a:prstGeom prst="roundRect">
            <a:avLst>
              <a:gd name="adj" fmla="val 2861"/>
            </a:avLst>
          </a:prstGeom>
          <a:gradFill flip="none" rotWithShape="1">
            <a:gsLst>
              <a:gs pos="0">
                <a:srgbClr val="F6D6E8"/>
              </a:gs>
              <a:gs pos="49000">
                <a:srgbClr val="FFFFFF"/>
              </a:gs>
              <a:gs pos="100000">
                <a:srgbClr val="F6D6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20000"/>
              </a:lnSpc>
            </a:pP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1. </a:t>
            </a:r>
            <a:r>
              <a:rPr lang="th-TH" sz="15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กิจกรรม</a:t>
            </a: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จัดหาระบบบัญชีการเงิน (</a:t>
            </a:r>
            <a:r>
              <a:rPr lang="en-US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จำนวน </a:t>
            </a:r>
            <a:r>
              <a:rPr lang="th-TH" sz="15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</a:p>
          <a:p>
            <a:pPr algn="thaiDist">
              <a:lnSpc>
                <a:spcPct val="120000"/>
              </a:lnSpc>
            </a:pP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1 ระบบ เป็นเงิน 13,000,000 บาท (สิบสาม-</a:t>
            </a:r>
          </a:p>
          <a:p>
            <a:pPr algn="thaiDist">
              <a:lnSpc>
                <a:spcPct val="120000"/>
              </a:lnSpc>
            </a:pP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ล้านบาทถ้วน)</a:t>
            </a:r>
          </a:p>
          <a:p>
            <a:pPr algn="thaiDist">
              <a:lnSpc>
                <a:spcPct val="120000"/>
              </a:lnSpc>
            </a:pPr>
            <a:r>
              <a:rPr lang="th-TH" sz="15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2. กิจกรรม</a:t>
            </a: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พัฒนาระบบโปรแกรมทะเบียนลูกหนี้ </a:t>
            </a:r>
            <a:endParaRPr lang="th-TH" sz="1500" b="1" spc="-30" dirty="0" smtClean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จำนวน </a:t>
            </a: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1 ระบบ และพัฒนาระบบบัญชีการเงิน </a:t>
            </a:r>
            <a:endParaRPr lang="th-TH" sz="1500" b="1" spc="-30" dirty="0" smtClean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(</a:t>
            </a:r>
            <a:r>
              <a:rPr lang="en-US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ให้มีการเชื่อมโยงข้อมูลระหว่างกันได้</a:t>
            </a:r>
            <a:b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</a:br>
            <a:r>
              <a:rPr lang="th-TH" sz="15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เป็นเงิน 9,000,000 บาท (เก้าล้านบาทถ้วน)</a:t>
            </a:r>
            <a:endParaRPr lang="th-TH" sz="1500" b="1" dirty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xmlns="" id="{BDF88550-2311-4B28-BA8F-78696B5C3B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992" y="1707654"/>
            <a:ext cx="414248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0" name="สี่เหลี่ยมผืนผ้ามุมมน 29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319209" y="1419622"/>
            <a:ext cx="8501263" cy="1368152"/>
          </a:xfrm>
          <a:prstGeom prst="roundRect">
            <a:avLst>
              <a:gd name="adj" fmla="val 2861"/>
            </a:avLst>
          </a:prstGeom>
          <a:gradFill flip="none" rotWithShape="1">
            <a:gsLst>
              <a:gs pos="0">
                <a:srgbClr val="F6D6E8"/>
              </a:gs>
              <a:gs pos="49000">
                <a:srgbClr val="FFFFFF"/>
              </a:gs>
              <a:gs pos="100000">
                <a:srgbClr val="F6D6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20000"/>
              </a:lnSpc>
            </a:pP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1. กิจกรรมจัดหาระบบบัญชีการเงิน (</a:t>
            </a:r>
            <a:r>
              <a:rPr lang="en-US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จำนวน 1 ระบบ เป็นเงิน 13,000,000 บาท (สิบสามล้านบาทถ้วน)</a:t>
            </a:r>
          </a:p>
          <a:p>
            <a:pPr algn="thaiDist">
              <a:lnSpc>
                <a:spcPct val="120000"/>
              </a:lnSpc>
            </a:pP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- จัดหาระบบบัญชีการเงิน (</a:t>
            </a:r>
            <a:r>
              <a:rPr lang="en-US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</a:t>
            </a:r>
            <a:r>
              <a:rPr lang="en-US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)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ที่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มี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รายละเอียด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ตาม </a:t>
            </a:r>
            <a:r>
              <a:rPr lang="en-US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TOR</a:t>
            </a:r>
          </a:p>
          <a:p>
            <a:pPr algn="thaiDist">
              <a:lnSpc>
                <a:spcPct val="120000"/>
              </a:lnSpc>
            </a:pP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- </a:t>
            </a:r>
            <a:r>
              <a:rPr lang="th-TH" sz="14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ลิขสิทธิ์การใช้งาน ไม่น้อยกว่า 80 ผู้ใช้งาน (สำหรับเจ้าหน้าที่ด้านบัญชีการเงิน 76 จังหวัดและส่วนกลาง 4)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</a:t>
            </a:r>
            <a:r>
              <a:rPr lang="th-TH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ที่เป็นลิขสิทธิ์ของกรมการพัฒนาชุมชน</a:t>
            </a:r>
          </a:p>
          <a:p>
            <a:pPr algn="thaiDist">
              <a:lnSpc>
                <a:spcPct val="120000"/>
              </a:lnSpc>
            </a:pPr>
            <a:endParaRPr lang="th-TH" sz="1500" b="1" dirty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2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ระบบงานที่ขออนุมัติ</a:t>
              </a:r>
              <a:endParaRPr lang="th-TH" sz="1800" b="1" dirty="0">
                <a:solidFill>
                  <a:srgbClr val="002060"/>
                </a:solidFill>
                <a:ea typeface="Calibri" panose="020F0502020204030204" pitchFamily="34" charset="0"/>
                <a:cs typeface="Chulabhorn Likit Text Light๙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7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0" name="สี่เหลี่ยมผืนผ้ามุมมน 29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319209" y="1419622"/>
            <a:ext cx="8501263" cy="2520280"/>
          </a:xfrm>
          <a:prstGeom prst="roundRect">
            <a:avLst>
              <a:gd name="adj" fmla="val 2861"/>
            </a:avLst>
          </a:prstGeom>
          <a:gradFill flip="none" rotWithShape="1">
            <a:gsLst>
              <a:gs pos="0">
                <a:srgbClr val="F6D6E8"/>
              </a:gs>
              <a:gs pos="49000">
                <a:srgbClr val="FFFFFF"/>
              </a:gs>
              <a:gs pos="100000">
                <a:srgbClr val="F6D6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2. กิจกรรม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พัฒนาระบบโปรแกรมทะเบียนลูกหนี้และพัฒนาระบบบัญชีการเงิน (</a:t>
            </a:r>
            <a:r>
              <a:rPr lang="en-US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ให้มีการเชื่อมโยงข้อมูลระหว่างกันได้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จำนวน 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9,000,000 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บาท (เก้าล้านบาทถ้วน)</a:t>
            </a:r>
          </a:p>
          <a:p>
            <a:pPr>
              <a:lnSpc>
                <a:spcPct val="120000"/>
              </a:lnSpc>
            </a:pP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- 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ดำเนินการศึกษาระบบบัญชีการเงิน (</a:t>
            </a:r>
            <a:r>
              <a:rPr lang="en-US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ต้นแบบ และพัฒนาระบบบัญชีการเงิน (</a:t>
            </a:r>
            <a:r>
              <a:rPr lang="en-US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จากระบบที่จัดหามา ให้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สามารถ </a:t>
            </a:r>
          </a:p>
          <a:p>
            <a:pPr>
              <a:lnSpc>
                <a:spcPct val="120000"/>
              </a:lnSpc>
            </a:pP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ใช้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งานได้ตามแนวทางตามที่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กำหนด</a:t>
            </a:r>
          </a:p>
          <a:p>
            <a:pPr>
              <a:lnSpc>
                <a:spcPct val="120000"/>
              </a:lnSpc>
            </a:pP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- 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ศึกษา วิเคราะห์ความต้องการ และออกแบบระบบโปรแกรมทะเบียนลูกหนี้</a:t>
            </a:r>
            <a:b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</a:b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- 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พัฒนาและทดสอบระบบโปรแกรมทะเบียนลูกหนี้</a:t>
            </a:r>
            <a:b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</a:b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- </a:t>
            </a:r>
            <a:r>
              <a:rPr lang="th-TH" sz="1400" b="1" spc="-7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ติดตั้งระบบบัญชีการเงิน (</a:t>
            </a:r>
            <a:r>
              <a:rPr lang="en-US" sz="1400" b="1" spc="-7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400" b="1" spc="-7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และระบบโปรแกรมทะเบียนลูกหนี้ในเครื่องคอมพิวเตอร์แม่ข่ายที่กรมการพัฒนา</a:t>
            </a:r>
            <a:r>
              <a:rPr lang="th-TH" sz="1400" b="1" spc="-7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ชุมชนกำหนด</a:t>
            </a:r>
            <a: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/>
            </a:r>
            <a:br>
              <a:rPr lang="th-TH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</a:br>
            <a:r>
              <a:rPr lang="th-TH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- </a:t>
            </a:r>
            <a:r>
              <a:rPr lang="th-TH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ดำเนินการเชื่อมต่อระบบโปรแกรมทะเบียนลูกหนี้กับระบบบัญชีการเงิน (</a:t>
            </a:r>
            <a:r>
              <a:rPr lang="en-US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และนำเข้าข้อมูลตั้งต้น (</a:t>
            </a:r>
            <a:r>
              <a:rPr lang="en-US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Data </a:t>
            </a:r>
            <a:r>
              <a:rPr lang="en-US" sz="14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4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en-US" sz="14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</a:t>
            </a:r>
            <a:r>
              <a:rPr lang="en-US" sz="14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Conversion</a:t>
            </a:r>
            <a:r>
              <a:rPr lang="en-US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) </a:t>
            </a:r>
            <a:r>
              <a:rPr lang="th-TH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ให้สามารถใช้งานเชื่อมโยงข้อมูลระหว่างระบบกันได้</a:t>
            </a:r>
            <a:br>
              <a:rPr lang="th-TH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</a:br>
            <a:endParaRPr lang="th-TH" sz="1500" b="1" dirty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2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ระบบงานที่ขออนุมัติ</a:t>
              </a:r>
              <a:endParaRPr lang="th-TH" sz="1800" b="1" dirty="0">
                <a:solidFill>
                  <a:srgbClr val="002060"/>
                </a:solidFill>
                <a:ea typeface="Calibri" panose="020F0502020204030204" pitchFamily="34" charset="0"/>
                <a:cs typeface="Chulabhorn Likit Text Light๙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1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0" name="สี่เหลี่ยมผืนผ้ามุมมน 29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319209" y="1419622"/>
            <a:ext cx="8501263" cy="2232248"/>
          </a:xfrm>
          <a:prstGeom prst="roundRect">
            <a:avLst>
              <a:gd name="adj" fmla="val 2861"/>
            </a:avLst>
          </a:prstGeom>
          <a:gradFill flip="none" rotWithShape="1">
            <a:gsLst>
              <a:gs pos="0">
                <a:srgbClr val="F6D6E8"/>
              </a:gs>
              <a:gs pos="49000">
                <a:srgbClr val="FFFFFF"/>
              </a:gs>
              <a:gs pos="100000">
                <a:srgbClr val="F6D6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20000"/>
              </a:lnSpc>
            </a:pP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1. มี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ระบบบัญชีการเงิน (</a:t>
            </a:r>
            <a:r>
              <a:rPr lang="en-US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 ระบบโปรแกรมทะเบียนลูกหนี้ใหม่เพื่อใช้ทดแทนโปรแกรมทะเบียนลูกหนี้เดิม (</a:t>
            </a:r>
            <a:r>
              <a:rPr lang="en-US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SARA) </a:t>
            </a:r>
            <a:endParaRPr lang="th-TH" sz="1400" b="1" spc="-10" dirty="0" smtClean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สามารถ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ใช้งานด้านการเงิน พัสดุ การควบคุมงบประมาณและการจัดการทะเบียนลูกหนี้ ที่ถูกต้อง และมีประสิทธิภาพ</a:t>
            </a:r>
          </a:p>
          <a:p>
            <a:pPr algn="thaiDist">
              <a:lnSpc>
                <a:spcPct val="120000"/>
              </a:lnSpc>
            </a:pP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2. 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มีระบบบัญชีการเงิน (</a:t>
            </a:r>
            <a:r>
              <a:rPr lang="en-US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และระบบโปรแกรมทะเบียนลูกหนี้ที่สามารถใช้งานเป็นไปอย่างต่อเนื่อง  </a:t>
            </a:r>
          </a:p>
          <a:p>
            <a:pPr algn="thaiDist">
              <a:lnSpc>
                <a:spcPct val="120000"/>
              </a:lnSpc>
            </a:pP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3. 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มีระบบสารสนเทศที่ช่วยในการจัดการข้อมูลการเงิน ที่ตอบสนองต่อการใช้งานของหน่วยงานและประชาชนที่รับ</a:t>
            </a: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บริการ</a:t>
            </a:r>
          </a:p>
          <a:p>
            <a:pPr algn="thaiDist">
              <a:lnSpc>
                <a:spcPct val="120000"/>
              </a:lnSpc>
            </a:pP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ได้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อย่างรวดเร็ว ต่อเนื่อง พร้อมใช้งานตลอดเวลา สามารถออกหลักฐานรายงานเพื่อปิดรายงานงบการเงินได้ตามกำหนด </a:t>
            </a: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</a:p>
          <a:p>
            <a:pPr algn="thaiDist">
              <a:lnSpc>
                <a:spcPct val="120000"/>
              </a:lnSpc>
            </a:pP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ที่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ถูกต้อง และมีประสิทธิภาพ</a:t>
            </a:r>
          </a:p>
          <a:p>
            <a:pPr algn="thaiDist">
              <a:lnSpc>
                <a:spcPct val="120000"/>
              </a:lnSpc>
            </a:pP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4. 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บุคลากรของสำนักงานกองทุนพัฒนาบทบาทสตรี ทั้งส่วนกลางและส่วนภูมิภาค มีองค์ความรู้ แนวทาง และวิธี</a:t>
            </a: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ปฏิบัติ</a:t>
            </a:r>
          </a:p>
          <a:p>
            <a:pPr algn="thaiDist">
              <a:lnSpc>
                <a:spcPct val="120000"/>
              </a:lnSpc>
            </a:pP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400" b="1" spc="-1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ที่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ชัดเจน ถูกต้องในการดำเนินงานในการใช้งานระบบบัญชีการเงิน (</a:t>
            </a:r>
            <a:r>
              <a:rPr lang="en-US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400" b="1" spc="-1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และระบบโปรแกรมทะเบียนลูกหนี้</a:t>
            </a:r>
          </a:p>
        </p:txBody>
      </p:sp>
      <p:grpSp>
        <p:nvGrpSpPr>
          <p:cNvPr id="31" name="กลุ่ม 30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2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ผลประโยชน์ที่คาดว่าจะได้รับ</a:t>
              </a:r>
              <a:endParaRPr lang="th-TH" sz="1800" b="1" dirty="0">
                <a:solidFill>
                  <a:srgbClr val="002060"/>
                </a:solidFill>
                <a:ea typeface="Calibri" panose="020F0502020204030204" pitchFamily="34" charset="0"/>
                <a:cs typeface="Chulabhorn Likit Text Light๙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1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5" name="กลุ่ม 4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สี่เหลี่ยมผืนผ้า 10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" name="สี่เหลี่ยมผืนผ้า 12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6" name="กลุ่ม 5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15" name="สี่เหลี่ยมด้านขนาน 1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ด้านขนาน 1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7" name="กลุ่ม 1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2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2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2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2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2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2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2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18" name="สี่เหลี่ยมด้านขนาน 1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ด้านขนาน 1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0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วัตถุประสงค์ของโครงการที่ขออนุมัติ</a:t>
              </a:r>
              <a:endParaRPr lang="th-TH" sz="1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สี่เหลี่ยมผืนผ้ามุมมน 32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319209" y="1419622"/>
            <a:ext cx="8501263" cy="3137710"/>
          </a:xfrm>
          <a:prstGeom prst="roundRect">
            <a:avLst>
              <a:gd name="adj" fmla="val 2861"/>
            </a:avLst>
          </a:prstGeom>
          <a:gradFill flip="none" rotWithShape="1">
            <a:gsLst>
              <a:gs pos="0">
                <a:srgbClr val="F6D6E8"/>
              </a:gs>
              <a:gs pos="49000">
                <a:srgbClr val="FFFFFF"/>
              </a:gs>
              <a:gs pos="100000">
                <a:srgbClr val="F6D6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1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. เพื่อ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พัฒนาระบบบัญชีการเงิน (</a:t>
            </a:r>
            <a:r>
              <a:rPr lang="en-US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และระบบโปรแกรมทะเบียนลูกหนี้ใหม่เพื่อใช้ทดแทนโปรแกรม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ทะเบียน</a:t>
            </a:r>
          </a:p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ลูกหนี้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เดิม (</a:t>
            </a:r>
            <a:r>
              <a:rPr lang="en-US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SARA) 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ที่สามารถใช้งานได้ครอบคลุมการดำเนินงานของสำนักงานกองทุนพัฒนาบทบาทสตรี </a:t>
            </a:r>
            <a:endParaRPr lang="th-TH" sz="1500" b="1" dirty="0" smtClean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ทั้ง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ส่วนกลางและส่วนภูมิภาค สามารถใช้งานด้านการเงิน พัสดุ การควบคุมงบประมาณและการจัดการ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ทะเบียน  </a:t>
            </a:r>
          </a:p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ลูกหนี้ที่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ถูกต้อง และมีประสิทธิภาพ</a:t>
            </a:r>
          </a:p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2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. เพื่อให้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การดำเนินงานโดยใช้ระบบบัญชีการเงิน (</a:t>
            </a:r>
            <a:r>
              <a:rPr lang="en-US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และระบบโปรแกรมทะเบียนลูกหนี้เป็นไปอย่างต่อเนื่อง  </a:t>
            </a:r>
            <a:endParaRPr lang="th-TH" sz="1500" b="1" dirty="0" smtClean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ตอบสนอง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ต่อการใช้งานของหน่วยงานและประชาชนที่รับบริการได้อย่างรวดเร็ว ต่อเนื่อง พร้อมใช้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งาน</a:t>
            </a:r>
          </a:p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ตลอดเวลา 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สามารถออกหลักฐานรายงานเพื่อรายงานสถานะทางการเงินได้ตามกำหนด ที่ถูกต้อง 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</a:t>
            </a:r>
          </a:p>
          <a:p>
            <a:pPr algn="thaiDist">
              <a:lnSpc>
                <a:spcPct val="120000"/>
              </a:lnSpc>
            </a:pP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มีประสิทธิภาพ</a:t>
            </a:r>
            <a:endParaRPr lang="th-TH" sz="1500" b="1" dirty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3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. เพื่อ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เพิ่มประสิทธิภาพของบุคลากรของสำนักงานกองทุนพัฒนาบทบาทสตรี ทั้งส่วนกลางและส่วนภูมิภาค </a:t>
            </a:r>
            <a:endParaRPr lang="th-TH" sz="1500" b="1" dirty="0" smtClean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ใน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การใช้งานระบบบัญชีการเงิน (</a:t>
            </a:r>
            <a:r>
              <a:rPr lang="en-US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 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และระบบโปรแกรมทะเบียนลูกหนี้ ให้มีองค์ความรู้ แนวทาง 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</a:t>
            </a:r>
          </a:p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วิธี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ปฏิบัติที่ชัดเจน ถูกต้องในการดำเนินงาน</a:t>
            </a:r>
          </a:p>
        </p:txBody>
      </p:sp>
    </p:spTree>
    <p:extLst>
      <p:ext uri="{BB962C8B-B14F-4D97-AF65-F5344CB8AC3E}">
        <p14:creationId xmlns:p14="http://schemas.microsoft.com/office/powerpoint/2010/main" val="36371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15" name="สี่เหลี่ยมด้านขนาน 1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ด้านขนาน 1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7" name="กลุ่ม 1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2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2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2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2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2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2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2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18" name="สี่เหลี่ยมด้านขนาน 1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ด้านขนาน 1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2" name="สี่เหลี่ยมผืนผ้ามุมมน 31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319209" y="1419622"/>
            <a:ext cx="8501263" cy="2160240"/>
          </a:xfrm>
          <a:prstGeom prst="roundRect">
            <a:avLst>
              <a:gd name="adj" fmla="val 2861"/>
            </a:avLst>
          </a:prstGeom>
          <a:gradFill flip="none" rotWithShape="1">
            <a:gsLst>
              <a:gs pos="0">
                <a:srgbClr val="F6D6E8"/>
              </a:gs>
              <a:gs pos="49000">
                <a:srgbClr val="FFFFFF"/>
              </a:gs>
              <a:gs pos="100000">
                <a:srgbClr val="F6D6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20000"/>
              </a:lnSpc>
            </a:pP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	สำนักงาน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กองทุนพัฒนาบทบาทสตรี กรมการพัฒนา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ชุมชน ได้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จัดทำรายงานสถานะทางการ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เงิน</a:t>
            </a:r>
          </a:p>
          <a:p>
            <a:pPr algn="thaiDist">
              <a:lnSpc>
                <a:spcPct val="120000"/>
              </a:lnSpc>
            </a:pP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ส่ง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สำนักงานการตรวจเงินแผ่นดินให้ความเห็นชอบ และจากรายงานของผู้สอบบัญชีที่สำนักงานการตรวจเงินแผ่นดินได้แจ้งผลการตรวจสอบรายงานสถานะทางการเงิน สำหรับปีสิ้นสุดวันที่ 30 กันยายน 2556, 2557, 2558, 2559, 2560, 2561 และ 2562 โดยไม่แสดงความเห็น สำนักงานการตรวจเงินแผ่นดินไม่สามารถหาหลักฐานการสอบบัญชีที่เหมาะสมอย่างเพียงพอเพื่อใช้เป็นเกณฑ์ในการแสดงความเห็นได้โดยไม่สามารถตรวจสอบให้ได้หลักฐานการสอบบัญชีที่เหมาะสมอย่างเพียงพอเกี่ยวกับความมีอยู่จริง และความถูกต้อง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ของ</a:t>
            </a:r>
          </a:p>
          <a:p>
            <a:pPr algn="thaiDist">
              <a:lnSpc>
                <a:spcPct val="120000"/>
              </a:lnSpc>
            </a:pP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งบ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การเงินได้</a:t>
            </a:r>
          </a:p>
        </p:txBody>
      </p:sp>
      <p:grpSp>
        <p:nvGrpSpPr>
          <p:cNvPr id="33" name="กลุ่ม 32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34" name="กลุ่ม 33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39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0" name="สี่เหลี่ยมผืนผ้า 39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2" name="สี่เหลี่ยมผืนผ้า 41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5" name="กลุ่ม 34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36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7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38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9" name="กลุ่ม 28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0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ปัญหาอุปสรรคในการปฏิบัติงาน</a:t>
              </a:r>
              <a:endParaRPr lang="th-TH" sz="18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0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9" name="สี่เหลี่ยมผืนผ้ามุมมน 28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319209" y="1419622"/>
            <a:ext cx="8501263" cy="1800200"/>
          </a:xfrm>
          <a:prstGeom prst="roundRect">
            <a:avLst>
              <a:gd name="adj" fmla="val 2861"/>
            </a:avLst>
          </a:prstGeom>
          <a:gradFill flip="none" rotWithShape="1">
            <a:gsLst>
              <a:gs pos="0">
                <a:srgbClr val="F6D6E8"/>
              </a:gs>
              <a:gs pos="49000">
                <a:srgbClr val="FFFFFF"/>
              </a:gs>
              <a:gs pos="100000">
                <a:srgbClr val="F6D6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	</a:t>
            </a:r>
            <a:r>
              <a:rPr lang="th-TH" sz="1500" b="1" spc="-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สำนักงานกองทุนพัฒนาบทบาทสตรี ได้</a:t>
            </a:r>
            <a:r>
              <a:rPr lang="th-TH" sz="15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ดำเนินการโครงการจ้างที่ปรึกษาเพื่อศึกษาระบบการเงินและบัญชี ตั้งแต่ เดือน ธันวาคม 2563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ถึง กุมภาพันธ์ 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2564 โดยได้บริษัท </a:t>
            </a:r>
            <a:r>
              <a:rPr lang="en-US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KPMG 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เข้ามาศึกษา วิเคราะห์ กระบวนการที่เกี่ยวข้องกับกระบวนการทำงานของกองทุนพัฒนาบทบาทสตรีในปัจจุบัน เพื่อออกแนวทางในการปรับปรุงกระบวนการ ซึ่งได้บ่งบอกถึง</a:t>
            </a:r>
            <a:r>
              <a:rPr lang="th-TH" sz="15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แนวทางใน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การปรับปรุงกระบวนการและให้มีระบบสารสนเทศมาช่วยในการจัดการกระบวนการ คือใช้ระบบการบริหาร</a:t>
            </a:r>
            <a:r>
              <a:rPr lang="th-TH" sz="15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ทรัพยากรองค์กร (</a:t>
            </a:r>
            <a:r>
              <a:rPr lang="en-US" sz="15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Enterprise Resource Planning : ERP) </a:t>
            </a:r>
            <a:r>
              <a:rPr lang="th-TH" sz="15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เข้ามาช่วยในการดำเนินงาน เพื่อให้สามารถจัดเก็บข้อมูล</a:t>
            </a: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และออกรายงานทางการเงินได้อย่างถูกต้อง รวดเร็ว มีประสิทธิภาพ</a:t>
            </a:r>
          </a:p>
        </p:txBody>
      </p:sp>
      <p:grpSp>
        <p:nvGrpSpPr>
          <p:cNvPr id="30" name="กลุ่ม 29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1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แนวทางการแก้ไขปัญหา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3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FD13ABB9-3CC7-459C-A39E-C326D2FCFF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6766"/>
          <a:stretch/>
        </p:blipFill>
        <p:spPr>
          <a:xfrm>
            <a:off x="2736243" y="1419760"/>
            <a:ext cx="3599506" cy="3170024"/>
          </a:xfrm>
          <a:prstGeom prst="rect">
            <a:avLst/>
          </a:prstGeom>
        </p:spPr>
      </p:pic>
      <p:grpSp>
        <p:nvGrpSpPr>
          <p:cNvPr id="42" name="กลุ่ม 41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43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ภาพรวมกระบวนการตามข้อเสนอแนะ</a:t>
              </a:r>
              <a:endParaRPr lang="th-TH" sz="1800" b="1" dirty="0">
                <a:solidFill>
                  <a:srgbClr val="002060"/>
                </a:solidFill>
                <a:ea typeface="Calibri" panose="020F0502020204030204" pitchFamily="34" charset="0"/>
                <a:cs typeface="Chulabhorn Likit Text Light๙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9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9" name="กลุ่ม 28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0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 smtClean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ภาพรวมระบบสารสนเทศตามข้อเสนอแนะ</a:t>
              </a:r>
              <a:endParaRPr lang="th-TH" sz="1800" b="1" dirty="0">
                <a:solidFill>
                  <a:srgbClr val="002060"/>
                </a:solidFill>
                <a:ea typeface="Calibri" panose="020F0502020204030204" pitchFamily="34" charset="0"/>
                <a:cs typeface="Chulabhorn Likit Text Light๙" panose="00000400000000000000" pitchFamily="2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2195736" y="1376799"/>
            <a:ext cx="5220160" cy="3211175"/>
            <a:chOff x="2232160" y="1376799"/>
            <a:chExt cx="5220160" cy="3211175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2232160" y="1469147"/>
              <a:ext cx="5024810" cy="3118827"/>
              <a:chOff x="2232160" y="1469147"/>
              <a:chExt cx="5024810" cy="3118827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xmlns="" id="{D97B20CC-0465-4ADC-97DB-C6B21CA61E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t="11484"/>
              <a:stretch/>
            </p:blipFill>
            <p:spPr>
              <a:xfrm>
                <a:off x="2232160" y="1553304"/>
                <a:ext cx="4810272" cy="3034670"/>
              </a:xfrm>
              <a:prstGeom prst="rect">
                <a:avLst/>
              </a:prstGeom>
            </p:spPr>
          </p:pic>
          <p:pic>
            <p:nvPicPr>
              <p:cNvPr id="35" name="Picture 4">
                <a:extLst>
                  <a:ext uri="{FF2B5EF4-FFF2-40B4-BE49-F238E27FC236}">
                    <a16:creationId xmlns:a16="http://schemas.microsoft.com/office/drawing/2014/main" xmlns="" id="{D97B20CC-0465-4ADC-97DB-C6B21CA61E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57830" t="18774" b="73936"/>
              <a:stretch/>
            </p:blipFill>
            <p:spPr>
              <a:xfrm>
                <a:off x="5585611" y="1469147"/>
                <a:ext cx="1671359" cy="542422"/>
              </a:xfrm>
              <a:prstGeom prst="rect">
                <a:avLst/>
              </a:prstGeom>
            </p:spPr>
          </p:pic>
        </p:grpSp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xmlns="" id="{D97B20CC-0465-4ADC-97DB-C6B21CA61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72645" b="80916"/>
            <a:stretch/>
          </p:blipFill>
          <p:spPr>
            <a:xfrm>
              <a:off x="5773168" y="1376799"/>
              <a:ext cx="1679152" cy="834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4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9" name="สี่เหลี่ยมผืนผ้ามุมมน 28">
            <a:extLst>
              <a:ext uri="{FF2B5EF4-FFF2-40B4-BE49-F238E27FC236}">
                <a16:creationId xmlns="" xmlns:a16="http://schemas.microsoft.com/office/drawing/2014/main" id="{9ECC3ED4-FB8F-4083-BF17-8FA4067229D0}"/>
              </a:ext>
            </a:extLst>
          </p:cNvPr>
          <p:cNvSpPr/>
          <p:nvPr/>
        </p:nvSpPr>
        <p:spPr>
          <a:xfrm>
            <a:off x="319209" y="987574"/>
            <a:ext cx="8501263" cy="2520280"/>
          </a:xfrm>
          <a:prstGeom prst="roundRect">
            <a:avLst>
              <a:gd name="adj" fmla="val 2861"/>
            </a:avLst>
          </a:prstGeom>
          <a:gradFill flip="none" rotWithShape="1">
            <a:gsLst>
              <a:gs pos="0">
                <a:srgbClr val="F6D6E8"/>
              </a:gs>
              <a:gs pos="49000">
                <a:srgbClr val="FFFFFF"/>
              </a:gs>
              <a:gs pos="100000">
                <a:srgbClr val="F6D6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20000"/>
              </a:lnSpc>
            </a:pPr>
            <a:r>
              <a:rPr lang="th-TH" sz="15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	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600" b="1" spc="-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สำนักงานกองทุนพัฒนาบทบาทสตรี</a:t>
            </a:r>
            <a:r>
              <a:rPr lang="th-TH" sz="16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ได้ดำเนินการจัดจ้างที่ปรึกษาตามโครงการ</a:t>
            </a:r>
            <a:r>
              <a:rPr lang="th-TH" sz="1600" b="1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การศึกษา</a:t>
            </a:r>
          </a:p>
          <a:p>
            <a:pPr algn="thaiDist">
              <a:lnSpc>
                <a:spcPct val="120000"/>
              </a:lnSpc>
            </a:pPr>
            <a:r>
              <a:rPr lang="th-TH" sz="1600" b="1" spc="-5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เพื่อ</a:t>
            </a:r>
            <a:r>
              <a:rPr lang="th-TH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ปรับปรุงระบบโปรแกรมทะเบียนลูกหนี้กองทุนพัฒนาบทบาทสตรีเพื่อออกแบบระบบบัญชีการเงิน (</a:t>
            </a:r>
            <a:r>
              <a:rPr lang="en-US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ERP)</a:t>
            </a:r>
            <a:r>
              <a:rPr lang="en-US" sz="1600" b="1" spc="-2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และระบบโปรแกรมทะเบียนลูกหนี้ใหม่ ตั้งแต่เดือน มีนาคม </a:t>
            </a:r>
            <a:r>
              <a:rPr lang="en-US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2564 </a:t>
            </a:r>
            <a:r>
              <a:rPr lang="th-TH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ถึงเดือน กันยายน </a:t>
            </a:r>
            <a:r>
              <a:rPr lang="en-US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2564 </a:t>
            </a:r>
            <a:r>
              <a:rPr lang="th-TH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สำหรับใช้ทดลอง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เตรียมข้อมูลจากระบบงานเดิมและออกแบบระบบบัญชีการเงิน (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ERP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) </a:t>
            </a:r>
            <a:r>
              <a:rPr lang="th-TH" sz="1600" b="1" spc="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ต้นแบบ 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อีกทั้งเพื่อศึกษา วิเคราะห์แนวทางปรับปรุงระบบโปรแกรมทะเบียนลูกหนี้กองทุนพัฒนาบทบาทสตรี</a:t>
            </a:r>
            <a:r>
              <a:rPr lang="th-TH" sz="1600" b="1" spc="3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เพื่อให้มีระบบ</a:t>
            </a:r>
            <a:r>
              <a:rPr lang="th-TH" sz="1600" b="1" spc="3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สารสนเทศ</a:t>
            </a:r>
          </a:p>
          <a:p>
            <a:pPr algn="thaiDist">
              <a:lnSpc>
                <a:spcPct val="120000"/>
              </a:lnSpc>
            </a:pPr>
            <a:r>
              <a:rPr lang="th-TH" sz="1600" b="1" spc="-50" dirty="0" smtClean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ที่</a:t>
            </a:r>
            <a:r>
              <a:rPr lang="th-TH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มีประสิทธิภาพในการปฏิบัติงาน สามารถตรวจสอบข้อมูลได้ทันที (</a:t>
            </a:r>
            <a:r>
              <a:rPr lang="en-US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Online </a:t>
            </a:r>
            <a:r>
              <a:rPr lang="en-US" sz="1600" b="1" spc="-50" dirty="0" err="1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Realtime</a:t>
            </a:r>
            <a:r>
              <a:rPr lang="en-US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)</a:t>
            </a:r>
            <a:r>
              <a:rPr lang="th-TH" sz="16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ซึ่งระบบงานต้นแบบ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ตามโครงการ </a:t>
            </a:r>
            <a:r>
              <a:rPr lang="th-TH" sz="1600" b="1" dirty="0">
                <a:solidFill>
                  <a:srgbClr val="FF000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ลิขสิทธิ์ในการเข้าใช้งานระบบที่เป็นของผู้รับจ้างฯ มีประสิทธิภาพในการทำงาน</a:t>
            </a:r>
            <a:r>
              <a:rPr lang="th-TH" sz="1600" b="1" dirty="0" smtClean="0">
                <a:solidFill>
                  <a:srgbClr val="FF000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จำกัด</a:t>
            </a:r>
          </a:p>
          <a:p>
            <a:pPr algn="thaiDist">
              <a:lnSpc>
                <a:spcPct val="120000"/>
              </a:lnSpc>
            </a:pPr>
            <a:r>
              <a:rPr lang="th-TH" sz="1600" b="1" dirty="0" smtClean="0">
                <a:solidFill>
                  <a:srgbClr val="FF000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ยัง</a:t>
            </a:r>
            <a:r>
              <a:rPr lang="th-TH" sz="1600" b="1" dirty="0">
                <a:solidFill>
                  <a:srgbClr val="FF000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ไม่สามารถทำงานรองรับได้อย่างเต็มระบบ และสามารถใช้งานได้ถึง สิ้นปีงบประมาณ 2564 เท่านั้น</a:t>
            </a:r>
            <a:endParaRPr lang="th-TH" sz="1500" b="1" dirty="0">
              <a:solidFill>
                <a:srgbClr val="002060"/>
              </a:solidFill>
              <a:latin typeface="Chulabhorn Likit Text Light๙" panose="00000400000000000000" pitchFamily="2" charset="-34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93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0" name="กลุ่ม 29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1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ภาพระบบบัญชีการเงิน (</a:t>
              </a:r>
              <a:r>
                <a:rPr lang="en-US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ERP) </a:t>
              </a:r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ต้นแบบ</a:t>
              </a:r>
            </a:p>
          </p:txBody>
        </p: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E31306B2-7016-4A84-8B23-B97FF88B0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4048" y="2523087"/>
            <a:ext cx="3445855" cy="1992879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xmlns="" id="{4FAFF380-6980-48B6-A6D7-F2D9D51B34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813" y="1419622"/>
            <a:ext cx="4631267" cy="2625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41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B08898D-10F3-4CA2-A75F-F877C285C112}"/>
              </a:ext>
            </a:extLst>
          </p:cNvPr>
          <p:cNvGrpSpPr/>
          <p:nvPr/>
        </p:nvGrpSpPr>
        <p:grpSpPr>
          <a:xfrm>
            <a:off x="-453178" y="4577270"/>
            <a:ext cx="10029251" cy="772119"/>
            <a:chOff x="-453178" y="4577270"/>
            <a:chExt cx="10029251" cy="772119"/>
          </a:xfrm>
        </p:grpSpPr>
        <p:sp>
          <p:nvSpPr>
            <p:cNvPr id="5" name="สี่เหลี่ยมด้านขนาน 4">
              <a:extLst>
                <a:ext uri="{FF2B5EF4-FFF2-40B4-BE49-F238E27FC236}">
                  <a16:creationId xmlns="" xmlns:a16="http://schemas.microsoft.com/office/drawing/2014/main" id="{4F499D80-9D04-4C38-99F3-E0A766D2B6CC}"/>
                </a:ext>
              </a:extLst>
            </p:cNvPr>
            <p:cNvSpPr/>
            <p:nvPr/>
          </p:nvSpPr>
          <p:spPr>
            <a:xfrm>
              <a:off x="7968738" y="4657710"/>
              <a:ext cx="1607335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ด้านขนาน 5">
              <a:extLst>
                <a:ext uri="{FF2B5EF4-FFF2-40B4-BE49-F238E27FC236}">
                  <a16:creationId xmlns=""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-453178" y="4659982"/>
              <a:ext cx="4577747" cy="517884"/>
            </a:xfrm>
            <a:prstGeom prst="parallelogram">
              <a:avLst>
                <a:gd name="adj" fmla="val 67645"/>
              </a:avLst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F9DD2C47-6012-4EE4-A5A7-E91F2D70E701}"/>
                </a:ext>
              </a:extLst>
            </p:cNvPr>
            <p:cNvGrpSpPr/>
            <p:nvPr/>
          </p:nvGrpSpPr>
          <p:grpSpPr>
            <a:xfrm>
              <a:off x="4139952" y="4694821"/>
              <a:ext cx="3707929" cy="469217"/>
              <a:chOff x="4464471" y="4653215"/>
              <a:chExt cx="3707929" cy="469217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="" xmlns:a16="http://schemas.microsoft.com/office/drawing/2014/main" id="{F1197FF9-B3BC-4471-82FD-61AF866D5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64471" y="4659983"/>
                <a:ext cx="1080120" cy="462449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="" xmlns:a16="http://schemas.microsoft.com/office/drawing/2014/main" id="{5905FF2F-B50A-45FC-BB43-2D96EBAA9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639" y="4769256"/>
                <a:ext cx="753302" cy="250767"/>
              </a:xfrm>
              <a:prstGeom prst="rect">
                <a:avLst/>
              </a:prstGeom>
            </p:spPr>
          </p:pic>
          <p:pic>
            <p:nvPicPr>
              <p:cNvPr id="14" name="Picture 35">
                <a:extLst>
                  <a:ext uri="{FF2B5EF4-FFF2-40B4-BE49-F238E27FC236}">
                    <a16:creationId xmlns=""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597" y="4757432"/>
                <a:ext cx="246378" cy="204410"/>
              </a:xfrm>
              <a:prstGeom prst="rect">
                <a:avLst/>
              </a:prstGeom>
            </p:spPr>
          </p:pic>
          <p:pic>
            <p:nvPicPr>
              <p:cNvPr id="15" name="Picture 23">
                <a:extLst>
                  <a:ext uri="{FF2B5EF4-FFF2-40B4-BE49-F238E27FC236}">
                    <a16:creationId xmlns=""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831" y="4653215"/>
                <a:ext cx="467569" cy="344415"/>
              </a:xfrm>
              <a:prstGeom prst="rect">
                <a:avLst/>
              </a:prstGeom>
            </p:spPr>
          </p:pic>
          <p:pic>
            <p:nvPicPr>
              <p:cNvPr id="16" name="Picture 24">
                <a:extLst>
                  <a:ext uri="{FF2B5EF4-FFF2-40B4-BE49-F238E27FC236}">
                    <a16:creationId xmlns=""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727" y="4689436"/>
                <a:ext cx="293479" cy="330586"/>
              </a:xfrm>
              <a:prstGeom prst="rect">
                <a:avLst/>
              </a:prstGeom>
            </p:spPr>
          </p:pic>
          <p:pic>
            <p:nvPicPr>
              <p:cNvPr id="17" name="Picture 25">
                <a:extLst>
                  <a:ext uri="{FF2B5EF4-FFF2-40B4-BE49-F238E27FC236}">
                    <a16:creationId xmlns="" xmlns:a16="http://schemas.microsoft.com/office/drawing/2014/main" id="{31D5AF1E-6F2B-4AD4-BD1C-734E6F7A3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544591" y="4659983"/>
                <a:ext cx="432048" cy="430126"/>
              </a:xfrm>
              <a:prstGeom prst="rect">
                <a:avLst/>
              </a:prstGeom>
            </p:spPr>
          </p:pic>
          <p:pic>
            <p:nvPicPr>
              <p:cNvPr id="18" name="Picture 36">
                <a:extLst>
                  <a:ext uri="{FF2B5EF4-FFF2-40B4-BE49-F238E27FC236}">
                    <a16:creationId xmlns=""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976" y="4747204"/>
                <a:ext cx="185513" cy="20040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ด้านขนาน 7">
              <a:extLst>
                <a:ext uri="{FF2B5EF4-FFF2-40B4-BE49-F238E27FC236}">
                  <a16:creationId xmlns="" xmlns:a16="http://schemas.microsoft.com/office/drawing/2014/main" id="{EC99F48C-8C43-40D1-8884-604087D076B2}"/>
                </a:ext>
              </a:extLst>
            </p:cNvPr>
            <p:cNvSpPr/>
            <p:nvPr/>
          </p:nvSpPr>
          <p:spPr>
            <a:xfrm>
              <a:off x="-396552" y="4745818"/>
              <a:ext cx="4457772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ด้านขนาน 8">
              <a:extLst>
                <a:ext uri="{FF2B5EF4-FFF2-40B4-BE49-F238E27FC236}">
                  <a16:creationId xmlns="" xmlns:a16="http://schemas.microsoft.com/office/drawing/2014/main" id="{88BA64B8-42F7-4D3D-B0E6-592BA61A0DA9}"/>
                </a:ext>
              </a:extLst>
            </p:cNvPr>
            <p:cNvSpPr/>
            <p:nvPr/>
          </p:nvSpPr>
          <p:spPr>
            <a:xfrm>
              <a:off x="7971602" y="4745818"/>
              <a:ext cx="1568949" cy="432048"/>
            </a:xfrm>
            <a:prstGeom prst="parallelogram">
              <a:avLst>
                <a:gd name="adj" fmla="val 676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ด้านขนาน 45">
              <a:extLst>
                <a:ext uri="{FF2B5EF4-FFF2-40B4-BE49-F238E27FC236}">
                  <a16:creationId xmlns="" xmlns:a16="http://schemas.microsoft.com/office/drawing/2014/main" id="{8DCE6B29-F96E-4D8E-8C4F-DFB78753F8F2}"/>
                </a:ext>
              </a:extLst>
            </p:cNvPr>
            <p:cNvSpPr/>
            <p:nvPr/>
          </p:nvSpPr>
          <p:spPr>
            <a:xfrm rot="7468820">
              <a:off x="3594774" y="4937456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สี่เหลี่ยมด้านขนาน 45">
              <a:extLst>
                <a:ext uri="{FF2B5EF4-FFF2-40B4-BE49-F238E27FC236}">
                  <a16:creationId xmlns="" xmlns:a16="http://schemas.microsoft.com/office/drawing/2014/main" id="{84F5D298-0284-46FF-A29B-EBDB35E69836}"/>
                </a:ext>
              </a:extLst>
            </p:cNvPr>
            <p:cNvSpPr/>
            <p:nvPr/>
          </p:nvSpPr>
          <p:spPr>
            <a:xfrm rot="7468820">
              <a:off x="7664836" y="4934479"/>
              <a:ext cx="769142" cy="54724"/>
            </a:xfrm>
            <a:custGeom>
              <a:avLst/>
              <a:gdLst>
                <a:gd name="connsiteX0" fmla="*/ 0 w 4577747"/>
                <a:gd name="connsiteY0" fmla="*/ 517884 h 517884"/>
                <a:gd name="connsiteX1" fmla="*/ 350323 w 4577747"/>
                <a:gd name="connsiteY1" fmla="*/ 0 h 517884"/>
                <a:gd name="connsiteX2" fmla="*/ 4577747 w 4577747"/>
                <a:gd name="connsiteY2" fmla="*/ 0 h 517884"/>
                <a:gd name="connsiteX3" fmla="*/ 4227424 w 4577747"/>
                <a:gd name="connsiteY3" fmla="*/ 517884 h 517884"/>
                <a:gd name="connsiteX4" fmla="*/ 0 w 4577747"/>
                <a:gd name="connsiteY4" fmla="*/ 517884 h 517884"/>
                <a:gd name="connsiteX0" fmla="*/ 438527 w 5016274"/>
                <a:gd name="connsiteY0" fmla="*/ 517884 h 517884"/>
                <a:gd name="connsiteX1" fmla="*/ 0 w 5016274"/>
                <a:gd name="connsiteY1" fmla="*/ 33100 h 517884"/>
                <a:gd name="connsiteX2" fmla="*/ 5016274 w 5016274"/>
                <a:gd name="connsiteY2" fmla="*/ 0 h 517884"/>
                <a:gd name="connsiteX3" fmla="*/ 4665951 w 5016274"/>
                <a:gd name="connsiteY3" fmla="*/ 517884 h 517884"/>
                <a:gd name="connsiteX4" fmla="*/ 438527 w 5016274"/>
                <a:gd name="connsiteY4" fmla="*/ 517884 h 517884"/>
                <a:gd name="connsiteX0" fmla="*/ 1069448 w 5647195"/>
                <a:gd name="connsiteY0" fmla="*/ 517884 h 517884"/>
                <a:gd name="connsiteX1" fmla="*/ -1 w 5647195"/>
                <a:gd name="connsiteY1" fmla="*/ 48793 h 517884"/>
                <a:gd name="connsiteX2" fmla="*/ 5647195 w 5647195"/>
                <a:gd name="connsiteY2" fmla="*/ 0 h 517884"/>
                <a:gd name="connsiteX3" fmla="*/ 5296872 w 5647195"/>
                <a:gd name="connsiteY3" fmla="*/ 517884 h 517884"/>
                <a:gd name="connsiteX4" fmla="*/ 1069448 w 5647195"/>
                <a:gd name="connsiteY4" fmla="*/ 517884 h 517884"/>
                <a:gd name="connsiteX0" fmla="*/ 918975 w 5496722"/>
                <a:gd name="connsiteY0" fmla="*/ 517884 h 517884"/>
                <a:gd name="connsiteX1" fmla="*/ -1 w 5496722"/>
                <a:gd name="connsiteY1" fmla="*/ 20964 h 517884"/>
                <a:gd name="connsiteX2" fmla="*/ 5496722 w 5496722"/>
                <a:gd name="connsiteY2" fmla="*/ 0 h 517884"/>
                <a:gd name="connsiteX3" fmla="*/ 5146399 w 5496722"/>
                <a:gd name="connsiteY3" fmla="*/ 517884 h 517884"/>
                <a:gd name="connsiteX4" fmla="*/ 918975 w 5496722"/>
                <a:gd name="connsiteY4" fmla="*/ 517884 h 517884"/>
                <a:gd name="connsiteX0" fmla="*/ 272112 w 4849859"/>
                <a:gd name="connsiteY0" fmla="*/ 532198 h 532198"/>
                <a:gd name="connsiteX1" fmla="*/ 1 w 4849859"/>
                <a:gd name="connsiteY1" fmla="*/ -2 h 532198"/>
                <a:gd name="connsiteX2" fmla="*/ 4849859 w 4849859"/>
                <a:gd name="connsiteY2" fmla="*/ 14314 h 532198"/>
                <a:gd name="connsiteX3" fmla="*/ 4499536 w 4849859"/>
                <a:gd name="connsiteY3" fmla="*/ 532198 h 532198"/>
                <a:gd name="connsiteX4" fmla="*/ 272112 w 4849859"/>
                <a:gd name="connsiteY4" fmla="*/ 532198 h 532198"/>
                <a:gd name="connsiteX0" fmla="*/ 375403 w 4953150"/>
                <a:gd name="connsiteY0" fmla="*/ 530918 h 530918"/>
                <a:gd name="connsiteX1" fmla="*/ -1 w 4953150"/>
                <a:gd name="connsiteY1" fmla="*/ -2 h 530918"/>
                <a:gd name="connsiteX2" fmla="*/ 4953150 w 4953150"/>
                <a:gd name="connsiteY2" fmla="*/ 13034 h 530918"/>
                <a:gd name="connsiteX3" fmla="*/ 4602827 w 4953150"/>
                <a:gd name="connsiteY3" fmla="*/ 530918 h 530918"/>
                <a:gd name="connsiteX4" fmla="*/ 375403 w 4953150"/>
                <a:gd name="connsiteY4" fmla="*/ 530918 h 530918"/>
                <a:gd name="connsiteX0" fmla="*/ 286720 w 4864467"/>
                <a:gd name="connsiteY0" fmla="*/ 517886 h 517886"/>
                <a:gd name="connsiteX1" fmla="*/ -2 w 4864467"/>
                <a:gd name="connsiteY1" fmla="*/ 201424 h 517886"/>
                <a:gd name="connsiteX2" fmla="*/ 4864467 w 4864467"/>
                <a:gd name="connsiteY2" fmla="*/ 2 h 517886"/>
                <a:gd name="connsiteX3" fmla="*/ 4514144 w 4864467"/>
                <a:gd name="connsiteY3" fmla="*/ 517886 h 517886"/>
                <a:gd name="connsiteX4" fmla="*/ 286720 w 4864467"/>
                <a:gd name="connsiteY4" fmla="*/ 517886 h 517886"/>
                <a:gd name="connsiteX0" fmla="*/ 286720 w 4697303"/>
                <a:gd name="connsiteY0" fmla="*/ 316461 h 316461"/>
                <a:gd name="connsiteX1" fmla="*/ -2 w 4697303"/>
                <a:gd name="connsiteY1" fmla="*/ -1 h 316461"/>
                <a:gd name="connsiteX2" fmla="*/ 4697305 w 4697303"/>
                <a:gd name="connsiteY2" fmla="*/ 36747 h 316461"/>
                <a:gd name="connsiteX3" fmla="*/ 4514144 w 4697303"/>
                <a:gd name="connsiteY3" fmla="*/ 316461 h 316461"/>
                <a:gd name="connsiteX4" fmla="*/ 286720 w 4697303"/>
                <a:gd name="connsiteY4" fmla="*/ 316461 h 316461"/>
                <a:gd name="connsiteX0" fmla="*/ 286720 w 4685680"/>
                <a:gd name="connsiteY0" fmla="*/ 316461 h 316461"/>
                <a:gd name="connsiteX1" fmla="*/ -2 w 4685680"/>
                <a:gd name="connsiteY1" fmla="*/ -1 h 316461"/>
                <a:gd name="connsiteX2" fmla="*/ 4685678 w 4685680"/>
                <a:gd name="connsiteY2" fmla="*/ 21493 h 316461"/>
                <a:gd name="connsiteX3" fmla="*/ 4514144 w 4685680"/>
                <a:gd name="connsiteY3" fmla="*/ 316461 h 316461"/>
                <a:gd name="connsiteX4" fmla="*/ 286720 w 4685680"/>
                <a:gd name="connsiteY4" fmla="*/ 316461 h 316461"/>
                <a:gd name="connsiteX0" fmla="*/ 258180 w 4657140"/>
                <a:gd name="connsiteY0" fmla="*/ 311683 h 311683"/>
                <a:gd name="connsiteX1" fmla="*/ -2 w 4657140"/>
                <a:gd name="connsiteY1" fmla="*/ -2 h 311683"/>
                <a:gd name="connsiteX2" fmla="*/ 4657138 w 4657140"/>
                <a:gd name="connsiteY2" fmla="*/ 16715 h 311683"/>
                <a:gd name="connsiteX3" fmla="*/ 4485604 w 4657140"/>
                <a:gd name="connsiteY3" fmla="*/ 311683 h 311683"/>
                <a:gd name="connsiteX4" fmla="*/ 258180 w 4657140"/>
                <a:gd name="connsiteY4" fmla="*/ 311683 h 311683"/>
                <a:gd name="connsiteX0" fmla="*/ 228280 w 4627240"/>
                <a:gd name="connsiteY0" fmla="*/ 296775 h 296775"/>
                <a:gd name="connsiteX1" fmla="*/ -2 w 4627240"/>
                <a:gd name="connsiteY1" fmla="*/ 0 h 296775"/>
                <a:gd name="connsiteX2" fmla="*/ 4627238 w 4627240"/>
                <a:gd name="connsiteY2" fmla="*/ 1807 h 296775"/>
                <a:gd name="connsiteX3" fmla="*/ 4455704 w 4627240"/>
                <a:gd name="connsiteY3" fmla="*/ 296775 h 296775"/>
                <a:gd name="connsiteX4" fmla="*/ 228280 w 4627240"/>
                <a:gd name="connsiteY4" fmla="*/ 296775 h 2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240" h="296775">
                  <a:moveTo>
                    <a:pt x="228280" y="296775"/>
                  </a:moveTo>
                  <a:lnTo>
                    <a:pt x="-2" y="0"/>
                  </a:lnTo>
                  <a:lnTo>
                    <a:pt x="4627238" y="1807"/>
                  </a:lnTo>
                  <a:lnTo>
                    <a:pt x="4455704" y="296775"/>
                  </a:lnTo>
                  <a:lnTo>
                    <a:pt x="228280" y="2967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9324B6CC-C91C-4228-8BFD-134B2C47FD58}"/>
              </a:ext>
            </a:extLst>
          </p:cNvPr>
          <p:cNvGrpSpPr/>
          <p:nvPr/>
        </p:nvGrpSpPr>
        <p:grpSpPr>
          <a:xfrm>
            <a:off x="-108520" y="-550527"/>
            <a:ext cx="10082253" cy="1754125"/>
            <a:chOff x="-108520" y="-550527"/>
            <a:chExt cx="10082253" cy="1754125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108520" y="-164554"/>
              <a:ext cx="9367539" cy="825480"/>
              <a:chOff x="-108520" y="-164554"/>
              <a:chExt cx="9367539" cy="82548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=""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52120" y="123478"/>
                <a:ext cx="3606898" cy="537448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=""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7538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=""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375992" cy="52253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ี่เหลี่ยมผืนผ้า 27">
                <a:extLst>
                  <a:ext uri="{FF2B5EF4-FFF2-40B4-BE49-F238E27FC236}">
                    <a16:creationId xmlns=""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108520" y="-164554"/>
                <a:ext cx="9361040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4788024" y="-550527"/>
              <a:ext cx="5185709" cy="1754125"/>
              <a:chOff x="5074923" y="-622535"/>
              <a:chExt cx="5185709" cy="1754125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=""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6911145" y="-39013"/>
                <a:ext cx="3349487" cy="52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=""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074923" y="-622535"/>
                <a:ext cx="2161373" cy="1754125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=""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729528" y="-8224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9" name="กลุ่ม 28"/>
          <p:cNvGrpSpPr/>
          <p:nvPr/>
        </p:nvGrpSpPr>
        <p:grpSpPr>
          <a:xfrm>
            <a:off x="2411760" y="699542"/>
            <a:ext cx="4594264" cy="648072"/>
            <a:chOff x="1090884" y="1419622"/>
            <a:chExt cx="7098755" cy="648072"/>
          </a:xfrm>
        </p:grpSpPr>
        <p:sp>
          <p:nvSpPr>
            <p:cNvPr id="30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252139" y="1491630"/>
              <a:ext cx="6937500" cy="576064"/>
            </a:xfrm>
            <a:prstGeom prst="roundRect">
              <a:avLst>
                <a:gd name="adj" fmla="val 472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มุมมน 32">
              <a:extLst>
                <a:ext uri="{FF2B5EF4-FFF2-40B4-BE49-F238E27FC236}">
                  <a16:creationId xmlns="" xmlns:a16="http://schemas.microsoft.com/office/drawing/2014/main" id="{9ECC3ED4-FB8F-4083-BF17-8FA4067229D0}"/>
                </a:ext>
              </a:extLst>
            </p:cNvPr>
            <p:cNvSpPr/>
            <p:nvPr/>
          </p:nvSpPr>
          <p:spPr>
            <a:xfrm>
              <a:off x="1090884" y="1419622"/>
              <a:ext cx="6937500" cy="576064"/>
            </a:xfrm>
            <a:prstGeom prst="roundRect">
              <a:avLst>
                <a:gd name="adj" fmla="val 4728"/>
              </a:avLst>
            </a:prstGeom>
            <a:gradFill flip="none" rotWithShape="1">
              <a:gsLst>
                <a:gs pos="0">
                  <a:srgbClr val="EB5895"/>
                </a:gs>
                <a:gs pos="49000">
                  <a:srgbClr val="FFFFFF"/>
                </a:gs>
                <a:gs pos="100000">
                  <a:srgbClr val="EB589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Timeline </a:t>
              </a:r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การปรับปรุงระบบสารสนเทศ</a:t>
              </a:r>
              <a:b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</a:br>
              <a:r>
                <a:rPr lang="th-TH" sz="1800" b="1" dirty="0" err="1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สกส</a:t>
              </a:r>
              <a:r>
                <a:rPr lang="th-TH" sz="1800" b="1" dirty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. ปีงบประมาณ </a:t>
              </a:r>
              <a:r>
                <a:rPr lang="th-TH" sz="1800" b="1" dirty="0" smtClean="0">
                  <a:solidFill>
                    <a:srgbClr val="002060"/>
                  </a:solidFill>
                  <a:ea typeface="Calibri" panose="020F0502020204030204" pitchFamily="34" charset="0"/>
                  <a:cs typeface="Chulabhorn Likit Text Light๙" panose="00000400000000000000" pitchFamily="2" charset="-34"/>
                </a:rPr>
                <a:t>2564 - 2565</a:t>
              </a:r>
              <a:endParaRPr lang="th-TH" sz="1800" b="1" dirty="0">
                <a:solidFill>
                  <a:srgbClr val="002060"/>
                </a:solidFill>
                <a:ea typeface="Calibri" panose="020F0502020204030204" pitchFamily="34" charset="0"/>
                <a:cs typeface="Chulabhorn Likit Text Light๙" panose="00000400000000000000" pitchFamily="2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787401" y="1627567"/>
            <a:ext cx="7586131" cy="3248439"/>
            <a:chOff x="787401" y="1843591"/>
            <a:chExt cx="7586131" cy="3248439"/>
          </a:xfrm>
        </p:grpSpPr>
        <p:grpSp>
          <p:nvGrpSpPr>
            <p:cNvPr id="33" name="Google Shape;778;p61"/>
            <p:cNvGrpSpPr/>
            <p:nvPr/>
          </p:nvGrpSpPr>
          <p:grpSpPr>
            <a:xfrm>
              <a:off x="1834200" y="2730291"/>
              <a:ext cx="670800" cy="670800"/>
              <a:chOff x="1834200" y="2336811"/>
              <a:chExt cx="670800" cy="670800"/>
            </a:xfrm>
          </p:grpSpPr>
          <p:sp>
            <p:nvSpPr>
              <p:cNvPr id="34" name="Google Shape;779;p61"/>
              <p:cNvSpPr/>
              <p:nvPr/>
            </p:nvSpPr>
            <p:spPr>
              <a:xfrm>
                <a:off x="1910400" y="2413011"/>
                <a:ext cx="594600" cy="5946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ulabhorn Likit Text Light" pitchFamily="50" charset="-34"/>
                  <a:cs typeface="Chulabhorn Likit Text Light" pitchFamily="50" charset="-34"/>
                </a:endParaRPr>
              </a:p>
            </p:txBody>
          </p:sp>
          <p:sp>
            <p:nvSpPr>
              <p:cNvPr id="35" name="Google Shape;780;p61"/>
              <p:cNvSpPr/>
              <p:nvPr/>
            </p:nvSpPr>
            <p:spPr>
              <a:xfrm>
                <a:off x="1834200" y="2336811"/>
                <a:ext cx="594600" cy="594600"/>
              </a:xfrm>
              <a:prstGeom prst="rect">
                <a:avLst/>
              </a:prstGeom>
              <a:solidFill>
                <a:srgbClr val="E3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ulabhorn Likit Text Light" pitchFamily="50" charset="-34"/>
                  <a:cs typeface="Chulabhorn Likit Text Light" pitchFamily="50" charset="-34"/>
                </a:endParaRPr>
              </a:p>
            </p:txBody>
          </p:sp>
        </p:grpSp>
        <p:cxnSp>
          <p:nvCxnSpPr>
            <p:cNvPr id="36" name="Google Shape;781;p61"/>
            <p:cNvCxnSpPr>
              <a:stCxn id="34" idx="3"/>
              <a:endCxn id="39" idx="1"/>
            </p:cNvCxnSpPr>
            <p:nvPr/>
          </p:nvCxnSpPr>
          <p:spPr>
            <a:xfrm>
              <a:off x="2505000" y="3103791"/>
              <a:ext cx="1769700" cy="523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" name="Google Shape;783;p61"/>
            <p:cNvGrpSpPr/>
            <p:nvPr/>
          </p:nvGrpSpPr>
          <p:grpSpPr>
            <a:xfrm>
              <a:off x="4274700" y="3330405"/>
              <a:ext cx="670800" cy="670800"/>
              <a:chOff x="4274700" y="2936925"/>
              <a:chExt cx="670800" cy="670800"/>
            </a:xfrm>
          </p:grpSpPr>
          <p:sp>
            <p:nvSpPr>
              <p:cNvPr id="38" name="Google Shape;784;p61"/>
              <p:cNvSpPr/>
              <p:nvPr/>
            </p:nvSpPr>
            <p:spPr>
              <a:xfrm>
                <a:off x="4350900" y="3013125"/>
                <a:ext cx="594600" cy="5946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ulabhorn Likit Text Light" pitchFamily="50" charset="-34"/>
                  <a:cs typeface="Chulabhorn Likit Text Light" pitchFamily="50" charset="-34"/>
                </a:endParaRPr>
              </a:p>
            </p:txBody>
          </p:sp>
          <p:sp>
            <p:nvSpPr>
              <p:cNvPr id="39" name="Google Shape;782;p61"/>
              <p:cNvSpPr/>
              <p:nvPr/>
            </p:nvSpPr>
            <p:spPr>
              <a:xfrm>
                <a:off x="4274700" y="2936925"/>
                <a:ext cx="594600" cy="594600"/>
              </a:xfrm>
              <a:prstGeom prst="rect">
                <a:avLst/>
              </a:prstGeom>
              <a:solidFill>
                <a:srgbClr val="E3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ulabhorn Likit Text Light" pitchFamily="50" charset="-34"/>
                  <a:cs typeface="Chulabhorn Likit Text Light" pitchFamily="50" charset="-34"/>
                </a:endParaRPr>
              </a:p>
            </p:txBody>
          </p:sp>
        </p:grpSp>
        <p:cxnSp>
          <p:nvCxnSpPr>
            <p:cNvPr id="40" name="Google Shape;785;p61"/>
            <p:cNvCxnSpPr>
              <a:stCxn id="43" idx="1"/>
              <a:endCxn id="38" idx="3"/>
            </p:cNvCxnSpPr>
            <p:nvPr/>
          </p:nvCxnSpPr>
          <p:spPr>
            <a:xfrm flipH="1">
              <a:off x="4945500" y="3106830"/>
              <a:ext cx="1769700" cy="5970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1" name="Google Shape;787;p61"/>
            <p:cNvGrpSpPr/>
            <p:nvPr/>
          </p:nvGrpSpPr>
          <p:grpSpPr>
            <a:xfrm>
              <a:off x="6715200" y="2809530"/>
              <a:ext cx="670800" cy="670800"/>
              <a:chOff x="6715200" y="2416050"/>
              <a:chExt cx="670800" cy="670800"/>
            </a:xfrm>
          </p:grpSpPr>
          <p:sp>
            <p:nvSpPr>
              <p:cNvPr id="42" name="Google Shape;788;p61"/>
              <p:cNvSpPr/>
              <p:nvPr/>
            </p:nvSpPr>
            <p:spPr>
              <a:xfrm>
                <a:off x="6791400" y="2492250"/>
                <a:ext cx="594600" cy="5946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ulabhorn Likit Text Light" pitchFamily="50" charset="-34"/>
                  <a:cs typeface="Chulabhorn Likit Text Light" pitchFamily="50" charset="-34"/>
                </a:endParaRPr>
              </a:p>
            </p:txBody>
          </p:sp>
          <p:sp>
            <p:nvSpPr>
              <p:cNvPr id="43" name="Google Shape;786;p61"/>
              <p:cNvSpPr/>
              <p:nvPr/>
            </p:nvSpPr>
            <p:spPr>
              <a:xfrm>
                <a:off x="6715200" y="2416050"/>
                <a:ext cx="594600" cy="594600"/>
              </a:xfrm>
              <a:prstGeom prst="rect">
                <a:avLst/>
              </a:prstGeom>
              <a:solidFill>
                <a:srgbClr val="E3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ulabhorn Likit Text Light" pitchFamily="50" charset="-34"/>
                  <a:cs typeface="Chulabhorn Likit Text Light" pitchFamily="50" charset="-34"/>
                </a:endParaRPr>
              </a:p>
            </p:txBody>
          </p:sp>
        </p:grpSp>
        <p:sp>
          <p:nvSpPr>
            <p:cNvPr id="44" name="Google Shape;789;p61"/>
            <p:cNvSpPr txBox="1">
              <a:spLocks/>
            </p:cNvSpPr>
            <p:nvPr/>
          </p:nvSpPr>
          <p:spPr>
            <a:xfrm>
              <a:off x="787401" y="4100530"/>
              <a:ext cx="2341300" cy="991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th-TH" sz="1400" b="1" dirty="0" smtClean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ธันวาคม 2563 - กุมภาพันธ์ 2564 </a:t>
              </a:r>
              <a:endParaRPr lang="th-TH" sz="1400" b="1" dirty="0">
                <a:solidFill>
                  <a:srgbClr val="002060"/>
                </a:solidFill>
                <a:latin typeface="Chulabhorn Likit Text Light" pitchFamily="50" charset="-34"/>
                <a:cs typeface="Chulabhorn Likit Text Light" pitchFamily="50" charset="-34"/>
              </a:endParaRPr>
            </a:p>
          </p:txBody>
        </p:sp>
        <p:sp>
          <p:nvSpPr>
            <p:cNvPr id="45" name="Google Shape;790;p61"/>
            <p:cNvSpPr txBox="1">
              <a:spLocks/>
            </p:cNvSpPr>
            <p:nvPr/>
          </p:nvSpPr>
          <p:spPr>
            <a:xfrm>
              <a:off x="3507300" y="2717841"/>
              <a:ext cx="2138100" cy="619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th-TH" sz="1400" b="1" dirty="0" smtClean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มีนาคม 2564 – กันยายน 2564</a:t>
              </a:r>
              <a:endParaRPr lang="th-TH" sz="1400" b="1" dirty="0">
                <a:solidFill>
                  <a:srgbClr val="002060"/>
                </a:solidFill>
                <a:latin typeface="Chulabhorn Likit Text Light" pitchFamily="50" charset="-34"/>
                <a:cs typeface="Chulabhorn Likit Text Light" pitchFamily="50" charset="-34"/>
              </a:endParaRPr>
            </a:p>
          </p:txBody>
        </p:sp>
        <p:sp>
          <p:nvSpPr>
            <p:cNvPr id="46" name="Google Shape;791;p61"/>
            <p:cNvSpPr txBox="1">
              <a:spLocks/>
            </p:cNvSpPr>
            <p:nvPr/>
          </p:nvSpPr>
          <p:spPr>
            <a:xfrm>
              <a:off x="1134300" y="3475222"/>
              <a:ext cx="2070600" cy="625307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th-TH" sz="1600" b="1" dirty="0" smtClean="0">
                  <a:solidFill>
                    <a:srgbClr val="002060"/>
                  </a:solidFill>
                  <a:latin typeface="Chulabhorn Likit Text Light" pitchFamily="50" charset="-34"/>
                  <a:ea typeface="Calibri" panose="020F0502020204030204" pitchFamily="34" charset="0"/>
                  <a:cs typeface="Chulabhorn Likit Text Light" pitchFamily="50" charset="-34"/>
                </a:rPr>
                <a:t>จ้างที่ปรึกษาเพื่อศึกษาระบบการเงินและบัญชี</a:t>
              </a:r>
              <a:endParaRPr lang="th-TH" sz="1600" b="1" dirty="0">
                <a:solidFill>
                  <a:srgbClr val="002060"/>
                </a:solidFill>
                <a:latin typeface="Chulabhorn Likit Text Light" pitchFamily="50" charset="-34"/>
                <a:ea typeface="Montserrat Medium"/>
                <a:cs typeface="Chulabhorn Likit Text Light" pitchFamily="50" charset="-34"/>
                <a:sym typeface="Montserrat Medium"/>
              </a:endParaRPr>
            </a:p>
          </p:txBody>
        </p:sp>
        <p:sp>
          <p:nvSpPr>
            <p:cNvPr id="47" name="Google Shape;793;p61"/>
            <p:cNvSpPr txBox="1">
              <a:spLocks/>
            </p:cNvSpPr>
            <p:nvPr/>
          </p:nvSpPr>
          <p:spPr>
            <a:xfrm>
              <a:off x="6015299" y="3475222"/>
              <a:ext cx="2358233" cy="896727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th-TH" sz="1600" b="1" dirty="0" smtClean="0">
                  <a:solidFill>
                    <a:srgbClr val="002060"/>
                  </a:solidFill>
                  <a:latin typeface="Chulabhorn Likit Text Light" pitchFamily="50" charset="-34"/>
                  <a:ea typeface="Montserrat Medium"/>
                  <a:cs typeface="Chulabhorn Likit Text Light" pitchFamily="50" charset="-34"/>
                  <a:sym typeface="Montserrat Medium"/>
                </a:rPr>
                <a:t>พัฒนาระบบบัญชีการเงิน (</a:t>
              </a:r>
              <a:r>
                <a:rPr lang="en-US" sz="1600" b="1" dirty="0" smtClean="0">
                  <a:solidFill>
                    <a:srgbClr val="002060"/>
                  </a:solidFill>
                  <a:latin typeface="Chulabhorn Likit Text Light" pitchFamily="50" charset="-34"/>
                  <a:ea typeface="Montserrat Medium"/>
                  <a:cs typeface="Chulabhorn Likit Text Light" pitchFamily="50" charset="-34"/>
                  <a:sym typeface="Montserrat Medium"/>
                </a:rPr>
                <a:t>ERP) </a:t>
              </a:r>
              <a:r>
                <a:rPr lang="th-TH" sz="1600" b="1" dirty="0" smtClean="0">
                  <a:solidFill>
                    <a:srgbClr val="002060"/>
                  </a:solidFill>
                  <a:latin typeface="Chulabhorn Likit Text Light" pitchFamily="50" charset="-34"/>
                  <a:ea typeface="Montserrat Medium"/>
                  <a:cs typeface="Chulabhorn Likit Text Light" pitchFamily="50" charset="-34"/>
                  <a:sym typeface="Montserrat Medium"/>
                </a:rPr>
                <a:t>และโปรแกรมทะเบียนลูกหนี้</a:t>
              </a:r>
              <a:endParaRPr lang="th-TH" sz="1600" b="1" dirty="0">
                <a:solidFill>
                  <a:srgbClr val="002060"/>
                </a:solidFill>
                <a:latin typeface="Chulabhorn Likit Text Light" pitchFamily="50" charset="-34"/>
                <a:ea typeface="Montserrat Medium"/>
                <a:cs typeface="Chulabhorn Likit Text Light" pitchFamily="50" charset="-34"/>
                <a:sym typeface="Montserrat Medium"/>
              </a:endParaRPr>
            </a:p>
          </p:txBody>
        </p:sp>
        <p:sp>
          <p:nvSpPr>
            <p:cNvPr id="48" name="Google Shape;794;p61"/>
            <p:cNvSpPr txBox="1">
              <a:spLocks/>
            </p:cNvSpPr>
            <p:nvPr/>
          </p:nvSpPr>
          <p:spPr>
            <a:xfrm>
              <a:off x="3063617" y="1843591"/>
              <a:ext cx="2951683" cy="87425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th-TH" sz="1600" b="1" dirty="0" smtClean="0">
                  <a:solidFill>
                    <a:srgbClr val="002060"/>
                  </a:solidFill>
                  <a:latin typeface="Chulabhorn Likit Text Light" pitchFamily="50" charset="-34"/>
                  <a:ea typeface="Calibri" panose="020F0502020204030204" pitchFamily="34" charset="0"/>
                  <a:cs typeface="Chulabhorn Likit Text Light" pitchFamily="50" charset="-34"/>
                </a:rPr>
                <a:t>จ้างที่ปรึกษา</a:t>
              </a:r>
              <a:r>
                <a:rPr lang="th-TH" sz="1600" b="1" spc="-20" dirty="0" smtClean="0">
                  <a:solidFill>
                    <a:srgbClr val="002060"/>
                  </a:solidFill>
                  <a:latin typeface="Chulabhorn Likit Text Light" pitchFamily="50" charset="-34"/>
                  <a:ea typeface="Calibri" panose="020F0502020204030204" pitchFamily="34" charset="0"/>
                  <a:cs typeface="Chulabhorn Likit Text Light" pitchFamily="50" charset="-34"/>
                </a:rPr>
                <a:t>เพื่อออกแบบระบบบัญชีการเงิน (</a:t>
              </a:r>
              <a:r>
                <a:rPr lang="en-US" sz="1600" b="1" spc="-20" dirty="0" smtClean="0">
                  <a:solidFill>
                    <a:srgbClr val="002060"/>
                  </a:solidFill>
                  <a:latin typeface="Chulabhorn Likit Text Light" pitchFamily="50" charset="-34"/>
                  <a:ea typeface="Calibri" panose="020F0502020204030204" pitchFamily="34" charset="0"/>
                  <a:cs typeface="Chulabhorn Likit Text Light" pitchFamily="50" charset="-34"/>
                </a:rPr>
                <a:t>ERP) </a:t>
              </a:r>
              <a:r>
                <a:rPr lang="th-TH" sz="1600" b="1" spc="-20" dirty="0" smtClean="0">
                  <a:solidFill>
                    <a:srgbClr val="002060"/>
                  </a:solidFill>
                  <a:latin typeface="Chulabhorn Likit Text Light" pitchFamily="50" charset="-34"/>
                  <a:ea typeface="Calibri" panose="020F0502020204030204" pitchFamily="34" charset="0"/>
                  <a:cs typeface="Chulabhorn Likit Text Light" pitchFamily="50" charset="-34"/>
                </a:rPr>
                <a:t>ต้นแบบ และระบบโปรแกรมทะเบียนลูกหนี้ใหม่</a:t>
              </a:r>
              <a:endParaRPr lang="th-TH" sz="1600" b="1" dirty="0">
                <a:solidFill>
                  <a:srgbClr val="002060"/>
                </a:solidFill>
                <a:latin typeface="Chulabhorn Likit Text Light" pitchFamily="50" charset="-34"/>
                <a:ea typeface="Montserrat Medium"/>
                <a:cs typeface="Chulabhorn Likit Text Light" pitchFamily="50" charset="-34"/>
                <a:sym typeface="Montserrat Medium"/>
              </a:endParaRPr>
            </a:p>
          </p:txBody>
        </p:sp>
        <p:sp>
          <p:nvSpPr>
            <p:cNvPr id="49" name="Google Shape;795;p61"/>
            <p:cNvSpPr txBox="1">
              <a:spLocks/>
            </p:cNvSpPr>
            <p:nvPr/>
          </p:nvSpPr>
          <p:spPr>
            <a:xfrm>
              <a:off x="1834200" y="2730130"/>
              <a:ext cx="599400" cy="5970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3000" dirty="0" smtClean="0">
                  <a:solidFill>
                    <a:schemeClr val="bg1"/>
                  </a:solidFill>
                  <a:latin typeface="Chulabhorn Likit Text Light" pitchFamily="50" charset="-34"/>
                  <a:ea typeface="Montserrat Medium"/>
                  <a:cs typeface="Chulabhorn Likit Text Light" pitchFamily="50" charset="-34"/>
                  <a:sym typeface="Montserrat Medium"/>
                </a:rPr>
                <a:t>1</a:t>
              </a:r>
              <a:endParaRPr lang="en" sz="3000" dirty="0">
                <a:solidFill>
                  <a:schemeClr val="bg1"/>
                </a:solidFill>
                <a:latin typeface="Chulabhorn Likit Text Light" pitchFamily="50" charset="-34"/>
                <a:ea typeface="Montserrat Medium"/>
                <a:cs typeface="Chulabhorn Likit Text Light" pitchFamily="50" charset="-34"/>
                <a:sym typeface="Montserrat Medium"/>
              </a:endParaRPr>
            </a:p>
          </p:txBody>
        </p:sp>
        <p:sp>
          <p:nvSpPr>
            <p:cNvPr id="50" name="Google Shape;796;p61"/>
            <p:cNvSpPr txBox="1">
              <a:spLocks/>
            </p:cNvSpPr>
            <p:nvPr/>
          </p:nvSpPr>
          <p:spPr>
            <a:xfrm>
              <a:off x="4274700" y="3327130"/>
              <a:ext cx="599400" cy="5970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3000" dirty="0" smtClean="0">
                  <a:solidFill>
                    <a:schemeClr val="bg1"/>
                  </a:solidFill>
                  <a:latin typeface="Chulabhorn Likit Text Light" pitchFamily="50" charset="-34"/>
                  <a:ea typeface="Montserrat Medium"/>
                  <a:cs typeface="Chulabhorn Likit Text Light" pitchFamily="50" charset="-34"/>
                  <a:sym typeface="Montserrat Medium"/>
                </a:rPr>
                <a:t>2</a:t>
              </a:r>
              <a:endParaRPr lang="en" sz="3000" dirty="0">
                <a:solidFill>
                  <a:schemeClr val="bg1"/>
                </a:solidFill>
                <a:latin typeface="Chulabhorn Likit Text Light" pitchFamily="50" charset="-34"/>
                <a:ea typeface="Montserrat Medium"/>
                <a:cs typeface="Chulabhorn Likit Text Light" pitchFamily="50" charset="-34"/>
                <a:sym typeface="Montserrat Medium"/>
              </a:endParaRPr>
            </a:p>
          </p:txBody>
        </p:sp>
        <p:sp>
          <p:nvSpPr>
            <p:cNvPr id="51" name="Google Shape;797;p61"/>
            <p:cNvSpPr txBox="1">
              <a:spLocks/>
            </p:cNvSpPr>
            <p:nvPr/>
          </p:nvSpPr>
          <p:spPr>
            <a:xfrm>
              <a:off x="6715000" y="2819130"/>
              <a:ext cx="599400" cy="5970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3000" dirty="0" smtClean="0">
                  <a:solidFill>
                    <a:schemeClr val="bg1"/>
                  </a:solidFill>
                  <a:latin typeface="Chulabhorn Likit Text Light" pitchFamily="50" charset="-34"/>
                  <a:ea typeface="Montserrat Medium"/>
                  <a:cs typeface="Chulabhorn Likit Text Light" pitchFamily="50" charset="-34"/>
                  <a:sym typeface="Montserrat Medium"/>
                </a:rPr>
                <a:t>3</a:t>
              </a:r>
              <a:endParaRPr lang="en" sz="3000" dirty="0">
                <a:solidFill>
                  <a:schemeClr val="bg1"/>
                </a:solidFill>
                <a:latin typeface="Chulabhorn Likit Text Light" pitchFamily="50" charset="-34"/>
                <a:ea typeface="Montserrat Medium"/>
                <a:cs typeface="Chulabhorn Likit Text Light" pitchFamily="50" charset="-34"/>
                <a:sym typeface="Montserrat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7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839</Words>
  <Application>Microsoft Office PowerPoint</Application>
  <PresentationFormat>นำเสนอทางหน้าจอ (16:9)</PresentationFormat>
  <Paragraphs>97</Paragraphs>
  <Slides>14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24" baseType="lpstr">
      <vt:lpstr>Arial</vt:lpstr>
      <vt:lpstr>Angsana New</vt:lpstr>
      <vt:lpstr>JasmineUPC</vt:lpstr>
      <vt:lpstr>Chulabhorn Likit Text Light๙</vt:lpstr>
      <vt:lpstr>Arial Unicode MS</vt:lpstr>
      <vt:lpstr>Montserrat Medium</vt:lpstr>
      <vt:lpstr>Cordia New</vt:lpstr>
      <vt:lpstr>Chulabhorn Likit Text Light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Maythawee</dc:creator>
  <cp:lastModifiedBy>Maythawee</cp:lastModifiedBy>
  <cp:revision>103</cp:revision>
  <cp:lastPrinted>2022-01-10T10:03:07Z</cp:lastPrinted>
  <dcterms:created xsi:type="dcterms:W3CDTF">2022-01-07T09:37:21Z</dcterms:created>
  <dcterms:modified xsi:type="dcterms:W3CDTF">2022-01-26T03:09:49Z</dcterms:modified>
</cp:coreProperties>
</file>