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33" r:id="rId3"/>
    <p:sldId id="352" r:id="rId4"/>
    <p:sldId id="371" r:id="rId5"/>
    <p:sldId id="326" r:id="rId6"/>
    <p:sldId id="358" r:id="rId7"/>
    <p:sldId id="376" r:id="rId8"/>
    <p:sldId id="377" r:id="rId9"/>
    <p:sldId id="373" r:id="rId10"/>
    <p:sldId id="374" r:id="rId11"/>
    <p:sldId id="375" r:id="rId12"/>
    <p:sldId id="335" r:id="rId13"/>
  </p:sldIdLst>
  <p:sldSz cx="12192000" cy="6858000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FF00FF"/>
    <a:srgbClr val="862633"/>
    <a:srgbClr val="0000FF"/>
    <a:srgbClr val="FE5000"/>
    <a:srgbClr val="63666A"/>
    <a:srgbClr val="404040"/>
    <a:srgbClr val="BB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545" autoAdjust="0"/>
  </p:normalViewPr>
  <p:slideViewPr>
    <p:cSldViewPr>
      <p:cViewPr varScale="1">
        <p:scale>
          <a:sx n="72" d="100"/>
          <a:sy n="72" d="100"/>
        </p:scale>
        <p:origin x="594" y="54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98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73AA72-1C0F-418B-B533-BF906898571E}" type="datetimeFigureOut">
              <a:rPr lang="th-TH"/>
              <a:pPr>
                <a:defRPr/>
              </a:pPr>
              <a:t>19/10/64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9F16D92C-C4A1-4AEE-8D58-59AECCEE1A79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2787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E74223-9B94-4A96-A73F-305F83DE111E}" type="datetimeFigureOut">
              <a:rPr lang="th-TH"/>
              <a:pPr>
                <a:defRPr/>
              </a:pPr>
              <a:t>19/10/64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BEC44D01-5D4E-4ED1-9B69-BC9ABFE42BF2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67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z="160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62B02CD5-9E39-4D21-9BDA-9B5157E94D96}" type="slidenum">
              <a:rPr lang="th-TH" sz="1200">
                <a:latin typeface="Calibri" panose="020F0502020204030204" pitchFamily="34" charset="0"/>
                <a:ea typeface="DB Ozone X Light" panose="02000506090000020004" pitchFamily="2" charset="-34"/>
                <a:cs typeface="Cordia New" panose="020B0304020202020204" pitchFamily="34" charset="-34"/>
              </a:rPr>
              <a:pPr eaLnBrk="1" hangingPunct="1"/>
              <a:t>1</a:t>
            </a:fld>
            <a:endParaRPr lang="th-TH" sz="1200">
              <a:latin typeface="Calibri" panose="020F0502020204030204" pitchFamily="34" charset="0"/>
              <a:ea typeface="DB Ozone X Light" panose="02000506090000020004" pitchFamily="2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90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D33B142E-757B-4CA1-9343-6A48C3F6C42E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2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455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DB82737E-CF06-48B5-B897-E932D645457A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3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8153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9AF25286-F428-4FCC-AFC9-706AF8353CDB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4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6009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anose="020B0304020202020204" pitchFamily="34" charset="-34"/>
            </a:endParaRPr>
          </a:p>
        </p:txBody>
      </p:sp>
      <p:sp>
        <p:nvSpPr>
          <p:cNvPr id="1946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4577ECEA-55C9-4BD1-A553-F7D0739E74EE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5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671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52867775-E652-44CA-9D8D-CBC43DB34F6B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6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9172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405136A6-5A08-44DE-B60B-333E470B38F4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7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870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  <a:tabLst>
                <a:tab pos="355600" algn="l"/>
              </a:tabLst>
            </a:pPr>
            <a:endParaRPr lang="th-TH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fld id="{405136A6-5A08-44DE-B60B-333E470B38F4}" type="slidenum">
              <a:rPr lang="th-TH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8</a:t>
            </a:fld>
            <a:endParaRPr lang="th-TH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490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1819" y="346646"/>
            <a:ext cx="10972800" cy="490066"/>
          </a:xfrm>
          <a:prstGeom prst="rect">
            <a:avLst/>
          </a:prstGeom>
        </p:spPr>
        <p:txBody>
          <a:bodyPr anchor="ctr"/>
          <a:lstStyle>
            <a:lvl1pPr algn="l">
              <a:defRPr sz="54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15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13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90650" y="2968625"/>
            <a:ext cx="91233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ชื่อเรื่อง </a:t>
            </a:r>
            <a:r>
              <a:rPr lang="en-US" smtClean="0"/>
              <a:t>: Click edit Title text</a:t>
            </a:r>
            <a:endParaRPr lang="th-TH" smtClean="0"/>
          </a:p>
        </p:txBody>
      </p:sp>
      <p:pic>
        <p:nvPicPr>
          <p:cNvPr id="2051" name="Picture 6" descr="MEA_Brand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15888"/>
            <a:ext cx="34559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4848225" cy="908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DB Ozone X Bold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400" b="1" kern="1200">
          <a:solidFill>
            <a:srgbClr val="BBBCBC"/>
          </a:solidFill>
          <a:latin typeface="+mn-lt"/>
          <a:ea typeface="DB Ozone X Light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DB Ozone X Ligh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DB Ozone X Ligh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logo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15888"/>
            <a:ext cx="25923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7013" y="2636838"/>
            <a:ext cx="117379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>
              <a:lnSpc>
                <a:spcPct val="92000"/>
              </a:lnSpc>
            </a:pPr>
            <a:r>
              <a:rPr lang="th-TH" sz="44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จัดซื้อระบบจดหมายอิเล็กทรอนิกส์</a:t>
            </a:r>
            <a:endParaRPr lang="en-US" sz="44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152400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5128" name="Picture 3" descr="MEA_new-color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479425" y="5445125"/>
            <a:ext cx="9864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งบประมาณลงทุนประจำปี พ.ศ.๒๕๖๔ และงบประมาณลงทุนผูกพันยกมาในปี พ.ศ.๒๕๖๔ </a:t>
            </a:r>
          </a:p>
          <a:p>
            <a:r>
              <a:rPr lang="en-US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วงเงินรวม </a:t>
            </a:r>
            <a:r>
              <a:rPr lang="en-US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ราคากลางในเอกสาร มท.</a:t>
            </a:r>
            <a:r>
              <a:rPr lang="en-US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๗๘,๖๓๙,๘๖๔.๐๐ บาท</a:t>
            </a:r>
          </a:p>
          <a:p>
            <a:pPr>
              <a:buFontTx/>
              <a:buChar char="-"/>
            </a:pP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วงเงินส่วนที่เป็นอุปกรณ์คอมฯ ๗๒,๕๔๐,๘๖๔.๐๐ บาท วงเงินส่วนที่เป็นอุปกรณ์อื่น ๆ ๖,๐๙๙,๐๐๐.๐๐ บาท </a:t>
            </a: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1524000" y="13081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/>
            <a:r>
              <a:rPr lang="th-TH" sz="24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ประชุมคณะกรรมการการบริหารและจัดหาระบบคอมพิวเตอร์ การไฟฟ้านครหลวง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5"/>
          <p:cNvGrpSpPr>
            <a:grpSpLocks/>
          </p:cNvGrpSpPr>
          <p:nvPr/>
        </p:nvGrpSpPr>
        <p:grpSpPr bwMode="auto">
          <a:xfrm>
            <a:off x="23813" y="92075"/>
            <a:ext cx="3000375" cy="895350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2295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กรณีไม่ตรงตามเกณฑ์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1052736"/>
            <a:ext cx="10058400" cy="56969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23813" y="92075"/>
            <a:ext cx="3000375" cy="895350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3318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ส่วนอื่น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124744"/>
            <a:ext cx="11947840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5"/>
          <p:cNvGrpSpPr>
            <a:grpSpLocks/>
          </p:cNvGrpSpPr>
          <p:nvPr/>
        </p:nvGrpSpPr>
        <p:grpSpPr bwMode="auto">
          <a:xfrm>
            <a:off x="1524000" y="0"/>
            <a:ext cx="3000375" cy="936625"/>
            <a:chOff x="0" y="0"/>
            <a:chExt cx="3000364" cy="936104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4341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2424113" y="2917825"/>
            <a:ext cx="73437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6000" b="1">
                <a:solidFill>
                  <a:srgbClr val="862633"/>
                </a:solidFill>
                <a:latin typeface="TH SarabunPSK" panose="020B0500040200020003" pitchFamily="34" charset="-34"/>
                <a:ea typeface="Nithan"/>
                <a:cs typeface="TH SarabunPSK" panose="020B0500040200020003" pitchFamily="34" charset="-34"/>
              </a:rPr>
              <a:t>จึงเรียนมาเพื่อโปรดพิจารณา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19063" y="1341438"/>
            <a:ext cx="1173757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r>
              <a:rPr lang="th-TH" sz="3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en-US" sz="35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เพื่อทดแทนระบบจดหมายอิเล็กทรอนิกส์เดิมที่หมดอายุการใช้งาน </a:t>
            </a:r>
          </a:p>
          <a:p>
            <a:pPr eaLnBrk="1" hangingPunct="1"/>
            <a:endParaRPr lang="th-TH" sz="3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endParaRPr lang="en-US" sz="35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จัดหาระบบจดหมายอิเล็กทรอนิกส์สำหรับผู้บริหารและพนักงานการไฟฟ้านครหลวง จำนวน ๘,๐๐๐ ผู้ใช้งาน และสำหรับหน่วยงานการไฟฟ้านครหลวงและระบบงานภายในจำนวน ๒,๐๐๐ บัญชี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7319963" y="188913"/>
            <a:ext cx="5221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40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และเป้าหมาย</a:t>
            </a:r>
            <a:endParaRPr lang="en-US" sz="4000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150" name="Picture 3" descr="MEA_new-colo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3608388" y="36195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ขอบเขตการดำเนินงาน, วิธีการดำเนินงาน, ผู้รับผิดชอบ, ผู้ใช้งาน และผู้บำรุงรักษา</a:t>
            </a:r>
            <a:endParaRPr lang="en-US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7174" name="Picture 3" descr="MEA_new-colo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550863" y="1103313"/>
            <a:ext cx="1087755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ขอบเขตการดำเนินงาน</a:t>
            </a:r>
            <a:endParaRPr lang="en-US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จัดซื้อทดแทนระบบจดหมายอิเล็กทรอนิกส์เดิม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โดยติดตั้งบน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Cloud Server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โดยเพิ่มพื้นที่จัดเก็บจดหมาย ตามลักษณะการใช้งานที่ต้องมีการเก็บไฟล์แนบต่าง ๆ ให้กับพนักงานการไฟฟ้านครหลวงในการติดต่อสื่อสารและช่วยอำนวยความสะดวกในการปฏิบัติงานในหน้าที่ได้อย่างมีประสิทธิภาพ</a:t>
            </a:r>
          </a:p>
          <a:p>
            <a:pPr eaLnBrk="1" hangingPunct="1"/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วิธีการดำเนินงาน</a:t>
            </a:r>
            <a:endParaRPr lang="en-US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จัดซื้อ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โดยวิธีคัดเลือก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 ผู้ใช้งาน และผู้บำรุงรักษา</a:t>
            </a:r>
          </a:p>
          <a:p>
            <a:pPr eaLnBrk="1" hangingPunct="1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ผู้ใช้งาน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 กฟน.</a:t>
            </a: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ฝ่ายมั่นคงปลอดภัยไซเบอร์และธรรมาภิบาลข้อมูล</a:t>
            </a: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ผู้บำรุงรักษา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ฝ่ายมั่นคงปลอดภัยไซเบอร์และธรรมาภิบาลข้อมูล</a:t>
            </a: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608388" y="260350"/>
            <a:ext cx="828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ประโยชน์ของโครงการ</a:t>
            </a:r>
            <a:endParaRPr lang="en-US" sz="3600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0246" name="Picture 3" descr="MEA_new-colo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550863" y="1484313"/>
            <a:ext cx="10877550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thaiNumPeriod"/>
              <a:defRPr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เพิ่มประสิทธิภาพการติดต่อสื่อสารระหว่างหน่วยงานต่าง ๆ ภายใน กฟน. ส่งผลให้ กฟน. สามารถดูแลระบบจำหน่ายไฟฟ้าให้มีความมั่นคง และสามารถให้บริการแก่ประชาชนผู้ใช้ไฟฟ้าด้วยความรวดเร็ว</a:t>
            </a:r>
          </a:p>
          <a:p>
            <a:pPr marL="514350" indent="-514350">
              <a:buFontTx/>
              <a:buAutoNum type="thaiNumPeriod"/>
              <a:defRPr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เพิ่มประสิทธิภาพในการปฏิบัติงาน ลดระยะเวลา และค่าใช้จ่ายในการเดินทางไปประชุม</a:t>
            </a:r>
          </a:p>
          <a:p>
            <a:pPr marL="514350" indent="-514350">
              <a:buFontTx/>
              <a:buAutoNum type="thaiNumPeriod"/>
              <a:defRPr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ลดความซ้ำซ้อน และลดระยะเวลาในการปรับปรุงข้อมูลในเอกสารต่าง ๆ ด้วยการทำงานกับเอกสารในรูปแบบออนไลน์</a:t>
            </a:r>
          </a:p>
          <a:p>
            <a:pPr marL="514350" indent="-514350">
              <a:buFontTx/>
              <a:buAutoNum type="thaiNumPeriod"/>
              <a:defRPr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ผู้ใช้งานของ กฟน. มีพื้นที่เก็บสำรองข้อมูลแบบออนไลน์ ไม่ต้องเสียเวลากู้คืนข้อมูล กรณีเครื่องคอมพิวเตอร์ชำรุดเสียหาย </a:t>
            </a:r>
          </a:p>
          <a:p>
            <a:pPr marL="514350" indent="-514350">
              <a:buFontTx/>
              <a:buAutoNum type="thaiNumPeriod"/>
              <a:defRPr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Tx/>
              <a:buAutoNum type="thaiNumPeriod"/>
              <a:defRPr/>
            </a:pPr>
            <a:endPara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5"/>
          <p:cNvSpPr txBox="1">
            <a:spLocks noChangeArrowheads="1"/>
          </p:cNvSpPr>
          <p:nvPr/>
        </p:nvSpPr>
        <p:spPr bwMode="auto">
          <a:xfrm>
            <a:off x="7680325" y="211138"/>
            <a:ext cx="5221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ระบบงานเดิมในปัจจุบัน</a:t>
            </a:r>
            <a:endParaRPr lang="en-US" sz="3600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2063750" y="1338263"/>
            <a:ext cx="1563211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2566988" y="2205038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th-TH"/>
          </a:p>
        </p:txBody>
      </p:sp>
      <p:graphicFrame>
        <p:nvGraphicFramePr>
          <p:cNvPr id="1026" name="Object 40"/>
          <p:cNvGraphicFramePr>
            <a:graphicFrameLocks noChangeAspect="1"/>
          </p:cNvGraphicFramePr>
          <p:nvPr/>
        </p:nvGraphicFramePr>
        <p:xfrm>
          <a:off x="1847850" y="1393825"/>
          <a:ext cx="8177213" cy="484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Visio" r:id="rId4" imgW="8791630" imgH="5210196" progId="">
                  <p:embed/>
                </p:oleObj>
              </mc:Choice>
              <mc:Fallback>
                <p:oleObj name="Visio" r:id="rId4" imgW="8791630" imgH="5210196" progId="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393825"/>
                        <a:ext cx="8177213" cy="484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032" name="Picture 3" descr="MEA_new-color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5205413" y="60325"/>
            <a:ext cx="75517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48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ระบบงานที่ออกแบบ และขออนุมัติ</a:t>
            </a:r>
            <a:endParaRPr lang="en-US" sz="4800" b="1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195" name="Rectangle 29"/>
          <p:cNvSpPr>
            <a:spLocks noChangeArrowheads="1"/>
          </p:cNvSpPr>
          <p:nvPr/>
        </p:nvSpPr>
        <p:spPr bwMode="auto">
          <a:xfrm>
            <a:off x="1922463" y="2660650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th-TH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395288" y="1773238"/>
            <a:ext cx="11317287" cy="3095625"/>
            <a:chOff x="-108352" y="1772816"/>
            <a:chExt cx="11316920" cy="3096344"/>
          </a:xfrm>
        </p:grpSpPr>
        <p:pic>
          <p:nvPicPr>
            <p:cNvPr id="8200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352" y="1772816"/>
              <a:ext cx="11316920" cy="3096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1" name="TextBox 1"/>
            <p:cNvSpPr txBox="1">
              <a:spLocks noChangeArrowheads="1"/>
            </p:cNvSpPr>
            <p:nvPr/>
          </p:nvSpPr>
          <p:spPr bwMode="auto">
            <a:xfrm>
              <a:off x="2999656" y="3140968"/>
              <a:ext cx="936104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9pPr>
            </a:lstStyle>
            <a:p>
              <a:pPr algn="ctr" eaLnBrk="1" hangingPunct="1"/>
              <a:r>
                <a:rPr lang="en-US" sz="1400"/>
                <a:t>MEA Network</a:t>
              </a:r>
              <a:endParaRPr lang="th-TH" sz="1400"/>
            </a:p>
          </p:txBody>
        </p:sp>
        <p:sp>
          <p:nvSpPr>
            <p:cNvPr id="8202" name="TextBox 26"/>
            <p:cNvSpPr txBox="1">
              <a:spLocks noChangeArrowheads="1"/>
            </p:cNvSpPr>
            <p:nvPr/>
          </p:nvSpPr>
          <p:spPr bwMode="auto">
            <a:xfrm>
              <a:off x="4943872" y="3625860"/>
              <a:ext cx="1080120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DB Ozone X Light" panose="02000506090000020004" pitchFamily="2" charset="-34"/>
                </a:defRPr>
              </a:lvl9pPr>
            </a:lstStyle>
            <a:p>
              <a:pPr algn="ctr" eaLnBrk="1" hangingPunct="1"/>
              <a:r>
                <a:rPr lang="en-US" sz="1400"/>
                <a:t>ISP Internet</a:t>
              </a:r>
              <a:endParaRPr lang="th-TH" sz="1400"/>
            </a:p>
          </p:txBody>
        </p:sp>
      </p:grpSp>
      <p:grpSp>
        <p:nvGrpSpPr>
          <p:cNvPr id="8197" name="Group 27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8199" name="Picture 3" descr="MEA_new-colo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9"/>
          <p:cNvSpPr>
            <a:spLocks noChangeArrowheads="1"/>
          </p:cNvSpPr>
          <p:nvPr/>
        </p:nvSpPr>
        <p:spPr bwMode="auto">
          <a:xfrm>
            <a:off x="1922463" y="2660650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th-TH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72432"/>
              </p:ext>
            </p:extLst>
          </p:nvPr>
        </p:nvGraphicFramePr>
        <p:xfrm>
          <a:off x="767408" y="1238203"/>
          <a:ext cx="10369152" cy="527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>
                  <a:extLst>
                    <a:ext uri="{9D8B030D-6E8A-4147-A177-3AD203B41FA5}"/>
                  </a:extLst>
                </a:gridCol>
                <a:gridCol w="2949117">
                  <a:extLst>
                    <a:ext uri="{9D8B030D-6E8A-4147-A177-3AD203B41FA5}"/>
                  </a:extLst>
                </a:gridCol>
                <a:gridCol w="1905305">
                  <a:extLst>
                    <a:ext uri="{9D8B030D-6E8A-4147-A177-3AD203B41FA5}"/>
                  </a:extLst>
                </a:gridCol>
                <a:gridCol w="1482282">
                  <a:extLst>
                    <a:ext uri="{9D8B030D-6E8A-4147-A177-3AD203B41FA5}"/>
                  </a:extLst>
                </a:gridCol>
              </a:tblGrid>
              <a:tr h="39059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ประเภทผู้ใช้งาน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Package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Application Include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Service Include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Box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Size 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706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พนักงานที่ได้รับเครื่องประจำตำแหน่ง และผู้ที่เคยใช้งานโปรแกรม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Microsoft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Office Version 2007</a:t>
                      </a:r>
                      <a:b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2,100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License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 365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E3)</a:t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100 GB 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706803">
                <a:tc>
                  <a:txBody>
                    <a:bodyPr/>
                    <a:lstStyle/>
                    <a:p>
                      <a:pPr algn="l"/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พนักงานที่ปฏิบัติงานใน</a:t>
                      </a:r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สำนักงาน กฟน.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endParaRPr lang="th-TH" sz="1800" b="1" baseline="0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2,300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License</a:t>
                      </a: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 365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E1)</a:t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Web Version Only</a:t>
                      </a:r>
                    </a:p>
                    <a:p>
                      <a:pPr marL="0" algn="ctr" defTabSz="914400" rtl="0" eaLnBrk="1" latinLnBrk="0" hangingPunct="1"/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50 GB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1435882">
                <a:tc>
                  <a:txBody>
                    <a:bodyPr/>
                    <a:lstStyle/>
                    <a:p>
                      <a:pPr algn="l"/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พนักงานที่ปฏิบัติงานภาคสนาม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3,600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License</a:t>
                      </a: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 365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F3)</a:t>
                      </a:r>
                      <a:b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Web Version Only</a:t>
                      </a:r>
                    </a:p>
                    <a:p>
                      <a:pPr marL="0" algn="ctr" defTabSz="914400" rtl="0" eaLnBrk="1" latinLnBrk="0" hangingPunct="1"/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n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Mail 2 GB 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922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762125"/>
            <a:ext cx="1770867" cy="152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2080988"/>
            <a:ext cx="165735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3798092"/>
            <a:ext cx="165735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185" y="4113213"/>
            <a:ext cx="206851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50" y="5701754"/>
            <a:ext cx="13398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185" y="5661248"/>
            <a:ext cx="206851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6" name="Group 15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9229" name="Picture 3" descr="MEA_new-color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รายการอุปกรณ์คอมพิวเตอร์ ที่ขออนุมัติ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9"/>
          <p:cNvSpPr>
            <a:spLocks noChangeArrowheads="1"/>
          </p:cNvSpPr>
          <p:nvPr/>
        </p:nvSpPr>
        <p:spPr bwMode="auto">
          <a:xfrm>
            <a:off x="1922463" y="2660650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eaLnBrk="1" hangingPunct="1"/>
            <a:endParaRPr lang="th-TH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92167"/>
              </p:ext>
            </p:extLst>
          </p:nvPr>
        </p:nvGraphicFramePr>
        <p:xfrm>
          <a:off x="767408" y="1196751"/>
          <a:ext cx="6981565" cy="1906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4680520">
                  <a:extLst>
                    <a:ext uri="{9D8B030D-6E8A-4147-A177-3AD203B41FA5}"/>
                  </a:extLst>
                </a:gridCol>
                <a:gridCol w="1652973">
                  <a:extLst>
                    <a:ext uri="{9D8B030D-6E8A-4147-A177-3AD203B41FA5}"/>
                  </a:extLst>
                </a:gridCol>
              </a:tblGrid>
              <a:tr h="46214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ประเภทผู้ใช้งานระบบ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User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1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๑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พนักงานที่ได้รับเครื่องประจำตำแหน่ง และผู้ที่เคยใช้งานโปรแกรม 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Microsoft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Office Version 2007</a:t>
                      </a: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๒,๑๐๐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1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๒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พนักงานที่ปฏิบัติงานใน</a:t>
                      </a:r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สำนักงาน กฟน.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endParaRPr lang="th-TH" sz="1800" b="1" baseline="0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๒,๓๐๐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401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๓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พนักงานที่ปฏิบัติงานภาคสนาม</a:t>
                      </a:r>
                      <a:endParaRPr lang="en-US" sz="1800" b="1" dirty="0" smtClean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๓,๖๐๐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226" name="Group 15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9229" name="Picture 3" descr="MEA_new-colo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ประเภทผู้ใช้งานและอบรม</a:t>
            </a:r>
            <a:endParaRPr lang="th-TH" sz="36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86766"/>
              </p:ext>
            </p:extLst>
          </p:nvPr>
        </p:nvGraphicFramePr>
        <p:xfrm>
          <a:off x="767408" y="3573016"/>
          <a:ext cx="6981565" cy="1742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1652973">
                  <a:extLst>
                    <a:ext uri="{9D8B030D-6E8A-4147-A177-3AD203B41FA5}"/>
                  </a:extLst>
                </a:gridCol>
              </a:tblGrid>
              <a:tr h="46214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หลักสูตรอบรม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User</a:t>
                      </a:r>
                      <a:endParaRPr lang="en-US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1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หลักสูตรการบริหารจัดการระบบจดหมายอิเล็กทรอนิกส์ (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Microsoft M 365)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สำหรับผู้ดูแลระบบ จำนวน ๕ คน (๑ รุ่น ๆ ละ ๕ วัน จำนวน ๕ คนต่อรุ่น)</a:t>
                      </a:r>
                      <a:endParaRPr lang="en-US" sz="1800" b="1" dirty="0">
                        <a:ln>
                          <a:noFill/>
                        </a:ln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๕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01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หลักสูตรการใช้งานระบบจดหมายอิเล็กทรอนิกส์ (</a:t>
                      </a:r>
                      <a:r>
                        <a:rPr lang="en-US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Microsoft M 365) </a:t>
                      </a:r>
                      <a:r>
                        <a:rPr lang="th-TH" sz="1800" b="1" baseline="0" dirty="0" smtClean="0">
                          <a:ln>
                            <a:noFill/>
                          </a:ln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สำหรับพนักงาน จำนวน ๓๐๐ คน (๑๐ รุ่น ๆ ละ ๑ วัน จำนวน ๓๐ คนต่อรุ่น)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8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๓๐๐</a:t>
                      </a:r>
                      <a:endParaRPr lang="en-US" sz="1800" b="1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"/>
          <p:cNvGrpSpPr>
            <a:grpSpLocks/>
          </p:cNvGrpSpPr>
          <p:nvPr/>
        </p:nvGrpSpPr>
        <p:grpSpPr bwMode="auto">
          <a:xfrm>
            <a:off x="23813" y="92075"/>
            <a:ext cx="3000375" cy="895350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11271" name="Picture 3" descr="MEA_new-col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6688138" y="217488"/>
            <a:ext cx="515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r" eaLnBrk="1" hangingPunct="1"/>
            <a:r>
              <a:rPr lang="th-TH" sz="3600" b="1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กรณีตรงตามเกณฑ์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3" y="2259969"/>
            <a:ext cx="12103859" cy="23211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A_BRAND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A Brand">
      <a:majorFont>
        <a:latin typeface="DB Ozone X Bold"/>
        <a:ea typeface=""/>
        <a:cs typeface="DB Ozone X Bold"/>
      </a:majorFont>
      <a:minorFont>
        <a:latin typeface="DB Ozone X Light"/>
        <a:ea typeface=""/>
        <a:cs typeface="DB Ozone X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0"/>
          </a:schemeClr>
        </a:solidFill>
        <a:ln w="4445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9778</TotalTime>
  <Words>528</Words>
  <Application>Microsoft Office PowerPoint</Application>
  <PresentationFormat>Widescreen</PresentationFormat>
  <Paragraphs>89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Cordia New</vt:lpstr>
      <vt:lpstr>DB Ozone X Bold</vt:lpstr>
      <vt:lpstr>DB Ozone X Light</vt:lpstr>
      <vt:lpstr>Nithan</vt:lpstr>
      <vt:lpstr>Tahoma</vt:lpstr>
      <vt:lpstr>TH SarabunPSK</vt:lpstr>
      <vt:lpstr>MEA_BRAND_01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</dc:creator>
  <cp:lastModifiedBy>สุรเดช สุรินทร์</cp:lastModifiedBy>
  <cp:revision>1011</cp:revision>
  <cp:lastPrinted>2013-04-19T01:33:51Z</cp:lastPrinted>
  <dcterms:created xsi:type="dcterms:W3CDTF">2013-04-09T06:25:55Z</dcterms:created>
  <dcterms:modified xsi:type="dcterms:W3CDTF">2021-10-19T01:17:40Z</dcterms:modified>
</cp:coreProperties>
</file>