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5"/>
  </p:notesMasterIdLst>
  <p:sldIdLst>
    <p:sldId id="256" r:id="rId2"/>
    <p:sldId id="257" r:id="rId3"/>
    <p:sldId id="2965" r:id="rId4"/>
    <p:sldId id="2994" r:id="rId5"/>
    <p:sldId id="3001" r:id="rId6"/>
    <p:sldId id="3002" r:id="rId7"/>
    <p:sldId id="2995" r:id="rId8"/>
    <p:sldId id="2996" r:id="rId9"/>
    <p:sldId id="2997" r:id="rId10"/>
    <p:sldId id="2999" r:id="rId11"/>
    <p:sldId id="3000" r:id="rId12"/>
    <p:sldId id="2998" r:id="rId13"/>
    <p:sldId id="3003" r:id="rId14"/>
  </p:sldIdLst>
  <p:sldSz cx="12192000" cy="6858000"/>
  <p:notesSz cx="9939338" cy="1436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4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F7DEB-4321-48CC-B536-EEB230C118B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21712" cy="4849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6915150"/>
            <a:ext cx="7951788" cy="5657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47738"/>
            <a:ext cx="4306888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13647738"/>
            <a:ext cx="4308475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7ECB-BB96-4547-A7DC-F3008C3D0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0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070B1-D9F1-4A09-9DFA-7154E4E1F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0DFE83B-5534-4D67-89D1-9171B7700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3D6BD1-DE5F-4B57-BC94-181B9993A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950A14-77DB-450D-8733-DB6FB09B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85FDBB-D892-4974-9315-7C9AECEF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C00EA-8912-44C3-BB2E-6535DCE1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26C085-42B4-48DC-BE23-78CC2D032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6B496-CE84-4392-A2DC-AA73D1D4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98DA6F-A711-4BAD-BE84-1F03DE0D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DF6145-6804-4F66-A649-904983A4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821F18E-706C-4EEF-9F99-D4D2D2C0F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F66B92-C0B5-4B79-8BB7-7AA4BE652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F34974-CB9F-402A-894F-D1891852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DE2401-C3FD-4CA6-9765-54455034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B2992E-9F53-4BF1-81B0-CECE9D32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473E0-1FCE-4A02-82DC-2484DA74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A98C4C-7857-46AD-8BBD-9C20B4F72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96042A-BDE4-424F-8FC0-C225D2F85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1E96FB-A29B-4CCB-8633-0A959F79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1939BC-E11C-43B1-B63F-0B98633C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5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F68B1-55AE-4F4A-AED2-D2498BBA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4F1B41-4F53-4C9E-AA18-01DF974B9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8DE9A2-111E-42A6-A302-E14A9123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97F0A9-DAC8-42D5-B722-DB3B7C9E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39584B-D4EB-4E8E-BA91-FA01B985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7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607B2-E136-4D65-815B-E6232F08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1D4951-1E71-4DC9-A46D-55DD12F65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C3C169-BD4A-4B8D-A649-0D96425C7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DA0D20-DF86-4171-A587-EE28094FA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AFFB9C-186C-42E3-952A-E0737C2C8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1A0FA2-DF72-4EB5-9C1C-F2547654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30DDB-37C6-45CB-A2AF-CF192B2A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268667-19BA-4D54-BB9E-FFF8F8211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31C367-ACD7-4433-BF8E-254BA35AF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F50C8A0-76A9-4A1F-AF0F-44AE92124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84E2FAC-B3B2-4B6D-A349-9D1E93146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C4939FD-BE3C-446C-B80C-122EE566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2564AD-34EE-4761-808D-0C0C745A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F7586D-F831-40B3-A5BD-0D9DB9BA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3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B93706-93CE-4F39-8243-326E7895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4E9E3A-33AA-4B51-BB4C-B28E79E4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E2D662-B8FC-4DA2-A3E5-B74FFE6D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57C0A4-32F7-4D82-B3F3-93D0ADE3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7579B2-7503-4B2B-958F-9AFA906B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0B9563-369D-40F4-A34B-DCDCED76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26AA90-73D1-42D4-AF13-3E8CE653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6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F4AEB-F260-49F3-AAE4-122B7A8C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8E2FBC-4C81-456C-901B-9EE2DE858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7C373C-6B59-4159-B652-0A7193024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AC0FFB-7162-4604-B21E-FC090986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F1225F-8256-49F3-9BE2-1D44C4FB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6EBD23-7B86-4C61-BD5F-3C6369CF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F8189-C7AC-40EB-A25F-6D9CA80B2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A3E5049-1575-467E-A1C6-3D3F63398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EFAFC7-F4E5-4AD1-8DD4-2DF9D53CA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982D58-FBFA-4510-9F3D-F6695CB2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F7CAFB-F35B-4A7E-94A8-43B409E0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2E04F5-49BA-4AFC-B51B-B683B915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1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E10B313-F912-425D-BA3D-B3A0EB4E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D39571-AA76-48A9-BD44-88B2F4697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11A3A3-56CE-4C98-B41B-0D70EBED3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E58FD-0C0C-4293-AD97-C40094CFDFD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8F0A0-F01B-49EF-A75C-648EBC755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FB8009-5959-4247-9239-5DF404A68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056C-2F9B-42C5-B35E-CD83A04CD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0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814638"/>
            <a:ext cx="9144000" cy="2387600"/>
          </a:xfrm>
        </p:spPr>
        <p:txBody>
          <a:bodyPr>
            <a:normAutofit/>
          </a:bodyPr>
          <a:lstStyle/>
          <a:p>
            <a:r>
              <a:rPr lang="en-US" sz="7300" b="1" dirty="0" err="1"/>
              <a:t>Chaiyaphum</a:t>
            </a:r>
            <a:r>
              <a:rPr lang="en-US" sz="7300" b="1" dirty="0"/>
              <a:t> Provincial </a:t>
            </a:r>
            <a:r>
              <a:rPr lang="th-TH" dirty="0"/>
              <a:t/>
            </a:r>
            <a:br>
              <a:rPr lang="th-TH" dirty="0"/>
            </a:br>
            <a:r>
              <a:rPr lang="en-US" b="1" dirty="0"/>
              <a:t>Administration Organization</a:t>
            </a:r>
          </a:p>
        </p:txBody>
      </p:sp>
      <p:pic>
        <p:nvPicPr>
          <p:cNvPr id="1028" name="Picture 4" descr="องค์การบริหารส่วนจังหวัดชัยภูมิยินดีต้อนรับ - ประชาสัมพันธ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26" y="409906"/>
            <a:ext cx="4064545" cy="2822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2884202B-006D-4CEA-8EFA-72B334071E1A}"/>
              </a:ext>
            </a:extLst>
          </p:cNvPr>
          <p:cNvSpPr txBox="1"/>
          <p:nvPr/>
        </p:nvSpPr>
        <p:spPr>
          <a:xfrm>
            <a:off x="706581" y="5643447"/>
            <a:ext cx="11208328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 Smart Education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เพื่อส่งเสริมและยกระดับการศึกษาจังหวัดชัยภูมิ ระยะที่ 1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65623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7D772E80-CABF-46E3-AA9C-D5E273227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4" y="0"/>
            <a:ext cx="11921066" cy="70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35403C89-031C-45AA-8861-D98FD2FF4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5" b="60755"/>
          <a:stretch/>
        </p:blipFill>
        <p:spPr>
          <a:xfrm>
            <a:off x="145694" y="814562"/>
            <a:ext cx="11900611" cy="34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AB39E4-EF92-4BE5-839E-A0C1ECC4EF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5" y="1343891"/>
            <a:ext cx="7952510" cy="5403273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C1BD2090-3AC9-4BDC-BF2B-17AA978317ED}"/>
              </a:ext>
            </a:extLst>
          </p:cNvPr>
          <p:cNvSpPr txBox="1"/>
          <p:nvPr/>
        </p:nvSpPr>
        <p:spPr>
          <a:xfrm>
            <a:off x="2535381" y="611971"/>
            <a:ext cx="732905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ภาพรวมของระบบ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 Smart Education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ระยะที่ 1</a:t>
            </a:r>
          </a:p>
        </p:txBody>
      </p:sp>
    </p:spTree>
    <p:extLst>
      <p:ext uri="{BB962C8B-B14F-4D97-AF65-F5344CB8AC3E}">
        <p14:creationId xmlns:p14="http://schemas.microsoft.com/office/powerpoint/2010/main" val="13041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68E44129-3E1A-4B9A-91B1-6AA3753637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922" y="1789007"/>
            <a:ext cx="6324600" cy="45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095A4339-B1BB-4A3B-B77C-53328F660A6C}"/>
              </a:ext>
            </a:extLst>
          </p:cNvPr>
          <p:cNvSpPr txBox="1"/>
          <p:nvPr/>
        </p:nvSpPr>
        <p:spPr>
          <a:xfrm>
            <a:off x="3984978" y="745066"/>
            <a:ext cx="454964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แผนภาพแสดงการทำงานของระบบโปรแกรม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69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newable-energy-icon-png-8 - INDESEEM INCORPO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24" y="777240"/>
            <a:ext cx="3023883" cy="30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wnload Education - Education Icon Png Transparent - Full Size PNG Image -  PNGki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59" y="898048"/>
            <a:ext cx="2644423" cy="26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mart city - Free buildings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4" y="962116"/>
            <a:ext cx="2540452" cy="254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72985" y="3367265"/>
            <a:ext cx="1938904" cy="128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27008" y="5189750"/>
            <a:ext cx="581601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6600" b="1" u="sng" dirty="0">
                <a:solidFill>
                  <a:srgbClr val="002060"/>
                </a:solidFill>
              </a:rPr>
              <a:t>ชีวิตอัจฉริยะ ณ ชัยภูมิ</a:t>
            </a:r>
            <a:endParaRPr lang="th-TH" sz="3200" b="1" u="sng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LIFE @ CHAIYAPHUM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27428" y="626189"/>
            <a:ext cx="2619511" cy="4042242"/>
            <a:chOff x="6027428" y="491357"/>
            <a:chExt cx="2737657" cy="41770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7428" y="491357"/>
              <a:ext cx="2737657" cy="4177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6527403" y="3477278"/>
              <a:ext cx="191751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E-MOM</a:t>
              </a:r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r>
                <a:rPr lang="en-US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en-US" sz="2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</a:t>
              </a:r>
              <a:r>
                <a:rPr 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r>
                <a:rPr lang="en-US" sz="28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3065" y="3838915"/>
            <a:ext cx="2177238" cy="70927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City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45456" y="3792386"/>
            <a:ext cx="2177238" cy="70927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296733" y="3838914"/>
            <a:ext cx="2313005" cy="70927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1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EA33426-C7BE-4916-A54B-F540C72F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806" y="0"/>
            <a:ext cx="12420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A171334-0339-4173-B42D-55F08B474408}"/>
              </a:ext>
            </a:extLst>
          </p:cNvPr>
          <p:cNvGrpSpPr/>
          <p:nvPr/>
        </p:nvGrpSpPr>
        <p:grpSpPr>
          <a:xfrm>
            <a:off x="-84900" y="5396206"/>
            <a:ext cx="12187087" cy="1392933"/>
            <a:chOff x="-63675" y="4047154"/>
            <a:chExt cx="9140315" cy="10447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B12C7A3-3251-4C12-8753-1BBDB10C983C}"/>
                </a:ext>
              </a:extLst>
            </p:cNvPr>
            <p:cNvSpPr/>
            <p:nvPr/>
          </p:nvSpPr>
          <p:spPr>
            <a:xfrm>
              <a:off x="-63675" y="4047154"/>
              <a:ext cx="2345100" cy="10447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SMART ENERGY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74462BE-A8B9-423A-A782-C009BA9C1A72}"/>
                </a:ext>
              </a:extLst>
            </p:cNvPr>
            <p:cNvSpPr/>
            <p:nvPr/>
          </p:nvSpPr>
          <p:spPr>
            <a:xfrm>
              <a:off x="6709870" y="4047154"/>
              <a:ext cx="2366770" cy="10447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SMART</a:t>
              </a:r>
              <a:r>
                <a:rPr lang="th-TH" sz="2400" dirty="0"/>
                <a:t> </a:t>
              </a:r>
              <a:r>
                <a:rPr lang="en-US" sz="2400" dirty="0"/>
                <a:t>PARKING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519F978-A47F-4EDD-A783-676C8F831E9C}"/>
                </a:ext>
              </a:extLst>
            </p:cNvPr>
            <p:cNvSpPr/>
            <p:nvPr/>
          </p:nvSpPr>
          <p:spPr>
            <a:xfrm>
              <a:off x="2288240" y="4047154"/>
              <a:ext cx="2291193" cy="10447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SMART WATER MANAGEMENT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9D9BAD4-020A-4EC9-A327-05251CEC371C}"/>
                </a:ext>
              </a:extLst>
            </p:cNvPr>
            <p:cNvSpPr/>
            <p:nvPr/>
          </p:nvSpPr>
          <p:spPr>
            <a:xfrm>
              <a:off x="4572000" y="4047154"/>
              <a:ext cx="2137870" cy="1044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SMART SAFETY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5C047E-6E63-4970-AE91-445C3159AA30}"/>
              </a:ext>
            </a:extLst>
          </p:cNvPr>
          <p:cNvSpPr/>
          <p:nvPr/>
        </p:nvSpPr>
        <p:spPr>
          <a:xfrm>
            <a:off x="3276517" y="1392934"/>
            <a:ext cx="5566267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CHAIYAPHUM</a:t>
            </a:r>
          </a:p>
        </p:txBody>
      </p:sp>
    </p:spTree>
    <p:extLst>
      <p:ext uri="{BB962C8B-B14F-4D97-AF65-F5344CB8AC3E}">
        <p14:creationId xmlns:p14="http://schemas.microsoft.com/office/powerpoint/2010/main" val="33703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F9894047-579E-4395-ABAF-45F9A0E0C0F4}"/>
              </a:ext>
            </a:extLst>
          </p:cNvPr>
          <p:cNvSpPr txBox="1"/>
          <p:nvPr/>
        </p:nvSpPr>
        <p:spPr>
          <a:xfrm>
            <a:off x="1122217" y="595744"/>
            <a:ext cx="19119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CE8FAC74-2C77-415E-AF1B-2BE0FB11CC51}"/>
              </a:ext>
            </a:extLst>
          </p:cNvPr>
          <p:cNvSpPr txBox="1"/>
          <p:nvPr/>
        </p:nvSpPr>
        <p:spPr>
          <a:xfrm>
            <a:off x="623455" y="1601443"/>
            <a:ext cx="11263745" cy="3459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ส่งเสริมและยกระดับการศึกษาของจังหวัดชัยภูมิให้มีรากฐานของนวัตกรรมที่มีสาธารณูปโภคพื้นฐานทางเทคโนโลยีเป็นแพลทฟอร์มสามารถพัฒนาคนและสังคมของชุมชนได้อย่างยั่งยืน</a:t>
            </a:r>
            <a:endParaRPr lang="en-US" sz="32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เพื่อจัดหารถรับส่งนักเรียนที่ใช้พลังงานสะอาด (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EV School Bus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ที่ใช้พลังงานไฟฟ้า </a:t>
            </a:r>
            <a:endParaRPr lang="en-US" sz="32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ยกระดับคุณภาพการศึกษาของโรงเรียนในสังกัดองค์การบริหารส่วนจังหวัดชัยภูมิให้ทันต่อการเปลี่ยนแปลงในศตวรรษที่ </a:t>
            </a:r>
            <a:r>
              <a:rPr lang="en-US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60779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09A65D3D-517D-4292-99BF-E091696FF9A7}"/>
              </a:ext>
            </a:extLst>
          </p:cNvPr>
          <p:cNvSpPr txBox="1"/>
          <p:nvPr/>
        </p:nvSpPr>
        <p:spPr>
          <a:xfrm>
            <a:off x="1016000" y="1496536"/>
            <a:ext cx="108147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3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ประโยชน์ที่คาดว่าจะได้รับ</a:t>
            </a:r>
            <a:endParaRPr lang="en-US" sz="32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โรงเรียนในสังกัดองค์การบริหารส่วนจังหวัดชัยภูมิเป็นสังคมแห่งการเรียนรู้ และเรียนรู้ได้ตลอดชีวิต</a:t>
            </a:r>
            <a:endParaRPr lang="en-US" sz="32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องค์การบริหารส่วนจังหวัดชัยภูมิ</a:t>
            </a:r>
            <a:r>
              <a:rPr lang="th-TH" sz="32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ได้ยกระดับคุณภาพการศึกษาเป็นที่พึงพอใจต่อประชาชน</a:t>
            </a:r>
            <a:r>
              <a:rPr lang="th-TH" sz="3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และได้มาตรฐาน</a:t>
            </a:r>
            <a:endParaRPr lang="en-US" sz="32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69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36E2FE43-84ED-4675-B47F-5FF7803CDD3B}"/>
              </a:ext>
            </a:extLst>
          </p:cNvPr>
          <p:cNvSpPr txBox="1"/>
          <p:nvPr/>
        </p:nvSpPr>
        <p:spPr>
          <a:xfrm>
            <a:off x="903112" y="1283396"/>
            <a:ext cx="104535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เหตุผลความจำเป็น</a:t>
            </a:r>
            <a:endParaRPr lang="en-US" sz="3600" b="1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ระบบคอมพิวเตอร์ที่ใช้งานอยู่ในปัจจุบัน มีอุปกรณ์จำนวนไม่เพียงพอ และไม่สามารถเชื่อมโยงข้อมูลกันได้</a:t>
            </a:r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ระหว่างองค์กรกับโรงเรียนในสังกัด </a:t>
            </a:r>
            <a:r>
              <a:rPr lang="th-TH" sz="2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จึงมีขีดความสามารถจำกัด ไม่สามารถรองรับระบบงานที่มีการพัฒนาปรับปรุงใหม่ ปริมาณข้อมูลและจำนวนผู้ต้องการ ใช้ข้อมูลที่เพิ่มขึ้น  ซึ่งจะมีผลทำให้เกิดความล่าช้าในการประมวลผล อีกทั้งการที่จะสร้างเมืองให้ทันสมัย เมืองอัจฉริยะ </a:t>
            </a:r>
            <a:r>
              <a:rPr lang="th-TH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ลักษณะของการพัฒนาเมืองอัจฉริยะ </a:t>
            </a:r>
            <a:r>
              <a:rPr lang="en-US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7 </a:t>
            </a:r>
            <a:r>
              <a:rPr lang="th-TH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ด้าน ได้แก่ 1. ด้านสิ่งแวดล้อมอัจฉริยะ</a:t>
            </a:r>
            <a:r>
              <a:rPr lang="en-US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(Smart Environment)</a:t>
            </a:r>
            <a:r>
              <a:rPr lang="th-TH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2. ด้านการเดินทางและขนส่งอัจฉริยะ</a:t>
            </a:r>
            <a:r>
              <a:rPr lang="en-US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(Smart Mobility)</a:t>
            </a:r>
            <a:r>
              <a:rPr lang="th-TH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3. ด้านการดำรงชีวิตอัจฉริยะ</a:t>
            </a:r>
            <a:r>
              <a:rPr lang="en-US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(Smart Living)</a:t>
            </a:r>
            <a:r>
              <a:rPr lang="th-TH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4. ด้านพลเมืองอัจฉริยะ</a:t>
            </a:r>
            <a:r>
              <a:rPr lang="en-US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(Smart People)</a:t>
            </a:r>
            <a:r>
              <a:rPr lang="th-TH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5. ด้านพลังงานอัจฉริยะ</a:t>
            </a:r>
            <a:r>
              <a:rPr lang="en-US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(Smart Energy)</a:t>
            </a:r>
            <a:r>
              <a:rPr lang="th-TH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6. ด้านเศรษฐกิจอัจฉริยะ</a:t>
            </a:r>
            <a:r>
              <a:rPr lang="en-US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(Smart Economy)</a:t>
            </a:r>
            <a:r>
              <a:rPr lang="th-TH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และ 7. ด้านการบริหารภาครัฐอัจฉริยะ</a:t>
            </a:r>
            <a:r>
              <a:rPr lang="en-US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 (Smart Governance)</a:t>
            </a:r>
            <a:r>
              <a:rPr lang="th-TH" sz="2800" dirty="0">
                <a:solidFill>
                  <a:srgbClr val="202124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ต้องอาศัยความร่วมมือหลายฝ่าย ที่จะต้องผนึกกำลังการทำงานแบบบูรณาการร่วมกัน เพื่อร่วมกันพัฒนาเมืองให้เป็นเมืองอัจฉริยะทัดเทียมกับนานาประเทศในศตวรรษที่ 21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66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6B4FD37D-5ED2-42B9-8B2A-E3B92905835B}"/>
              </a:ext>
            </a:extLst>
          </p:cNvPr>
          <p:cNvSpPr txBox="1"/>
          <p:nvPr/>
        </p:nvSpPr>
        <p:spPr>
          <a:xfrm>
            <a:off x="318654" y="1748458"/>
            <a:ext cx="11707091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 สื่อการบริหารจัดการโรงเรียนพร้อมสื่อเพื่อการประกันคุณภาพของโรงเรียน ประกอบด้วย</a:t>
            </a:r>
          </a:p>
          <a:p>
            <a:pPr>
              <a:spcAft>
                <a:spcPts val="800"/>
              </a:spcAft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1.1.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สื่อการบริหารสถานศึกษา และสนับสนุนการจัดการเรียนรู้ จำนวน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ระบบ เป็นเงิน 32,500,000 บาท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1.2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สื่อสนับสนุนการประกันคุณภาพสถานศึกษา จำนวน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ระบบ เป็นเงิน 19,500,000 บาท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 ครุภัณฑ์พร้อมสื่อศูนย์ประมวลผลกลาง และเครือข่าย </a:t>
            </a:r>
            <a:r>
              <a:rPr lang="th-TH" sz="3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เป็นเงิน  29,000,000 บาท</a:t>
            </a:r>
            <a:endParaRPr lang="en-US" sz="32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sz="3200" b="1" dirty="0">
                <a:solidFill>
                  <a:schemeClr val="accent6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3200" b="1" dirty="0">
                <a:solidFill>
                  <a:schemeClr val="accent6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ครุภัณฑ์สตูดิโอของโรงเรียน จำนวน </a:t>
            </a:r>
            <a:r>
              <a:rPr lang="en-US" sz="3200" b="1" dirty="0">
                <a:solidFill>
                  <a:schemeClr val="accent6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26</a:t>
            </a:r>
            <a:r>
              <a:rPr lang="th-TH" sz="3200" b="1" dirty="0">
                <a:solidFill>
                  <a:schemeClr val="accent6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ชุด ๆ ละ 300,000 บาท เป็นเงิน 7,800,000 บาท</a:t>
            </a:r>
            <a:endParaRPr lang="en-US" sz="1800" b="1" dirty="0">
              <a:solidFill>
                <a:schemeClr val="accent6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5B74AF42-0EC4-4833-A01F-FF7BACE2331B}"/>
              </a:ext>
            </a:extLst>
          </p:cNvPr>
          <p:cNvSpPr txBox="1"/>
          <p:nvPr/>
        </p:nvSpPr>
        <p:spPr>
          <a:xfrm>
            <a:off x="318654" y="518542"/>
            <a:ext cx="11291453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Chaiyaphum Smart Education 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เพื่อส่งเสริมและยกระดับการศึกษาจังหวัดชัยภูมิ ระยะที่ 1 งบประมาณ 200,000,000 บาท (-สองร้อยล้านบาทถ้วน-) ซึ่งประกอบด้วย 7 รายการ ดังนี้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7C016CD0-7369-49DF-87C6-180570C131D9}"/>
              </a:ext>
            </a:extLst>
          </p:cNvPr>
          <p:cNvSpPr txBox="1"/>
          <p:nvPr/>
        </p:nvSpPr>
        <p:spPr>
          <a:xfrm>
            <a:off x="734290" y="400222"/>
            <a:ext cx="11208326" cy="6160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rgbClr val="92D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ครุภัณฑ์ศูนย์สนับสนุนและช่วยเหลือ ประกอบด้วย</a:t>
            </a:r>
          </a:p>
          <a:p>
            <a:pPr>
              <a:spcAft>
                <a:spcPts val="80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4.1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ศูนย์รับเรื่อง (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call center) 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ระบบ เป็นเงิน 2,500,000 บาท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		4.2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ศูนย์สนับสนุนการปฏิบัติการ (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command center)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ระบบ เป็นเงิน 3,070,000 บาท</a:t>
            </a:r>
          </a:p>
          <a:p>
            <a:pPr>
              <a:spcAft>
                <a:spcPts val="800"/>
              </a:spcAft>
            </a:pP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ครุภัณฑ์สื่อสารโทรคมนาคมของโรงเรียน ประกอบด้วย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5.1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ครุภัณฑ์สื่อสารโทรคมนาคมของ สำหรับส่วนกลาง จำนวน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ชุด เป็นเงิน       300,000 บาท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5.2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ครุภัณฑ์สื่อสารโทรคมนาคมของโรงเรียน สำหรับโรงเรียน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26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โรงเรียน จำนวน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26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ชุด ๆ ละ 205,000 บาท เป็นเงิน 5,330,000 บาท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18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7C016CD0-7369-49DF-87C6-180570C131D9}"/>
              </a:ext>
            </a:extLst>
          </p:cNvPr>
          <p:cNvSpPr txBox="1"/>
          <p:nvPr/>
        </p:nvSpPr>
        <p:spPr>
          <a:xfrm>
            <a:off x="166256" y="1069585"/>
            <a:ext cx="12025744" cy="4512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สื่อบริหารจัดการหลักสูตรทวิศึกษา (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IoT and Digital Platform) 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งบประมาณ 22,708,140 บาท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 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รถ</a:t>
            </a:r>
            <a:r>
              <a:rPr lang="th-TH" sz="3200" b="1" spc="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ับส่</a:t>
            </a:r>
            <a:r>
              <a:rPr lang="th-TH" sz="3200" b="1" spc="-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</a:t>
            </a:r>
            <a:r>
              <a:rPr lang="th-TH" sz="3200" b="1" spc="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ักเ</a:t>
            </a:r>
            <a:r>
              <a:rPr lang="th-TH" sz="3200" b="1" spc="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ียนพลั</a:t>
            </a:r>
            <a:r>
              <a:rPr lang="th-TH" sz="3200" b="1" spc="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งา</a:t>
            </a:r>
            <a:r>
              <a:rPr lang="th-TH" sz="3200" b="1" spc="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</a:t>
            </a:r>
            <a:r>
              <a:rPr lang="th-TH" sz="3200" b="1" spc="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ะ</a:t>
            </a:r>
            <a:r>
              <a:rPr lang="th-TH" sz="3200" b="1" spc="-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าด</a:t>
            </a:r>
            <a:r>
              <a:rPr lang="th-TH" sz="3200" b="1" spc="-12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3200" b="1" spc="-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EV</a:t>
            </a:r>
            <a:r>
              <a:rPr lang="th-TH" sz="3200" b="1" spc="-1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b="1" spc="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</a:t>
            </a:r>
            <a:r>
              <a:rPr lang="en-US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</a:t>
            </a:r>
            <a:r>
              <a:rPr lang="en-US" sz="3200" b="1" spc="-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</a:t>
            </a:r>
            <a:r>
              <a:rPr lang="en-US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</a:t>
            </a:r>
            <a:r>
              <a:rPr lang="en-US" sz="3200" b="1" spc="1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</a:t>
            </a:r>
            <a:r>
              <a:rPr lang="en-US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</a:t>
            </a:r>
            <a:r>
              <a:rPr lang="th-TH" sz="3200" b="1" spc="-35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Bus</a:t>
            </a:r>
            <a:r>
              <a:rPr lang="th-TH" sz="32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พร้อมเครื่องอัดประจุไฟฟ้า ประกอบด้วย</a:t>
            </a:r>
            <a:endParaRPr lang="en-US" sz="3200" b="1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7.1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รถรับส่งนักเรียนพลังงานสะอาด (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EV School Bus)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คัน ๆ ละ 7,070,000 บาท เป็นเงิน 70,700,000 บาท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7.2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เครื่องอัดประจุไฟฟ้า สำหรับรถรับส่งนักเรียนพลังงานสะอาด จำนวน 11 เครื่อง  ๆ ละ 599,260 บาท เป็นเงิน 6,591,860 บาท</a:t>
            </a:r>
            <a:endParaRPr lang="en-US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48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13831</TotalTime>
  <Words>305</Words>
  <Application>Microsoft Office PowerPoint</Application>
  <PresentationFormat>กำหนดเอง</PresentationFormat>
  <Paragraphs>45</Paragraphs>
  <Slides>13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Office Theme</vt:lpstr>
      <vt:lpstr>Chaiyaphum Provincial  Administration Organization</vt:lpstr>
      <vt:lpstr>Smart City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CHAIYAPHUM</dc:title>
  <dc:creator>Nippon040713</dc:creator>
  <cp:lastModifiedBy>วายุ วัฒโน</cp:lastModifiedBy>
  <cp:revision>93</cp:revision>
  <cp:lastPrinted>2021-03-04T12:26:36Z</cp:lastPrinted>
  <dcterms:created xsi:type="dcterms:W3CDTF">2021-01-02T08:31:21Z</dcterms:created>
  <dcterms:modified xsi:type="dcterms:W3CDTF">2021-09-28T06:44:08Z</dcterms:modified>
</cp:coreProperties>
</file>