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</p:sldMasterIdLst>
  <p:notesMasterIdLst>
    <p:notesMasterId r:id="rId23"/>
  </p:notesMasterIdLst>
  <p:sldIdLst>
    <p:sldId id="269" r:id="rId4"/>
    <p:sldId id="286" r:id="rId5"/>
    <p:sldId id="275" r:id="rId6"/>
    <p:sldId id="276" r:id="rId7"/>
    <p:sldId id="282" r:id="rId8"/>
    <p:sldId id="283" r:id="rId9"/>
    <p:sldId id="284" r:id="rId10"/>
    <p:sldId id="285" r:id="rId11"/>
    <p:sldId id="287" r:id="rId12"/>
    <p:sldId id="259" r:id="rId13"/>
    <p:sldId id="277" r:id="rId14"/>
    <p:sldId id="278" r:id="rId15"/>
    <p:sldId id="289" r:id="rId16"/>
    <p:sldId id="290" r:id="rId17"/>
    <p:sldId id="291" r:id="rId18"/>
    <p:sldId id="292" r:id="rId19"/>
    <p:sldId id="293" r:id="rId20"/>
    <p:sldId id="294" r:id="rId21"/>
    <p:sldId id="296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487" autoAdjust="0"/>
  </p:normalViewPr>
  <p:slideViewPr>
    <p:cSldViewPr>
      <p:cViewPr varScale="1">
        <p:scale>
          <a:sx n="74" d="100"/>
          <a:sy n="7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2B076-F5E8-4A09-A5A1-C4D87120CCD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C7CF94-6CAF-462B-8D5C-9A80A6FFDAE5}">
      <dgm:prSet phldrT="[Text]" custT="1"/>
      <dgm:spPr/>
      <dgm:t>
        <a:bodyPr/>
        <a:lstStyle/>
        <a:p>
          <a:r>
            <a: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ความเป็นมา</a:t>
          </a:r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1568F8-3647-432C-9AF1-7EAC2D12CEFE}" type="parTrans" cxnId="{0202DF6A-1549-4083-A314-ED96DAE6C39A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A974BD-6D27-4F33-80B6-78AC6BDA9000}" type="sibTrans" cxnId="{0202DF6A-1549-4083-A314-ED96DAE6C39A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E11A99-692F-41B6-AA44-886CE55DD4DB}">
      <dgm:prSet phldrT="[Text]" custT="1"/>
      <dgm:spPr/>
      <dgm:t>
        <a:bodyPr/>
        <a:lstStyle/>
        <a:p>
          <a:r>
            <a: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การดำเนินการ</a:t>
          </a:r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1E83F4-6457-4877-B44D-846ECAD6C8FD}" type="parTrans" cxnId="{3B44D507-15C3-4D58-B4C5-A526A29FEA33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0A58FE-7FEE-42AD-B308-7178EB59D602}" type="sibTrans" cxnId="{3B44D507-15C3-4D58-B4C5-A526A29FEA33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42F664-4050-4979-BAE8-C1DE209913E7}">
      <dgm:prSet phldrT="[Text]" custT="1"/>
      <dgm:spPr/>
      <dgm:t>
        <a:bodyPr/>
        <a:lstStyle/>
        <a:p>
          <a:r>
            <a: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การปรับปรุงเกณฑ์ฯ</a:t>
          </a:r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76F11A-C8B0-43A8-B321-2B6CC4510DC4}" type="parTrans" cxnId="{D4AAC0E5-0C38-4995-A7DF-FEA3FC4F703F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40FB49-46FB-4BBC-ABA2-AAD4C303A382}" type="sibTrans" cxnId="{D4AAC0E5-0C38-4995-A7DF-FEA3FC4F703F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173449-774B-4470-9353-CDDF7719BF20}" type="pres">
      <dgm:prSet presAssocID="{2B62B076-F5E8-4A09-A5A1-C4D87120CC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1C2A6D4-6CC3-4A08-B2F3-ADC64D4CB2B7}" type="pres">
      <dgm:prSet presAssocID="{B7C7CF94-6CAF-462B-8D5C-9A80A6FFDAE5}" presName="parentLin" presStyleCnt="0"/>
      <dgm:spPr/>
    </dgm:pt>
    <dgm:pt modelId="{6A3DE867-0101-476F-A9E2-E2BB970CD3C8}" type="pres">
      <dgm:prSet presAssocID="{B7C7CF94-6CAF-462B-8D5C-9A80A6FFDAE5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78DEB376-7803-4782-AA8C-69CBED66D8D4}" type="pres">
      <dgm:prSet presAssocID="{B7C7CF94-6CAF-462B-8D5C-9A80A6FFDA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2C4D25-B9F7-49BA-ACA0-8C31AF5A5A1C}" type="pres">
      <dgm:prSet presAssocID="{B7C7CF94-6CAF-462B-8D5C-9A80A6FFDAE5}" presName="negativeSpace" presStyleCnt="0"/>
      <dgm:spPr/>
    </dgm:pt>
    <dgm:pt modelId="{A039F776-346A-450E-AAA3-95FAFEF97303}" type="pres">
      <dgm:prSet presAssocID="{B7C7CF94-6CAF-462B-8D5C-9A80A6FFDAE5}" presName="childText" presStyleLbl="conFgAcc1" presStyleIdx="0" presStyleCnt="3">
        <dgm:presLayoutVars>
          <dgm:bulletEnabled val="1"/>
        </dgm:presLayoutVars>
      </dgm:prSet>
      <dgm:spPr/>
    </dgm:pt>
    <dgm:pt modelId="{D8F74EEC-DE7E-452E-BCFF-28B2BDB4ECA1}" type="pres">
      <dgm:prSet presAssocID="{8AA974BD-6D27-4F33-80B6-78AC6BDA9000}" presName="spaceBetweenRectangles" presStyleCnt="0"/>
      <dgm:spPr/>
    </dgm:pt>
    <dgm:pt modelId="{A5F4A916-AD03-4A94-945D-135DF851B51A}" type="pres">
      <dgm:prSet presAssocID="{5DE11A99-692F-41B6-AA44-886CE55DD4DB}" presName="parentLin" presStyleCnt="0"/>
      <dgm:spPr/>
    </dgm:pt>
    <dgm:pt modelId="{F942E5CD-2525-4512-B296-79980B404B99}" type="pres">
      <dgm:prSet presAssocID="{5DE11A99-692F-41B6-AA44-886CE55DD4DB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E1D97A12-B5FC-492A-90EC-4BB4DBD8802F}" type="pres">
      <dgm:prSet presAssocID="{5DE11A99-692F-41B6-AA44-886CE55DD4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5E47B5-B4C7-465C-84D3-8603EC6BFA50}" type="pres">
      <dgm:prSet presAssocID="{5DE11A99-692F-41B6-AA44-886CE55DD4DB}" presName="negativeSpace" presStyleCnt="0"/>
      <dgm:spPr/>
    </dgm:pt>
    <dgm:pt modelId="{7220DB6E-CA5A-46CD-B699-CAECD4C098B3}" type="pres">
      <dgm:prSet presAssocID="{5DE11A99-692F-41B6-AA44-886CE55DD4DB}" presName="childText" presStyleLbl="conFgAcc1" presStyleIdx="1" presStyleCnt="3">
        <dgm:presLayoutVars>
          <dgm:bulletEnabled val="1"/>
        </dgm:presLayoutVars>
      </dgm:prSet>
      <dgm:spPr/>
    </dgm:pt>
    <dgm:pt modelId="{32CB7973-57AF-4681-B507-7F90F03A842D}" type="pres">
      <dgm:prSet presAssocID="{0F0A58FE-7FEE-42AD-B308-7178EB59D602}" presName="spaceBetweenRectangles" presStyleCnt="0"/>
      <dgm:spPr/>
    </dgm:pt>
    <dgm:pt modelId="{6AE00313-24DE-4396-8BA9-43A449DB8335}" type="pres">
      <dgm:prSet presAssocID="{7942F664-4050-4979-BAE8-C1DE209913E7}" presName="parentLin" presStyleCnt="0"/>
      <dgm:spPr/>
    </dgm:pt>
    <dgm:pt modelId="{51E9AF0E-A94C-4BBB-BBCE-887A633B42B0}" type="pres">
      <dgm:prSet presAssocID="{7942F664-4050-4979-BAE8-C1DE209913E7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D386D3D0-5207-4673-92E0-B30A227F98FF}" type="pres">
      <dgm:prSet presAssocID="{7942F664-4050-4979-BAE8-C1DE209913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A94BC8-358A-4FD4-8C4C-6F1989E6AFA9}" type="pres">
      <dgm:prSet presAssocID="{7942F664-4050-4979-BAE8-C1DE209913E7}" presName="negativeSpace" presStyleCnt="0"/>
      <dgm:spPr/>
    </dgm:pt>
    <dgm:pt modelId="{C06ACE88-1251-4555-B611-16CB95916527}" type="pres">
      <dgm:prSet presAssocID="{7942F664-4050-4979-BAE8-C1DE209913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36AAC52-A920-4CFD-A807-C23B35EE304C}" type="presOf" srcId="{7942F664-4050-4979-BAE8-C1DE209913E7}" destId="{51E9AF0E-A94C-4BBB-BBCE-887A633B42B0}" srcOrd="0" destOrd="0" presId="urn:microsoft.com/office/officeart/2005/8/layout/list1"/>
    <dgm:cxn modelId="{696E328F-495D-4135-9AFE-7B23BCD2FCAD}" type="presOf" srcId="{5DE11A99-692F-41B6-AA44-886CE55DD4DB}" destId="{E1D97A12-B5FC-492A-90EC-4BB4DBD8802F}" srcOrd="1" destOrd="0" presId="urn:microsoft.com/office/officeart/2005/8/layout/list1"/>
    <dgm:cxn modelId="{4BFBFA0A-E49B-4B66-B4F1-A6E747765146}" type="presOf" srcId="{5DE11A99-692F-41B6-AA44-886CE55DD4DB}" destId="{F942E5CD-2525-4512-B296-79980B404B99}" srcOrd="0" destOrd="0" presId="urn:microsoft.com/office/officeart/2005/8/layout/list1"/>
    <dgm:cxn modelId="{AB866379-0F8C-4F5B-9C6D-A01F7165EE94}" type="presOf" srcId="{B7C7CF94-6CAF-462B-8D5C-9A80A6FFDAE5}" destId="{78DEB376-7803-4782-AA8C-69CBED66D8D4}" srcOrd="1" destOrd="0" presId="urn:microsoft.com/office/officeart/2005/8/layout/list1"/>
    <dgm:cxn modelId="{D4AAC0E5-0C38-4995-A7DF-FEA3FC4F703F}" srcId="{2B62B076-F5E8-4A09-A5A1-C4D87120CCDE}" destId="{7942F664-4050-4979-BAE8-C1DE209913E7}" srcOrd="2" destOrd="0" parTransId="{4276F11A-C8B0-43A8-B321-2B6CC4510DC4}" sibTransId="{9240FB49-46FB-4BBC-ABA2-AAD4C303A382}"/>
    <dgm:cxn modelId="{0FDB979A-FB51-484D-8873-2473FD8979FA}" type="presOf" srcId="{7942F664-4050-4979-BAE8-C1DE209913E7}" destId="{D386D3D0-5207-4673-92E0-B30A227F98FF}" srcOrd="1" destOrd="0" presId="urn:microsoft.com/office/officeart/2005/8/layout/list1"/>
    <dgm:cxn modelId="{0202DF6A-1549-4083-A314-ED96DAE6C39A}" srcId="{2B62B076-F5E8-4A09-A5A1-C4D87120CCDE}" destId="{B7C7CF94-6CAF-462B-8D5C-9A80A6FFDAE5}" srcOrd="0" destOrd="0" parTransId="{501568F8-3647-432C-9AF1-7EAC2D12CEFE}" sibTransId="{8AA974BD-6D27-4F33-80B6-78AC6BDA9000}"/>
    <dgm:cxn modelId="{66B0E2B3-A223-44BC-8852-DE1D6098661E}" type="presOf" srcId="{B7C7CF94-6CAF-462B-8D5C-9A80A6FFDAE5}" destId="{6A3DE867-0101-476F-A9E2-E2BB970CD3C8}" srcOrd="0" destOrd="0" presId="urn:microsoft.com/office/officeart/2005/8/layout/list1"/>
    <dgm:cxn modelId="{1E7114E3-4BEB-4886-9DE7-AC6E0896DFD0}" type="presOf" srcId="{2B62B076-F5E8-4A09-A5A1-C4D87120CCDE}" destId="{19173449-774B-4470-9353-CDDF7719BF20}" srcOrd="0" destOrd="0" presId="urn:microsoft.com/office/officeart/2005/8/layout/list1"/>
    <dgm:cxn modelId="{3B44D507-15C3-4D58-B4C5-A526A29FEA33}" srcId="{2B62B076-F5E8-4A09-A5A1-C4D87120CCDE}" destId="{5DE11A99-692F-41B6-AA44-886CE55DD4DB}" srcOrd="1" destOrd="0" parTransId="{C81E83F4-6457-4877-B44D-846ECAD6C8FD}" sibTransId="{0F0A58FE-7FEE-42AD-B308-7178EB59D602}"/>
    <dgm:cxn modelId="{EB5358B4-3CAF-41A4-BB8D-A38214C84772}" type="presParOf" srcId="{19173449-774B-4470-9353-CDDF7719BF20}" destId="{11C2A6D4-6CC3-4A08-B2F3-ADC64D4CB2B7}" srcOrd="0" destOrd="0" presId="urn:microsoft.com/office/officeart/2005/8/layout/list1"/>
    <dgm:cxn modelId="{1D2ED6F4-5356-46B0-9B95-28802562A5FD}" type="presParOf" srcId="{11C2A6D4-6CC3-4A08-B2F3-ADC64D4CB2B7}" destId="{6A3DE867-0101-476F-A9E2-E2BB970CD3C8}" srcOrd="0" destOrd="0" presId="urn:microsoft.com/office/officeart/2005/8/layout/list1"/>
    <dgm:cxn modelId="{DAC1EEC2-6091-4D1A-B8FF-AC37270643A5}" type="presParOf" srcId="{11C2A6D4-6CC3-4A08-B2F3-ADC64D4CB2B7}" destId="{78DEB376-7803-4782-AA8C-69CBED66D8D4}" srcOrd="1" destOrd="0" presId="urn:microsoft.com/office/officeart/2005/8/layout/list1"/>
    <dgm:cxn modelId="{B08BC1F9-9577-4B38-B111-867546ED0ADC}" type="presParOf" srcId="{19173449-774B-4470-9353-CDDF7719BF20}" destId="{832C4D25-B9F7-49BA-ACA0-8C31AF5A5A1C}" srcOrd="1" destOrd="0" presId="urn:microsoft.com/office/officeart/2005/8/layout/list1"/>
    <dgm:cxn modelId="{0208C23F-8B10-47C4-A5DE-F322A7135AD6}" type="presParOf" srcId="{19173449-774B-4470-9353-CDDF7719BF20}" destId="{A039F776-346A-450E-AAA3-95FAFEF97303}" srcOrd="2" destOrd="0" presId="urn:microsoft.com/office/officeart/2005/8/layout/list1"/>
    <dgm:cxn modelId="{F7B59B06-1083-4713-951F-887F4A293BB9}" type="presParOf" srcId="{19173449-774B-4470-9353-CDDF7719BF20}" destId="{D8F74EEC-DE7E-452E-BCFF-28B2BDB4ECA1}" srcOrd="3" destOrd="0" presId="urn:microsoft.com/office/officeart/2005/8/layout/list1"/>
    <dgm:cxn modelId="{AC8A0A08-7285-477D-99FF-FA629199E6F8}" type="presParOf" srcId="{19173449-774B-4470-9353-CDDF7719BF20}" destId="{A5F4A916-AD03-4A94-945D-135DF851B51A}" srcOrd="4" destOrd="0" presId="urn:microsoft.com/office/officeart/2005/8/layout/list1"/>
    <dgm:cxn modelId="{30873738-B1E3-4AD7-81C0-F0D1FEF3DB92}" type="presParOf" srcId="{A5F4A916-AD03-4A94-945D-135DF851B51A}" destId="{F942E5CD-2525-4512-B296-79980B404B99}" srcOrd="0" destOrd="0" presId="urn:microsoft.com/office/officeart/2005/8/layout/list1"/>
    <dgm:cxn modelId="{1CED9193-30B6-428A-BC00-37E140D66CC0}" type="presParOf" srcId="{A5F4A916-AD03-4A94-945D-135DF851B51A}" destId="{E1D97A12-B5FC-492A-90EC-4BB4DBD8802F}" srcOrd="1" destOrd="0" presId="urn:microsoft.com/office/officeart/2005/8/layout/list1"/>
    <dgm:cxn modelId="{7CF580D5-EC18-441F-AEF1-D969485FAB0E}" type="presParOf" srcId="{19173449-774B-4470-9353-CDDF7719BF20}" destId="{1F5E47B5-B4C7-465C-84D3-8603EC6BFA50}" srcOrd="5" destOrd="0" presId="urn:microsoft.com/office/officeart/2005/8/layout/list1"/>
    <dgm:cxn modelId="{3ACB2850-70C8-4A10-9E00-1237539C7CBE}" type="presParOf" srcId="{19173449-774B-4470-9353-CDDF7719BF20}" destId="{7220DB6E-CA5A-46CD-B699-CAECD4C098B3}" srcOrd="6" destOrd="0" presId="urn:microsoft.com/office/officeart/2005/8/layout/list1"/>
    <dgm:cxn modelId="{7D86E9FE-4B93-43F6-889B-C53892509A14}" type="presParOf" srcId="{19173449-774B-4470-9353-CDDF7719BF20}" destId="{32CB7973-57AF-4681-B507-7F90F03A842D}" srcOrd="7" destOrd="0" presId="urn:microsoft.com/office/officeart/2005/8/layout/list1"/>
    <dgm:cxn modelId="{EED46E93-E538-42DE-B6B1-D898B1FD7960}" type="presParOf" srcId="{19173449-774B-4470-9353-CDDF7719BF20}" destId="{6AE00313-24DE-4396-8BA9-43A449DB8335}" srcOrd="8" destOrd="0" presId="urn:microsoft.com/office/officeart/2005/8/layout/list1"/>
    <dgm:cxn modelId="{D7DF2C2D-4C21-44E6-BAD1-779ED240C010}" type="presParOf" srcId="{6AE00313-24DE-4396-8BA9-43A449DB8335}" destId="{51E9AF0E-A94C-4BBB-BBCE-887A633B42B0}" srcOrd="0" destOrd="0" presId="urn:microsoft.com/office/officeart/2005/8/layout/list1"/>
    <dgm:cxn modelId="{E37C5DD7-CBB1-4E7C-A14F-BA4BF7B3A11A}" type="presParOf" srcId="{6AE00313-24DE-4396-8BA9-43A449DB8335}" destId="{D386D3D0-5207-4673-92E0-B30A227F98FF}" srcOrd="1" destOrd="0" presId="urn:microsoft.com/office/officeart/2005/8/layout/list1"/>
    <dgm:cxn modelId="{6038BCCB-5A88-4070-B8A8-A653E11F9328}" type="presParOf" srcId="{19173449-774B-4470-9353-CDDF7719BF20}" destId="{9EA94BC8-358A-4FD4-8C4C-6F1989E6AFA9}" srcOrd="9" destOrd="0" presId="urn:microsoft.com/office/officeart/2005/8/layout/list1"/>
    <dgm:cxn modelId="{FA5F77FC-4C88-4129-8348-21EE7AD3EDE8}" type="presParOf" srcId="{19173449-774B-4470-9353-CDDF7719BF20}" destId="{C06ACE88-1251-4555-B611-16CB959165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9A8133-7589-4487-9FD1-59FDB6FBF4DC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0124B9-BF1D-41E4-8A14-0AA1B12AF0B1}">
      <dgm:prSet phldrT="[Text]" custT="1"/>
      <dgm:spPr/>
      <dgm:t>
        <a:bodyPr/>
        <a:lstStyle/>
        <a:p>
          <a:pPr algn="ctr"/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Certified FL Version 1.0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A3F5EB-4129-4401-A4E5-EEB03BAFACFE}" type="parTrans" cxnId="{8439B575-406C-459D-819C-93AE912DC3FD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266CD3-32A8-4E29-BB61-01166F3B66F3}" type="sibTrans" cxnId="{8439B575-406C-459D-819C-93AE912DC3FD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A17708-54AE-4CD5-B6D0-80EC17A18F1A}">
      <dgm:prSet phldrT="[Text]" custT="1"/>
      <dgm:spPr/>
      <dgm:t>
        <a:bodyPr/>
        <a:lstStyle/>
        <a:p>
          <a:pPr algn="ctr"/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Certified FL Version 2.0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AD1F20-9BA2-4C15-A472-0877D41A2867}" type="parTrans" cxnId="{32F670C8-E119-424A-A6D8-DCF39323CD4F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7D481F-F1FA-4865-9C0E-2264C6050A38}" type="sibTrans" cxnId="{32F670C8-E119-424A-A6D8-DCF39323CD4F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5FE799-735B-4DB0-ACC4-CA677CD65823}">
      <dgm:prSet phldrT="[Text]" custT="1"/>
      <dgm:spPr/>
      <dgm:t>
        <a:bodyPr/>
        <a:lstStyle/>
        <a:p>
          <a:pPr algn="ctr"/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รายหมวด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48BB9E-ECB2-4103-A269-A0C2145B80DC}" type="parTrans" cxnId="{0FCDB958-90C5-4D0E-9379-4D9A1118ADA2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D0EEEF-1236-4397-9E32-D0FFD0D30FD4}" type="sibTrans" cxnId="{0FCDB958-90C5-4D0E-9379-4D9A1118ADA2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798733-9189-464D-B6B8-39F94DB90AD5}">
      <dgm:prSet phldrT="[Text]" custT="1"/>
      <dgm:spPr/>
      <dgm:t>
        <a:bodyPr/>
        <a:lstStyle/>
        <a:p>
          <a:pPr algn="ctr"/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ระดับดีเด่น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40FE1F-77A4-4E54-8B13-4BBE04FA5389}" type="parTrans" cxnId="{594A4812-5A0E-46FB-AED0-BE9D1CD93458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74E795-7DCA-4DA5-9B54-99D9F0AF1712}" type="sibTrans" cxnId="{594A4812-5A0E-46FB-AED0-BE9D1CD93458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092D44-136C-4FB4-89ED-996C8A7212D2}">
      <dgm:prSet phldrT="[Text]" custT="1"/>
      <dgm:spPr/>
      <dgm:t>
        <a:bodyPr/>
        <a:lstStyle/>
        <a:p>
          <a:pPr algn="ctr"/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ระดับดีเลิศ</a:t>
          </a:r>
          <a:endParaRPr lang="en-US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16CD8A-4556-4EEB-AE77-17ED701086ED}" type="parTrans" cxnId="{AB3B1307-7512-4586-A89F-D3EBDE5CFD2B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C88C1-0584-4CC2-846C-BF4CEB320FA2}" type="sibTrans" cxnId="{AB3B1307-7512-4586-A89F-D3EBDE5CFD2B}">
      <dgm:prSet/>
      <dgm:spPr/>
      <dgm:t>
        <a:bodyPr/>
        <a:lstStyle/>
        <a:p>
          <a:pPr algn="ctr"/>
          <a:endParaRPr lang="en-US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002B30-F3AF-4D04-BC5D-510FED63352B}" type="pres">
      <dgm:prSet presAssocID="{529A8133-7589-4487-9FD1-59FDB6FBF4D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4D62F3-C0D6-4D70-9CE1-8FEDDCD876AD}" type="pres">
      <dgm:prSet presAssocID="{F70124B9-BF1D-41E4-8A14-0AA1B12AF0B1}" presName="composite" presStyleCnt="0"/>
      <dgm:spPr/>
    </dgm:pt>
    <dgm:pt modelId="{FB2E4563-39A5-4DA1-A598-119E4DDBE106}" type="pres">
      <dgm:prSet presAssocID="{F70124B9-BF1D-41E4-8A14-0AA1B12AF0B1}" presName="LShape" presStyleLbl="alignNode1" presStyleIdx="0" presStyleCnt="9"/>
      <dgm:spPr/>
    </dgm:pt>
    <dgm:pt modelId="{393999B7-FC98-4565-A99D-BB6CE2DA5636}" type="pres">
      <dgm:prSet presAssocID="{F70124B9-BF1D-41E4-8A14-0AA1B12AF0B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B40EA-4F75-4875-A7D4-7BB8ACEB075E}" type="pres">
      <dgm:prSet presAssocID="{F70124B9-BF1D-41E4-8A14-0AA1B12AF0B1}" presName="Triangle" presStyleLbl="alignNode1" presStyleIdx="1" presStyleCnt="9"/>
      <dgm:spPr/>
    </dgm:pt>
    <dgm:pt modelId="{A00C3253-1295-431B-96AB-2B91A8CE4350}" type="pres">
      <dgm:prSet presAssocID="{A8266CD3-32A8-4E29-BB61-01166F3B66F3}" presName="sibTrans" presStyleCnt="0"/>
      <dgm:spPr/>
    </dgm:pt>
    <dgm:pt modelId="{2EA6357E-8710-4CD6-A6E2-2D7C91BE87EA}" type="pres">
      <dgm:prSet presAssocID="{A8266CD3-32A8-4E29-BB61-01166F3B66F3}" presName="space" presStyleCnt="0"/>
      <dgm:spPr/>
    </dgm:pt>
    <dgm:pt modelId="{BCF50216-CC55-4CF6-9033-D8780C09F328}" type="pres">
      <dgm:prSet presAssocID="{7FA17708-54AE-4CD5-B6D0-80EC17A18F1A}" presName="composite" presStyleCnt="0"/>
      <dgm:spPr/>
    </dgm:pt>
    <dgm:pt modelId="{73B1FC7D-DC95-4B46-9FEC-5C45E83CB672}" type="pres">
      <dgm:prSet presAssocID="{7FA17708-54AE-4CD5-B6D0-80EC17A18F1A}" presName="LShape" presStyleLbl="alignNode1" presStyleIdx="2" presStyleCnt="9"/>
      <dgm:spPr/>
    </dgm:pt>
    <dgm:pt modelId="{8D631F4B-5F3A-42D9-A360-DB084B99CE1B}" type="pres">
      <dgm:prSet presAssocID="{7FA17708-54AE-4CD5-B6D0-80EC17A18F1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4C41D-63CA-4354-8EEE-B62726BB0D57}" type="pres">
      <dgm:prSet presAssocID="{7FA17708-54AE-4CD5-B6D0-80EC17A18F1A}" presName="Triangle" presStyleLbl="alignNode1" presStyleIdx="3" presStyleCnt="9"/>
      <dgm:spPr/>
    </dgm:pt>
    <dgm:pt modelId="{A641EFA9-7E74-4A7A-8F43-FC5A008F5005}" type="pres">
      <dgm:prSet presAssocID="{7A7D481F-F1FA-4865-9C0E-2264C6050A38}" presName="sibTrans" presStyleCnt="0"/>
      <dgm:spPr/>
    </dgm:pt>
    <dgm:pt modelId="{7E519A1F-9673-4EA8-9915-9998765B51E9}" type="pres">
      <dgm:prSet presAssocID="{7A7D481F-F1FA-4865-9C0E-2264C6050A38}" presName="space" presStyleCnt="0"/>
      <dgm:spPr/>
    </dgm:pt>
    <dgm:pt modelId="{B9EB1CF6-0F9F-4CA3-BD39-9A70564A08FB}" type="pres">
      <dgm:prSet presAssocID="{495FE799-735B-4DB0-ACC4-CA677CD65823}" presName="composite" presStyleCnt="0"/>
      <dgm:spPr/>
    </dgm:pt>
    <dgm:pt modelId="{E2AE465D-0F9B-48FC-8D1E-1A0C84D1CB00}" type="pres">
      <dgm:prSet presAssocID="{495FE799-735B-4DB0-ACC4-CA677CD65823}" presName="LShape" presStyleLbl="alignNode1" presStyleIdx="4" presStyleCnt="9"/>
      <dgm:spPr/>
    </dgm:pt>
    <dgm:pt modelId="{0ED02853-C3E0-4CF7-ADE9-BDE30A4BDA68}" type="pres">
      <dgm:prSet presAssocID="{495FE799-735B-4DB0-ACC4-CA677CD6582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A6A4D-24F1-46F6-87F8-AFDEB3A68E7E}" type="pres">
      <dgm:prSet presAssocID="{495FE799-735B-4DB0-ACC4-CA677CD65823}" presName="Triangle" presStyleLbl="alignNode1" presStyleIdx="5" presStyleCnt="9"/>
      <dgm:spPr/>
    </dgm:pt>
    <dgm:pt modelId="{0B1C8291-C300-4898-BDA4-724E51CDB3F0}" type="pres">
      <dgm:prSet presAssocID="{F5D0EEEF-1236-4397-9E32-D0FFD0D30FD4}" presName="sibTrans" presStyleCnt="0"/>
      <dgm:spPr/>
    </dgm:pt>
    <dgm:pt modelId="{C3279BD9-02D1-43D3-B516-7612DE4B5ED1}" type="pres">
      <dgm:prSet presAssocID="{F5D0EEEF-1236-4397-9E32-D0FFD0D30FD4}" presName="space" presStyleCnt="0"/>
      <dgm:spPr/>
    </dgm:pt>
    <dgm:pt modelId="{404C8943-0741-41F3-932C-338DC347FA4B}" type="pres">
      <dgm:prSet presAssocID="{05798733-9189-464D-B6B8-39F94DB90AD5}" presName="composite" presStyleCnt="0"/>
      <dgm:spPr/>
    </dgm:pt>
    <dgm:pt modelId="{B67B0EAE-7772-452E-856D-27CB2D581FD0}" type="pres">
      <dgm:prSet presAssocID="{05798733-9189-464D-B6B8-39F94DB90AD5}" presName="LShape" presStyleLbl="alignNode1" presStyleIdx="6" presStyleCnt="9"/>
      <dgm:spPr/>
    </dgm:pt>
    <dgm:pt modelId="{F11BF982-28CE-457B-B1EA-5359238540BC}" type="pres">
      <dgm:prSet presAssocID="{05798733-9189-464D-B6B8-39F94DB90AD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5B958-B31C-452E-885C-1D7C697AC204}" type="pres">
      <dgm:prSet presAssocID="{05798733-9189-464D-B6B8-39F94DB90AD5}" presName="Triangle" presStyleLbl="alignNode1" presStyleIdx="7" presStyleCnt="9"/>
      <dgm:spPr/>
    </dgm:pt>
    <dgm:pt modelId="{9C938C0D-B625-424B-8DA0-E37045363B1F}" type="pres">
      <dgm:prSet presAssocID="{3074E795-7DCA-4DA5-9B54-99D9F0AF1712}" presName="sibTrans" presStyleCnt="0"/>
      <dgm:spPr/>
    </dgm:pt>
    <dgm:pt modelId="{1ECB89E3-C6BD-47C0-A174-0A465CF8564C}" type="pres">
      <dgm:prSet presAssocID="{3074E795-7DCA-4DA5-9B54-99D9F0AF1712}" presName="space" presStyleCnt="0"/>
      <dgm:spPr/>
    </dgm:pt>
    <dgm:pt modelId="{AF7ED8DA-E996-4F69-9F28-649086793D8D}" type="pres">
      <dgm:prSet presAssocID="{CC092D44-136C-4FB4-89ED-996C8A7212D2}" presName="composite" presStyleCnt="0"/>
      <dgm:spPr/>
    </dgm:pt>
    <dgm:pt modelId="{2110F537-64EC-4994-9689-9F1A7AF8F303}" type="pres">
      <dgm:prSet presAssocID="{CC092D44-136C-4FB4-89ED-996C8A7212D2}" presName="LShape" presStyleLbl="alignNode1" presStyleIdx="8" presStyleCnt="9"/>
      <dgm:spPr/>
    </dgm:pt>
    <dgm:pt modelId="{BB8F25AA-7A32-42B4-98CA-A72A05197094}" type="pres">
      <dgm:prSet presAssocID="{CC092D44-136C-4FB4-89ED-996C8A7212D2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A7F280-B25E-4C84-AE8E-2B297BDBA1EC}" type="presOf" srcId="{7FA17708-54AE-4CD5-B6D0-80EC17A18F1A}" destId="{8D631F4B-5F3A-42D9-A360-DB084B99CE1B}" srcOrd="0" destOrd="0" presId="urn:microsoft.com/office/officeart/2009/3/layout/StepUpProcess"/>
    <dgm:cxn modelId="{726FFEF4-A556-4373-A4F4-E76ED7FE0DE3}" type="presOf" srcId="{05798733-9189-464D-B6B8-39F94DB90AD5}" destId="{F11BF982-28CE-457B-B1EA-5359238540BC}" srcOrd="0" destOrd="0" presId="urn:microsoft.com/office/officeart/2009/3/layout/StepUpProcess"/>
    <dgm:cxn modelId="{8C5602AE-A663-4B1C-95A9-609E19010098}" type="presOf" srcId="{CC092D44-136C-4FB4-89ED-996C8A7212D2}" destId="{BB8F25AA-7A32-42B4-98CA-A72A05197094}" srcOrd="0" destOrd="0" presId="urn:microsoft.com/office/officeart/2009/3/layout/StepUpProcess"/>
    <dgm:cxn modelId="{0FCDB958-90C5-4D0E-9379-4D9A1118ADA2}" srcId="{529A8133-7589-4487-9FD1-59FDB6FBF4DC}" destId="{495FE799-735B-4DB0-ACC4-CA677CD65823}" srcOrd="2" destOrd="0" parTransId="{CC48BB9E-ECB2-4103-A269-A0C2145B80DC}" sibTransId="{F5D0EEEF-1236-4397-9E32-D0FFD0D30FD4}"/>
    <dgm:cxn modelId="{4D18F4CE-12E4-4109-9C96-CB10170477A4}" type="presOf" srcId="{F70124B9-BF1D-41E4-8A14-0AA1B12AF0B1}" destId="{393999B7-FC98-4565-A99D-BB6CE2DA5636}" srcOrd="0" destOrd="0" presId="urn:microsoft.com/office/officeart/2009/3/layout/StepUpProcess"/>
    <dgm:cxn modelId="{594A4812-5A0E-46FB-AED0-BE9D1CD93458}" srcId="{529A8133-7589-4487-9FD1-59FDB6FBF4DC}" destId="{05798733-9189-464D-B6B8-39F94DB90AD5}" srcOrd="3" destOrd="0" parTransId="{E340FE1F-77A4-4E54-8B13-4BBE04FA5389}" sibTransId="{3074E795-7DCA-4DA5-9B54-99D9F0AF1712}"/>
    <dgm:cxn modelId="{AB3B1307-7512-4586-A89F-D3EBDE5CFD2B}" srcId="{529A8133-7589-4487-9FD1-59FDB6FBF4DC}" destId="{CC092D44-136C-4FB4-89ED-996C8A7212D2}" srcOrd="4" destOrd="0" parTransId="{D716CD8A-4556-4EEB-AE77-17ED701086ED}" sibTransId="{8D5C88C1-0584-4CC2-846C-BF4CEB320FA2}"/>
    <dgm:cxn modelId="{8439B575-406C-459D-819C-93AE912DC3FD}" srcId="{529A8133-7589-4487-9FD1-59FDB6FBF4DC}" destId="{F70124B9-BF1D-41E4-8A14-0AA1B12AF0B1}" srcOrd="0" destOrd="0" parTransId="{B0A3F5EB-4129-4401-A4E5-EEB03BAFACFE}" sibTransId="{A8266CD3-32A8-4E29-BB61-01166F3B66F3}"/>
    <dgm:cxn modelId="{94689363-A72A-4769-A11C-EB528A7C57F0}" type="presOf" srcId="{495FE799-735B-4DB0-ACC4-CA677CD65823}" destId="{0ED02853-C3E0-4CF7-ADE9-BDE30A4BDA68}" srcOrd="0" destOrd="0" presId="urn:microsoft.com/office/officeart/2009/3/layout/StepUpProcess"/>
    <dgm:cxn modelId="{32F670C8-E119-424A-A6D8-DCF39323CD4F}" srcId="{529A8133-7589-4487-9FD1-59FDB6FBF4DC}" destId="{7FA17708-54AE-4CD5-B6D0-80EC17A18F1A}" srcOrd="1" destOrd="0" parTransId="{7AAD1F20-9BA2-4C15-A472-0877D41A2867}" sibTransId="{7A7D481F-F1FA-4865-9C0E-2264C6050A38}"/>
    <dgm:cxn modelId="{EA26BDC0-5211-4340-82BC-ABA83C7BBB0C}" type="presOf" srcId="{529A8133-7589-4487-9FD1-59FDB6FBF4DC}" destId="{31002B30-F3AF-4D04-BC5D-510FED63352B}" srcOrd="0" destOrd="0" presId="urn:microsoft.com/office/officeart/2009/3/layout/StepUpProcess"/>
    <dgm:cxn modelId="{61E64D0A-1E2D-4345-A30D-D86B676AEB95}" type="presParOf" srcId="{31002B30-F3AF-4D04-BC5D-510FED63352B}" destId="{504D62F3-C0D6-4D70-9CE1-8FEDDCD876AD}" srcOrd="0" destOrd="0" presId="urn:microsoft.com/office/officeart/2009/3/layout/StepUpProcess"/>
    <dgm:cxn modelId="{D0FB683C-07DC-4D20-96B9-952D6C8AB090}" type="presParOf" srcId="{504D62F3-C0D6-4D70-9CE1-8FEDDCD876AD}" destId="{FB2E4563-39A5-4DA1-A598-119E4DDBE106}" srcOrd="0" destOrd="0" presId="urn:microsoft.com/office/officeart/2009/3/layout/StepUpProcess"/>
    <dgm:cxn modelId="{CBB24928-7670-4147-80D3-9CFFC488831D}" type="presParOf" srcId="{504D62F3-C0D6-4D70-9CE1-8FEDDCD876AD}" destId="{393999B7-FC98-4565-A99D-BB6CE2DA5636}" srcOrd="1" destOrd="0" presId="urn:microsoft.com/office/officeart/2009/3/layout/StepUpProcess"/>
    <dgm:cxn modelId="{BBD4877D-2982-49E7-ACCA-433B7B913072}" type="presParOf" srcId="{504D62F3-C0D6-4D70-9CE1-8FEDDCD876AD}" destId="{941B40EA-4F75-4875-A7D4-7BB8ACEB075E}" srcOrd="2" destOrd="0" presId="urn:microsoft.com/office/officeart/2009/3/layout/StepUpProcess"/>
    <dgm:cxn modelId="{29F69220-EA3D-4175-AE47-12337658184F}" type="presParOf" srcId="{31002B30-F3AF-4D04-BC5D-510FED63352B}" destId="{A00C3253-1295-431B-96AB-2B91A8CE4350}" srcOrd="1" destOrd="0" presId="urn:microsoft.com/office/officeart/2009/3/layout/StepUpProcess"/>
    <dgm:cxn modelId="{C6367F8F-9E65-4C4E-BD80-02AEE9BF761D}" type="presParOf" srcId="{A00C3253-1295-431B-96AB-2B91A8CE4350}" destId="{2EA6357E-8710-4CD6-A6E2-2D7C91BE87EA}" srcOrd="0" destOrd="0" presId="urn:microsoft.com/office/officeart/2009/3/layout/StepUpProcess"/>
    <dgm:cxn modelId="{B3BB790F-AB3F-4261-8844-006AD7693959}" type="presParOf" srcId="{31002B30-F3AF-4D04-BC5D-510FED63352B}" destId="{BCF50216-CC55-4CF6-9033-D8780C09F328}" srcOrd="2" destOrd="0" presId="urn:microsoft.com/office/officeart/2009/3/layout/StepUpProcess"/>
    <dgm:cxn modelId="{127EE018-0FF6-4829-A364-A4877C4AEE7A}" type="presParOf" srcId="{BCF50216-CC55-4CF6-9033-D8780C09F328}" destId="{73B1FC7D-DC95-4B46-9FEC-5C45E83CB672}" srcOrd="0" destOrd="0" presId="urn:microsoft.com/office/officeart/2009/3/layout/StepUpProcess"/>
    <dgm:cxn modelId="{1925AA11-4BB4-4EAB-9D24-0DAB14080EEC}" type="presParOf" srcId="{BCF50216-CC55-4CF6-9033-D8780C09F328}" destId="{8D631F4B-5F3A-42D9-A360-DB084B99CE1B}" srcOrd="1" destOrd="0" presId="urn:microsoft.com/office/officeart/2009/3/layout/StepUpProcess"/>
    <dgm:cxn modelId="{EE4E3466-2221-4C3C-A84A-A31B1F083EF7}" type="presParOf" srcId="{BCF50216-CC55-4CF6-9033-D8780C09F328}" destId="{2A44C41D-63CA-4354-8EEE-B62726BB0D57}" srcOrd="2" destOrd="0" presId="urn:microsoft.com/office/officeart/2009/3/layout/StepUpProcess"/>
    <dgm:cxn modelId="{BE203009-404D-4E83-983B-D72A0142A159}" type="presParOf" srcId="{31002B30-F3AF-4D04-BC5D-510FED63352B}" destId="{A641EFA9-7E74-4A7A-8F43-FC5A008F5005}" srcOrd="3" destOrd="0" presId="urn:microsoft.com/office/officeart/2009/3/layout/StepUpProcess"/>
    <dgm:cxn modelId="{461D51E4-CFD0-452C-90C3-7E5C9ADCF07C}" type="presParOf" srcId="{A641EFA9-7E74-4A7A-8F43-FC5A008F5005}" destId="{7E519A1F-9673-4EA8-9915-9998765B51E9}" srcOrd="0" destOrd="0" presId="urn:microsoft.com/office/officeart/2009/3/layout/StepUpProcess"/>
    <dgm:cxn modelId="{D742A910-EE9B-48F4-97D4-892FA614A465}" type="presParOf" srcId="{31002B30-F3AF-4D04-BC5D-510FED63352B}" destId="{B9EB1CF6-0F9F-4CA3-BD39-9A70564A08FB}" srcOrd="4" destOrd="0" presId="urn:microsoft.com/office/officeart/2009/3/layout/StepUpProcess"/>
    <dgm:cxn modelId="{400402BC-9AB2-4CB9-AB93-C0E6DDFCBA83}" type="presParOf" srcId="{B9EB1CF6-0F9F-4CA3-BD39-9A70564A08FB}" destId="{E2AE465D-0F9B-48FC-8D1E-1A0C84D1CB00}" srcOrd="0" destOrd="0" presId="urn:microsoft.com/office/officeart/2009/3/layout/StepUpProcess"/>
    <dgm:cxn modelId="{490A2E3F-98EE-4D87-94F4-C74FFCA8AE99}" type="presParOf" srcId="{B9EB1CF6-0F9F-4CA3-BD39-9A70564A08FB}" destId="{0ED02853-C3E0-4CF7-ADE9-BDE30A4BDA68}" srcOrd="1" destOrd="0" presId="urn:microsoft.com/office/officeart/2009/3/layout/StepUpProcess"/>
    <dgm:cxn modelId="{13B94CEC-763B-4A13-9537-79C9495F4D93}" type="presParOf" srcId="{B9EB1CF6-0F9F-4CA3-BD39-9A70564A08FB}" destId="{D2EA6A4D-24F1-46F6-87F8-AFDEB3A68E7E}" srcOrd="2" destOrd="0" presId="urn:microsoft.com/office/officeart/2009/3/layout/StepUpProcess"/>
    <dgm:cxn modelId="{35AB34B6-25B7-4EED-846F-80FD2763E928}" type="presParOf" srcId="{31002B30-F3AF-4D04-BC5D-510FED63352B}" destId="{0B1C8291-C300-4898-BDA4-724E51CDB3F0}" srcOrd="5" destOrd="0" presId="urn:microsoft.com/office/officeart/2009/3/layout/StepUpProcess"/>
    <dgm:cxn modelId="{59342676-7110-411A-A2CD-45D717D960EA}" type="presParOf" srcId="{0B1C8291-C300-4898-BDA4-724E51CDB3F0}" destId="{C3279BD9-02D1-43D3-B516-7612DE4B5ED1}" srcOrd="0" destOrd="0" presId="urn:microsoft.com/office/officeart/2009/3/layout/StepUpProcess"/>
    <dgm:cxn modelId="{07852EC2-F7A9-419B-B599-D8925B902D4D}" type="presParOf" srcId="{31002B30-F3AF-4D04-BC5D-510FED63352B}" destId="{404C8943-0741-41F3-932C-338DC347FA4B}" srcOrd="6" destOrd="0" presId="urn:microsoft.com/office/officeart/2009/3/layout/StepUpProcess"/>
    <dgm:cxn modelId="{2C33447A-F81B-43CE-B0B1-D6320B513858}" type="presParOf" srcId="{404C8943-0741-41F3-932C-338DC347FA4B}" destId="{B67B0EAE-7772-452E-856D-27CB2D581FD0}" srcOrd="0" destOrd="0" presId="urn:microsoft.com/office/officeart/2009/3/layout/StepUpProcess"/>
    <dgm:cxn modelId="{D87C05D8-0461-435A-8B68-B7AA4D3DF014}" type="presParOf" srcId="{404C8943-0741-41F3-932C-338DC347FA4B}" destId="{F11BF982-28CE-457B-B1EA-5359238540BC}" srcOrd="1" destOrd="0" presId="urn:microsoft.com/office/officeart/2009/3/layout/StepUpProcess"/>
    <dgm:cxn modelId="{8D059987-2AA3-4E68-A028-3C24B63927CF}" type="presParOf" srcId="{404C8943-0741-41F3-932C-338DC347FA4B}" destId="{FA85B958-B31C-452E-885C-1D7C697AC204}" srcOrd="2" destOrd="0" presId="urn:microsoft.com/office/officeart/2009/3/layout/StepUpProcess"/>
    <dgm:cxn modelId="{DA17CCAF-1392-46DB-9C77-B20B2BA0E5E4}" type="presParOf" srcId="{31002B30-F3AF-4D04-BC5D-510FED63352B}" destId="{9C938C0D-B625-424B-8DA0-E37045363B1F}" srcOrd="7" destOrd="0" presId="urn:microsoft.com/office/officeart/2009/3/layout/StepUpProcess"/>
    <dgm:cxn modelId="{00A91875-BB6A-4143-A207-7F4E787B3DBB}" type="presParOf" srcId="{9C938C0D-B625-424B-8DA0-E37045363B1F}" destId="{1ECB89E3-C6BD-47C0-A174-0A465CF8564C}" srcOrd="0" destOrd="0" presId="urn:microsoft.com/office/officeart/2009/3/layout/StepUpProcess"/>
    <dgm:cxn modelId="{09890B93-39E0-47B1-A197-140A2E39AE63}" type="presParOf" srcId="{31002B30-F3AF-4D04-BC5D-510FED63352B}" destId="{AF7ED8DA-E996-4F69-9F28-649086793D8D}" srcOrd="8" destOrd="0" presId="urn:microsoft.com/office/officeart/2009/3/layout/StepUpProcess"/>
    <dgm:cxn modelId="{5A148539-0F33-467C-BEF7-92151E9285C2}" type="presParOf" srcId="{AF7ED8DA-E996-4F69-9F28-649086793D8D}" destId="{2110F537-64EC-4994-9689-9F1A7AF8F303}" srcOrd="0" destOrd="0" presId="urn:microsoft.com/office/officeart/2009/3/layout/StepUpProcess"/>
    <dgm:cxn modelId="{6D4707DC-2B38-4525-BB24-E83C69EB2DD9}" type="presParOf" srcId="{AF7ED8DA-E996-4F69-9F28-649086793D8D}" destId="{BB8F25AA-7A32-42B4-98CA-A72A05197094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39F776-346A-450E-AAA3-95FAFEF97303}">
      <dsp:nvSpPr>
        <dsp:cNvPr id="0" name=""/>
        <dsp:cNvSpPr/>
      </dsp:nvSpPr>
      <dsp:spPr>
        <a:xfrm>
          <a:off x="0" y="462819"/>
          <a:ext cx="676875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EB376-7803-4782-AA8C-69CBED66D8D4}">
      <dsp:nvSpPr>
        <dsp:cNvPr id="0" name=""/>
        <dsp:cNvSpPr/>
      </dsp:nvSpPr>
      <dsp:spPr>
        <a:xfrm>
          <a:off x="338437" y="20019"/>
          <a:ext cx="4738126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ความเป็นมา</a:t>
          </a: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8437" y="20019"/>
        <a:ext cx="4738126" cy="885600"/>
      </dsp:txXfrm>
    </dsp:sp>
    <dsp:sp modelId="{7220DB6E-CA5A-46CD-B699-CAECD4C098B3}">
      <dsp:nvSpPr>
        <dsp:cNvPr id="0" name=""/>
        <dsp:cNvSpPr/>
      </dsp:nvSpPr>
      <dsp:spPr>
        <a:xfrm>
          <a:off x="0" y="1823620"/>
          <a:ext cx="676875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97A12-B5FC-492A-90EC-4BB4DBD8802F}">
      <dsp:nvSpPr>
        <dsp:cNvPr id="0" name=""/>
        <dsp:cNvSpPr/>
      </dsp:nvSpPr>
      <dsp:spPr>
        <a:xfrm>
          <a:off x="338437" y="1380819"/>
          <a:ext cx="4738126" cy="885600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การดำเนินการ</a:t>
          </a: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8437" y="1380819"/>
        <a:ext cx="4738126" cy="885600"/>
      </dsp:txXfrm>
    </dsp:sp>
    <dsp:sp modelId="{C06ACE88-1251-4555-B611-16CB95916527}">
      <dsp:nvSpPr>
        <dsp:cNvPr id="0" name=""/>
        <dsp:cNvSpPr/>
      </dsp:nvSpPr>
      <dsp:spPr>
        <a:xfrm>
          <a:off x="0" y="3184420"/>
          <a:ext cx="676875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6D3D0-5207-4673-92E0-B30A227F98FF}">
      <dsp:nvSpPr>
        <dsp:cNvPr id="0" name=""/>
        <dsp:cNvSpPr/>
      </dsp:nvSpPr>
      <dsp:spPr>
        <a:xfrm>
          <a:off x="338437" y="2741619"/>
          <a:ext cx="4738126" cy="88560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การปรับปรุงเกณฑ์ฯ</a:t>
          </a: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8437" y="2741619"/>
        <a:ext cx="4738126" cy="88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E4563-39A5-4DA1-A598-119E4DDBE106}">
      <dsp:nvSpPr>
        <dsp:cNvPr id="0" name=""/>
        <dsp:cNvSpPr/>
      </dsp:nvSpPr>
      <dsp:spPr>
        <a:xfrm rot="5400000">
          <a:off x="285383" y="1451123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3999B7-FC98-4565-A99D-BB6CE2DA5636}">
      <dsp:nvSpPr>
        <dsp:cNvPr id="0" name=""/>
        <dsp:cNvSpPr/>
      </dsp:nvSpPr>
      <dsp:spPr>
        <a:xfrm>
          <a:off x="142967" y="1875298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Certified FL Version 1.0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2967" y="1875298"/>
        <a:ext cx="1281684" cy="1123471"/>
      </dsp:txXfrm>
    </dsp:sp>
    <dsp:sp modelId="{941B40EA-4F75-4875-A7D4-7BB8ACEB075E}">
      <dsp:nvSpPr>
        <dsp:cNvPr id="0" name=""/>
        <dsp:cNvSpPr/>
      </dsp:nvSpPr>
      <dsp:spPr>
        <a:xfrm>
          <a:off x="1182824" y="1346606"/>
          <a:ext cx="241827" cy="241827"/>
        </a:xfrm>
        <a:prstGeom prst="triangle">
          <a:avLst>
            <a:gd name="adj" fmla="val 10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accent5">
              <a:hueOff val="-919168"/>
              <a:satOff val="-1278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B1FC7D-DC95-4B46-9FEC-5C45E83CB672}">
      <dsp:nvSpPr>
        <dsp:cNvPr id="0" name=""/>
        <dsp:cNvSpPr/>
      </dsp:nvSpPr>
      <dsp:spPr>
        <a:xfrm rot="5400000">
          <a:off x="1854415" y="1062865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31F4B-5F3A-42D9-A360-DB084B99CE1B}">
      <dsp:nvSpPr>
        <dsp:cNvPr id="0" name=""/>
        <dsp:cNvSpPr/>
      </dsp:nvSpPr>
      <dsp:spPr>
        <a:xfrm>
          <a:off x="1711999" y="1487040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Certified FL Version 2.0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11999" y="1487040"/>
        <a:ext cx="1281684" cy="1123471"/>
      </dsp:txXfrm>
    </dsp:sp>
    <dsp:sp modelId="{2A44C41D-63CA-4354-8EEE-B62726BB0D57}">
      <dsp:nvSpPr>
        <dsp:cNvPr id="0" name=""/>
        <dsp:cNvSpPr/>
      </dsp:nvSpPr>
      <dsp:spPr>
        <a:xfrm>
          <a:off x="2751856" y="958347"/>
          <a:ext cx="241827" cy="241827"/>
        </a:xfrm>
        <a:prstGeom prst="triangle">
          <a:avLst>
            <a:gd name="adj" fmla="val 100000"/>
          </a:avLst>
        </a:prstGeom>
        <a:solidFill>
          <a:schemeClr val="accent5">
            <a:hueOff val="-2757505"/>
            <a:satOff val="-3835"/>
            <a:lumOff val="-1471"/>
            <a:alphaOff val="0"/>
          </a:schemeClr>
        </a:solidFill>
        <a:ln w="12700" cap="flat" cmpd="sng" algn="ctr">
          <a:solidFill>
            <a:schemeClr val="accent5">
              <a:hueOff val="-2757505"/>
              <a:satOff val="-3835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AE465D-0F9B-48FC-8D1E-1A0C84D1CB00}">
      <dsp:nvSpPr>
        <dsp:cNvPr id="0" name=""/>
        <dsp:cNvSpPr/>
      </dsp:nvSpPr>
      <dsp:spPr>
        <a:xfrm rot="5400000">
          <a:off x="3423447" y="674606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D02853-C3E0-4CF7-ADE9-BDE30A4BDA68}">
      <dsp:nvSpPr>
        <dsp:cNvPr id="0" name=""/>
        <dsp:cNvSpPr/>
      </dsp:nvSpPr>
      <dsp:spPr>
        <a:xfrm>
          <a:off x="3281031" y="1098781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รายหมวด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81031" y="1098781"/>
        <a:ext cx="1281684" cy="1123471"/>
      </dsp:txXfrm>
    </dsp:sp>
    <dsp:sp modelId="{D2EA6A4D-24F1-46F6-87F8-AFDEB3A68E7E}">
      <dsp:nvSpPr>
        <dsp:cNvPr id="0" name=""/>
        <dsp:cNvSpPr/>
      </dsp:nvSpPr>
      <dsp:spPr>
        <a:xfrm>
          <a:off x="4320888" y="570089"/>
          <a:ext cx="241827" cy="241827"/>
        </a:xfrm>
        <a:prstGeom prst="triangle">
          <a:avLst>
            <a:gd name="adj" fmla="val 100000"/>
          </a:avLst>
        </a:prstGeom>
        <a:solidFill>
          <a:schemeClr val="accent5">
            <a:hueOff val="-4595841"/>
            <a:satOff val="-6392"/>
            <a:lumOff val="-2451"/>
            <a:alphaOff val="0"/>
          </a:schemeClr>
        </a:solidFill>
        <a:ln w="12700" cap="flat" cmpd="sng" algn="ctr">
          <a:solidFill>
            <a:schemeClr val="accent5">
              <a:hueOff val="-4595841"/>
              <a:satOff val="-6392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7B0EAE-7772-452E-856D-27CB2D581FD0}">
      <dsp:nvSpPr>
        <dsp:cNvPr id="0" name=""/>
        <dsp:cNvSpPr/>
      </dsp:nvSpPr>
      <dsp:spPr>
        <a:xfrm rot="5400000">
          <a:off x="4992479" y="286348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1BF982-28CE-457B-B1EA-5359238540BC}">
      <dsp:nvSpPr>
        <dsp:cNvPr id="0" name=""/>
        <dsp:cNvSpPr/>
      </dsp:nvSpPr>
      <dsp:spPr>
        <a:xfrm>
          <a:off x="4850063" y="710523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ระดับดีเด่น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50063" y="710523"/>
        <a:ext cx="1281684" cy="1123471"/>
      </dsp:txXfrm>
    </dsp:sp>
    <dsp:sp modelId="{FA85B958-B31C-452E-885C-1D7C697AC204}">
      <dsp:nvSpPr>
        <dsp:cNvPr id="0" name=""/>
        <dsp:cNvSpPr/>
      </dsp:nvSpPr>
      <dsp:spPr>
        <a:xfrm>
          <a:off x="5889920" y="181830"/>
          <a:ext cx="241827" cy="241827"/>
        </a:xfrm>
        <a:prstGeom prst="triangle">
          <a:avLst>
            <a:gd name="adj" fmla="val 100000"/>
          </a:avLst>
        </a:prstGeom>
        <a:solidFill>
          <a:schemeClr val="accent5">
            <a:hueOff val="-6434177"/>
            <a:satOff val="-8949"/>
            <a:lumOff val="-3432"/>
            <a:alphaOff val="0"/>
          </a:schemeClr>
        </a:solidFill>
        <a:ln w="12700" cap="flat" cmpd="sng" algn="ctr">
          <a:solidFill>
            <a:schemeClr val="accent5">
              <a:hueOff val="-6434177"/>
              <a:satOff val="-8949"/>
              <a:lumOff val="-3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0F537-64EC-4994-9689-9F1A7AF8F303}">
      <dsp:nvSpPr>
        <dsp:cNvPr id="0" name=""/>
        <dsp:cNvSpPr/>
      </dsp:nvSpPr>
      <dsp:spPr>
        <a:xfrm rot="5400000">
          <a:off x="6561511" y="-101910"/>
          <a:ext cx="853177" cy="141966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8F25AA-7A32-42B4-98CA-A72A05197094}">
      <dsp:nvSpPr>
        <dsp:cNvPr id="0" name=""/>
        <dsp:cNvSpPr/>
      </dsp:nvSpPr>
      <dsp:spPr>
        <a:xfrm>
          <a:off x="6419095" y="322264"/>
          <a:ext cx="1281684" cy="11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รางวัล </a:t>
          </a:r>
          <a:r>
            <a:rPr lang="en-US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PMQA </a:t>
          </a:r>
          <a:r>
            <a:rPr lang="th-TH" sz="1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ระดับดีเลิศ</a:t>
          </a:r>
          <a:endParaRPr lang="en-US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19095" y="322264"/>
        <a:ext cx="1281684" cy="1123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57302-32E4-4186-99F5-8AB1BAC8AD2F}" type="datetimeFigureOut">
              <a:rPr lang="en-US" smtClean="0"/>
              <a:pPr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FA84-D607-4EF5-A574-3E6125082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7763" y="1233488"/>
            <a:ext cx="4440237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Cordia New" pitchFamily="34" charset="-34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0E435-160D-40DA-9557-CC34531518FC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98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8F29-6832-4DF5-B6AB-1DB31E85DEE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45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7869-30C6-404E-9132-E6AF6E7C7B2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27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1133-0381-4BA3-98AA-C630083DB16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3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10" y="4011534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987" y="1972624"/>
            <a:ext cx="1424502" cy="11921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67" y="3259762"/>
            <a:ext cx="9144000" cy="680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2E2E9C"/>
                </a:solidFill>
              </a:rPr>
              <a:t>MAKE</a:t>
            </a:r>
            <a:r>
              <a:rPr lang="en-US" b="1" dirty="0">
                <a:solidFill>
                  <a:srgbClr val="2E2E9C"/>
                </a:solidFill>
              </a:rPr>
              <a:t> SIMPLE </a:t>
            </a:r>
            <a:r>
              <a:rPr lang="en-US" sz="1400" b="1" dirty="0">
                <a:solidFill>
                  <a:srgbClr val="2E2E9C"/>
                </a:solidFill>
              </a:rPr>
              <a:t>BE</a:t>
            </a:r>
            <a:r>
              <a:rPr lang="en-US" b="1" dirty="0">
                <a:solidFill>
                  <a:srgbClr val="2E2E9C"/>
                </a:solidFill>
              </a:rPr>
              <a:t> MODERN</a:t>
            </a:r>
            <a:endParaRPr lang="th-TH" b="1" dirty="0">
              <a:solidFill>
                <a:srgbClr val="2E2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60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6BD19796-784B-4862-A857-92067021CF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8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C2F17AD2-0CEE-4CFC-94DC-5F3ACF17B5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th-TH" dirty="0" smtClean="0">
                <a:solidFill>
                  <a:prstClr val="black">
                    <a:tint val="75000"/>
                  </a:prstClr>
                </a:solidFill>
              </a:rPr>
              <a:t> หน้า </a:t>
            </a:r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86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B17B-A3BA-44D6-9A48-862D48224D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44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A046-EB37-4C7D-9796-D71A42F31B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87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DF4C-E351-4737-B787-D70AA89D0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56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D42C-88C3-4E54-9BD3-6445339263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893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30FC-78D9-49AC-96E8-42AD89A82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26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26BA-242C-406A-9989-DAA33DAC4B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82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9138-2A33-463D-9B28-B8EF79969A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44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B4D9-68A0-4FCA-8027-B73748D8A3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37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1267-A124-4AC0-931C-9F8805F0DF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949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2C1A-902C-44D5-A7C6-4A72C4CBC4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992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498-E549-4427-81FF-FD904545BC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2553183"/>
            <a:ext cx="9139533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auto">
          <a:xfrm>
            <a:off x="0" y="4334995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auto">
          <a:xfrm>
            <a:off x="0" y="2464277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90" y="5910569"/>
            <a:ext cx="1023149" cy="834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1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1" y="738309"/>
            <a:ext cx="9139604" cy="1685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3" name="Line 31"/>
          <p:cNvSpPr>
            <a:spLocks noChangeShapeType="1"/>
          </p:cNvSpPr>
          <p:nvPr userDrawn="1"/>
        </p:nvSpPr>
        <p:spPr bwMode="auto">
          <a:xfrm>
            <a:off x="0" y="2519363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4" name="Line 31"/>
          <p:cNvSpPr>
            <a:spLocks noChangeShapeType="1"/>
          </p:cNvSpPr>
          <p:nvPr userDrawn="1"/>
        </p:nvSpPr>
        <p:spPr bwMode="auto">
          <a:xfrm>
            <a:off x="0" y="649288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633" y="4592638"/>
            <a:ext cx="1280746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397" y="5702300"/>
            <a:ext cx="9144000" cy="681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MAKE</a:t>
            </a:r>
            <a:r>
              <a:rPr lang="en-US" sz="24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 SIMPLE </a:t>
            </a:r>
            <a:r>
              <a:rPr lang="en-US" sz="12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BE</a:t>
            </a:r>
            <a:r>
              <a:rPr lang="en-US" sz="24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 MODERN</a:t>
            </a:r>
            <a:endParaRPr lang="th-TH" sz="2400" b="1" dirty="0">
              <a:solidFill>
                <a:srgbClr val="2E2E9C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F796-0285-4A6F-BDD7-842DD8E33E8B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591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C9D-720F-4EBC-9C1A-60377CF40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4183" y="43949"/>
            <a:ext cx="9139877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7" name="Line 31"/>
          <p:cNvSpPr>
            <a:spLocks noChangeShapeType="1"/>
          </p:cNvSpPr>
          <p:nvPr userDrawn="1"/>
        </p:nvSpPr>
        <p:spPr bwMode="auto">
          <a:xfrm>
            <a:off x="0" y="680521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8" name="Line 31"/>
          <p:cNvSpPr>
            <a:spLocks noChangeShapeType="1"/>
          </p:cNvSpPr>
          <p:nvPr userDrawn="1"/>
        </p:nvSpPr>
        <p:spPr bwMode="auto">
          <a:xfrm>
            <a:off x="0" y="19813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79" y="29822"/>
            <a:ext cx="679634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597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8F29-6832-4DF5-B6AB-1DB31E85DEE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45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26BA-242C-406A-9989-DAA33DAC4B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82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1ECD-3908-4A90-81E4-6FDC88E09D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5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1ECD-3908-4A90-81E4-6FDC88E09D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590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2B4-E8CD-442D-A7CD-008FE18AE8B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46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2C83-44B7-4EA0-AD0F-8B64D5E0EA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285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8B7-8052-440B-B1EA-ABE51635118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13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BB84-46D1-4E2F-89E7-A5FCB3B1153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8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F7E-019C-4C7B-A449-EA7443FB7E6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537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3D1B-7A28-4513-B478-37FF5606930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4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7869-30C6-404E-9132-E6AF6E7C7B2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27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1133-0381-4BA3-98AA-C630083DB16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3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2B4-E8CD-442D-A7CD-008FE18AE8B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4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2C83-44B7-4EA0-AD0F-8B64D5E0EA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28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8B7-8052-440B-B1EA-ABE51635118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13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BB84-46D1-4E2F-89E7-A5FCB3B1153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8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F7E-019C-4C7B-A449-EA7443FB7E6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53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3D1B-7A28-4513-B478-37FF5606930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4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A5EB-5313-4E25-8D31-41DBBB83F05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67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>
            <a:off x="0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0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550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2105" y="29703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5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30D6-74A1-4AAD-8C7F-7044B0434A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th-TH" smtClean="0">
                <a:solidFill>
                  <a:prstClr val="black">
                    <a:tint val="75000"/>
                  </a:prstClr>
                </a:solidFill>
              </a:rPr>
              <a:t>หน้า </a:t>
            </a:r>
            <a:fld id="{6B3B135E-AB6D-48B0-9B0F-2A01584064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25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rowallia New" panose="020B0604020202020204" pitchFamily="34" charset="-34"/>
          <a:ea typeface="+mj-ea"/>
          <a:cs typeface="Browallia New" panose="020B0604020202020204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A5EB-5313-4E25-8D31-41DBBB83F05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12/06/58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67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>
            <a:off x="0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0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550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2105" y="29703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5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58003" r="31989" b="66202"/>
          <a:stretch>
            <a:fillRect/>
          </a:stretch>
        </p:blipFill>
        <p:spPr bwMode="auto">
          <a:xfrm>
            <a:off x="8469484" y="8983"/>
            <a:ext cx="587047" cy="156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27235" y="6358005"/>
            <a:ext cx="1529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th-TH" sz="14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มิถุนายน </a:t>
            </a:r>
            <a:r>
              <a:rPr lang="en-US" sz="14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</a:t>
            </a:r>
            <a:endParaRPr lang="th-TH" sz="140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9718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นาง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อารีย์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พันธ์  เจริญสุข</a:t>
            </a:r>
          </a:p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ผู้อำนวยการกองบริหารการเปลี่ยนแปลงและนวัตกรรม</a:t>
            </a:r>
          </a:p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 ก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990600"/>
            <a:ext cx="7772400" cy="13160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หลักการแนวคิดเกณฑ์คุณภาพการบริหารจัดการภาครัฐระดับพื้นฐาน ฉบับที่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921805337"/>
              </p:ext>
            </p:extLst>
          </p:nvPr>
        </p:nvGraphicFramePr>
        <p:xfrm>
          <a:off x="770964" y="1163295"/>
          <a:ext cx="7702918" cy="318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08210" y="2530123"/>
            <a:ext cx="660699" cy="295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3907" y="3514979"/>
            <a:ext cx="1110727" cy="2950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 R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7" cstate="print"/>
          <a:srcRect l="27748" t="11333" r="36223" b="26292"/>
          <a:stretch>
            <a:fillRect/>
          </a:stretch>
        </p:blipFill>
        <p:spPr bwMode="auto">
          <a:xfrm>
            <a:off x="2787125" y="1609705"/>
            <a:ext cx="716280" cy="7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12" y="2011358"/>
            <a:ext cx="719390" cy="77425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245657" y="2169887"/>
            <a:ext cx="660699" cy="295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275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9" cstate="print"/>
          <a:srcRect l="36615" r="36211"/>
          <a:stretch>
            <a:fillRect/>
          </a:stretch>
        </p:blipFill>
        <p:spPr bwMode="auto">
          <a:xfrm>
            <a:off x="7787991" y="144949"/>
            <a:ext cx="501364" cy="10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7142531" y="976015"/>
            <a:ext cx="660699" cy="295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650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63" y="952092"/>
            <a:ext cx="355119" cy="104887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70464" y="1768772"/>
            <a:ext cx="660699" cy="295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37160" y="1381105"/>
            <a:ext cx="660699" cy="295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62558" y="3110752"/>
            <a:ext cx="1110727" cy="3182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 L I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8967" y="2516675"/>
            <a:ext cx="829237" cy="2958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6067356" y="634441"/>
            <a:ext cx="571872" cy="1123181"/>
            <a:chOff x="6122419" y="3397952"/>
            <a:chExt cx="571872" cy="112318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279" r="36604"/>
            <a:stretch/>
          </p:blipFill>
          <p:spPr>
            <a:xfrm>
              <a:off x="6185646" y="3397952"/>
              <a:ext cx="418525" cy="1012356"/>
            </a:xfrm>
            <a:prstGeom prst="rect">
              <a:avLst/>
            </a:prstGeom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6122419" y="4148138"/>
              <a:ext cx="571872" cy="372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PMQC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5857" y="3873290"/>
            <a:ext cx="8977348" cy="2863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6609" y="4848279"/>
            <a:ext cx="1371601" cy="14541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25"/>
          <p:cNvSpPr txBox="1">
            <a:spLocks noChangeArrowheads="1"/>
          </p:cNvSpPr>
          <p:nvPr/>
        </p:nvSpPr>
        <p:spPr bwMode="auto">
          <a:xfrm>
            <a:off x="276610" y="3943234"/>
            <a:ext cx="1371600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Certified  FL </a:t>
            </a:r>
            <a:br>
              <a:rPr lang="en-US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Version 1.0</a:t>
            </a:r>
            <a:endParaRPr lang="th-TH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33959" y="4688965"/>
            <a:ext cx="2347386" cy="58924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TextBox 25"/>
          <p:cNvSpPr txBox="1">
            <a:spLocks noChangeArrowheads="1"/>
          </p:cNvSpPr>
          <p:nvPr/>
        </p:nvSpPr>
        <p:spPr bwMode="auto">
          <a:xfrm>
            <a:off x="2333959" y="3923086"/>
            <a:ext cx="6375254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Certified FL Version 2.0</a:t>
            </a:r>
            <a:endParaRPr lang="th-TH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59428" y="4723425"/>
            <a:ext cx="2177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55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แต่ไม่เคยได้รางวัล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จังหวัด)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13"/>
          <p:cNvSpPr txBox="1">
            <a:spLocks noChangeArrowheads="1"/>
          </p:cNvSpPr>
          <p:nvPr/>
        </p:nvSpPr>
        <p:spPr bwMode="auto">
          <a:xfrm>
            <a:off x="548673" y="5375900"/>
            <a:ext cx="8274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Cordia New" pitchFamily="34" charset="-34"/>
              </a:rPr>
              <a:t>55 -</a:t>
            </a:r>
            <a:r>
              <a:rPr lang="th-TH" sz="1800" b="1" dirty="0" smtClean="0">
                <a:solidFill>
                  <a:srgbClr val="000000"/>
                </a:solidFill>
                <a:cs typeface="Cordia New" pitchFamily="34" charset="-34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cs typeface="Cordia New" pitchFamily="34" charset="-34"/>
              </a:rPr>
              <a:t>57</a:t>
            </a:r>
            <a:endParaRPr lang="th-TH" sz="1800" b="1" dirty="0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339722" y="6036553"/>
            <a:ext cx="2356100" cy="5361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3222510" y="4250383"/>
            <a:ext cx="44435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cs typeface="Cordia New" pitchFamily="34" charset="-34"/>
              </a:rPr>
              <a:t>5</a:t>
            </a:r>
            <a:r>
              <a:rPr lang="en-US" sz="2000" b="1" dirty="0">
                <a:solidFill>
                  <a:srgbClr val="000000"/>
                </a:solidFill>
                <a:cs typeface="Cordia New" pitchFamily="34" charset="-34"/>
              </a:rPr>
              <a:t>9</a:t>
            </a:r>
            <a:endParaRPr lang="th-TH" sz="2000" b="1" dirty="0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33959" y="5377981"/>
            <a:ext cx="2347386" cy="55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Box 21"/>
          <p:cNvSpPr txBox="1">
            <a:spLocks noChangeArrowheads="1"/>
          </p:cNvSpPr>
          <p:nvPr/>
        </p:nvSpPr>
        <p:spPr bwMode="auto">
          <a:xfrm>
            <a:off x="5747084" y="4216463"/>
            <a:ext cx="44435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cs typeface="Cordia New" pitchFamily="34" charset="-34"/>
              </a:rPr>
              <a:t>60</a:t>
            </a:r>
            <a:endParaRPr lang="th-TH" sz="2000" b="1" dirty="0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79" name="TextBox 21"/>
          <p:cNvSpPr txBox="1">
            <a:spLocks noChangeArrowheads="1"/>
          </p:cNvSpPr>
          <p:nvPr/>
        </p:nvSpPr>
        <p:spPr bwMode="auto">
          <a:xfrm>
            <a:off x="7789005" y="4241156"/>
            <a:ext cx="44435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cs typeface="Cordia New" pitchFamily="34" charset="-34"/>
              </a:rPr>
              <a:t>61</a:t>
            </a:r>
            <a:endParaRPr lang="th-TH" sz="2000" b="1" dirty="0">
              <a:solidFill>
                <a:srgbClr val="000000"/>
              </a:solidFill>
              <a:cs typeface="Cordia New" pitchFamily="34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93555" y="6049466"/>
            <a:ext cx="174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ไม่ผ่าน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V.1.0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33958" y="5375603"/>
            <a:ext cx="22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56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แต่ไม่เคยได้รางวัล (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888673" y="4688965"/>
            <a:ext cx="2249373" cy="589249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80576" y="4728100"/>
            <a:ext cx="218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57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แต่ไม่เคยได้รางวัล (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จังหวัด)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888673" y="5395712"/>
            <a:ext cx="2257723" cy="5361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42506" y="5408625"/>
            <a:ext cx="197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ไม่ผ่าน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59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288340" y="4688964"/>
            <a:ext cx="1627062" cy="58924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h-TH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76024" y="4728101"/>
            <a:ext cx="1780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ไม่ผ่าน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59 - 60</a:t>
            </a:r>
          </a:p>
        </p:txBody>
      </p:sp>
      <p:sp>
        <p:nvSpPr>
          <p:cNvPr id="87" name="Right Arrow 86"/>
          <p:cNvSpPr/>
          <p:nvPr/>
        </p:nvSpPr>
        <p:spPr>
          <a:xfrm>
            <a:off x="1750356" y="5323666"/>
            <a:ext cx="504027" cy="58807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88" name="TextBox 25"/>
          <p:cNvSpPr txBox="1">
            <a:spLocks noChangeArrowheads="1"/>
          </p:cNvSpPr>
          <p:nvPr/>
        </p:nvSpPr>
        <p:spPr bwMode="auto">
          <a:xfrm rot="20026419">
            <a:off x="7247565" y="2391290"/>
            <a:ext cx="1927650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รางวัล </a:t>
            </a: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PMQA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TextBox 25"/>
          <p:cNvSpPr txBox="1">
            <a:spLocks noChangeArrowheads="1"/>
          </p:cNvSpPr>
          <p:nvPr/>
        </p:nvSpPr>
        <p:spPr bwMode="auto">
          <a:xfrm rot="20026419">
            <a:off x="7042241" y="6073869"/>
            <a:ext cx="1927650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Certified FL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" y="136368"/>
            <a:ext cx="6821098" cy="368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defRPr/>
            </a:pPr>
            <a:r>
              <a:rPr lang="th-TH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การปรับปรุงเกณฑ์คุณภาพการบริหารจัดการภาครัฐ ระดับพื้นฐาน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6200" y="762000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ทิศทางการพัฒนาสู่รางวัลคุณภาพการบริหารจัดการภาครัฐ</a:t>
            </a:r>
            <a:endParaRPr lang="en-US" sz="1200" b="1" dirty="0" smtClean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5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8567936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0" y="44624"/>
            <a:ext cx="824440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แนวทางในการทบทวนเกณฑ์คุณภาพการบริหารจัดการภาครัฐระดับพื้นฐาน</a:t>
            </a:r>
            <a:endParaRPr lang="en-US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25688" t="26100" r="10526" b="19091"/>
          <a:stretch>
            <a:fillRect/>
          </a:stretch>
        </p:blipFill>
        <p:spPr bwMode="auto">
          <a:xfrm>
            <a:off x="146143" y="1719064"/>
            <a:ext cx="435384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68"/>
          <p:cNvSpPr/>
          <p:nvPr/>
        </p:nvSpPr>
        <p:spPr>
          <a:xfrm>
            <a:off x="1254823" y="1143000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 smtClean="0">
                <a:latin typeface="Tahoma" pitchFamily="34" charset="0"/>
                <a:cs typeface="Tahoma" pitchFamily="34" charset="0"/>
              </a:rPr>
              <a:t>ค่านิยมของเกณฑ์ฯ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 l="28641" t="34605" r="11116" b="10000"/>
          <a:stretch>
            <a:fillRect/>
          </a:stretch>
        </p:blipFill>
        <p:spPr bwMode="auto">
          <a:xfrm>
            <a:off x="4733352" y="1791072"/>
            <a:ext cx="40871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Rectangle 97"/>
          <p:cNvSpPr/>
          <p:nvPr/>
        </p:nvSpPr>
        <p:spPr>
          <a:xfrm>
            <a:off x="4932040" y="1174064"/>
            <a:ext cx="3964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 smtClean="0">
                <a:latin typeface="Tahoma" pitchFamily="34" charset="0"/>
                <a:cs typeface="Tahoma" pitchFamily="34" charset="0"/>
              </a:rPr>
              <a:t>องค์ประกอบของเกณฑ์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PMQA 2558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2008" y="1575048"/>
            <a:ext cx="4499992" cy="31683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616712" y="1575048"/>
            <a:ext cx="4499992" cy="31683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2008" y="5284945"/>
            <a:ext cx="903649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AutoNum type="arabicPeriod"/>
            </a:pPr>
            <a:r>
              <a:rPr lang="th-TH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ให้ความสำคัญกับก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ารพัฒนาที่มีความต่อเนื่องจากเกณฑ์คุณภาพการบริหารจัดการภาครัฐระดับพื้นฐานเดิม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en-US" sz="1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342900" lvl="0" indent="-342900">
              <a:buAutoNum type="arabicPeriod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มีแนวทางยกระดับการพัฒนาที่สอดคล้องและนำไปสู่แนวทางของเกณฑ์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PMQA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พ.ศ.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25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58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buAutoNum type="arabicPeriod"/>
            </a:pPr>
            <a:r>
              <a:rPr lang="th-TH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ปรับ เพื่อลดจำนวนประเด็นการพิจารณาในรายละเอียด โดยปรับการประเมินจากเดิม คือ แบบ 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“ADLI”  </a:t>
            </a:r>
            <a:r>
              <a:rPr lang="th-TH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เป็น 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“ADLI/R”</a:t>
            </a:r>
            <a:endParaRPr lang="en-US" sz="900" dirty="0" smtClean="0"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buAutoNum type="arabicPeriod"/>
            </a:pPr>
            <a:r>
              <a:rPr lang="th-TH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ปรับโครงสร้างประเด็นข้อคำถาม จากเดิม 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44 </a:t>
            </a:r>
            <a:r>
              <a:rPr lang="th-TH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รหัส เป็น 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31 </a:t>
            </a:r>
            <a:r>
              <a:rPr lang="th-TH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รหัส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5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432048" y="1638122"/>
            <a:ext cx="3024335" cy="822960"/>
            <a:chOff x="673" y="749154"/>
            <a:chExt cx="1914311" cy="9988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0" name="Rounded Rectangle 49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th-TH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เกณฑ์</a:t>
              </a:r>
              <a:r>
                <a:rPr lang="th-TH" sz="18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การให้</a:t>
              </a:r>
              <a:r>
                <a:rPr lang="th-TH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คะแนน</a:t>
              </a:r>
              <a:br>
                <a:rPr lang="th-TH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endParaRPr lang="th-TH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th-TH" sz="1400" b="1" i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เทียบ</a:t>
              </a:r>
              <a:r>
                <a:rPr lang="th-TH" sz="1400" b="1" i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จากเกณฑ์รางวัล </a:t>
              </a:r>
              <a:r>
                <a:rPr lang="en-US" sz="1400" b="1" i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PMQA 1,000 </a:t>
              </a:r>
              <a:r>
                <a:rPr lang="th-TH" sz="1400" b="1" i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คะแนน</a:t>
              </a: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432047" y="2788355"/>
            <a:ext cx="3024335" cy="822960"/>
            <a:chOff x="2193429" y="749154"/>
            <a:chExt cx="1914311" cy="9988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Rounded Rectangle 47"/>
            <p:cNvSpPr/>
            <p:nvPr/>
          </p:nvSpPr>
          <p:spPr>
            <a:xfrm>
              <a:off x="2193429" y="749154"/>
              <a:ext cx="1914311" cy="99887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6"/>
            <p:cNvSpPr/>
            <p:nvPr/>
          </p:nvSpPr>
          <p:spPr>
            <a:xfrm>
              <a:off x="2242190" y="797915"/>
              <a:ext cx="1816789" cy="901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แนวทางการประเมิน</a:t>
              </a:r>
              <a:endParaRPr lang="th-TH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432047" y="4005712"/>
            <a:ext cx="3024335" cy="822960"/>
            <a:chOff x="4386185" y="749154"/>
            <a:chExt cx="1914311" cy="9988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Rounded Rectangle 45"/>
            <p:cNvSpPr/>
            <p:nvPr/>
          </p:nvSpPr>
          <p:spPr>
            <a:xfrm>
              <a:off x="4386185" y="749154"/>
              <a:ext cx="1914311" cy="99887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8"/>
            <p:cNvSpPr/>
            <p:nvPr/>
          </p:nvSpPr>
          <p:spPr>
            <a:xfrm>
              <a:off x="4434946" y="797915"/>
              <a:ext cx="1816789" cy="901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โครงสร้างคำถาม </a:t>
              </a:r>
              <a:br>
                <a:rPr lang="th-TH" sz="1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(จำนวนรหัส)</a:t>
              </a:r>
              <a:endParaRPr lang="th-TH" sz="1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410180" y="5095157"/>
            <a:ext cx="3024335" cy="998873"/>
            <a:chOff x="4386185" y="749154"/>
            <a:chExt cx="1914311" cy="99887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3" name="Rounded Rectangle 52"/>
            <p:cNvSpPr/>
            <p:nvPr/>
          </p:nvSpPr>
          <p:spPr>
            <a:xfrm>
              <a:off x="4386185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8"/>
            <p:cNvSpPr/>
            <p:nvPr/>
          </p:nvSpPr>
          <p:spPr>
            <a:xfrm>
              <a:off x="4434946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แนวคิดดำเนินการ</a:t>
              </a:r>
              <a:endPara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Concept)</a:t>
              </a:r>
              <a:endParaRPr lang="th-TH" sz="1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289570" y="1338505"/>
            <a:ext cx="358501" cy="410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133290"/>
            <a:ext cx="979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แตกต่างระหว่าง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Certified FL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พ.ศ.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2555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ฉบับที่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52795" y="2517834"/>
            <a:ext cx="358501" cy="410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30929" y="3697163"/>
            <a:ext cx="358501" cy="410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52795" y="5005541"/>
            <a:ext cx="358501" cy="410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h-T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61"/>
          <p:cNvGrpSpPr/>
          <p:nvPr/>
        </p:nvGrpSpPr>
        <p:grpSpPr>
          <a:xfrm>
            <a:off x="6408712" y="1631154"/>
            <a:ext cx="2555776" cy="822960"/>
            <a:chOff x="673" y="749154"/>
            <a:chExt cx="1914311" cy="998873"/>
          </a:xfr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3" name="Rounded Rectangle 62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275 </a:t>
              </a:r>
              <a:r>
                <a:rPr lang="th-TH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คะแนน</a:t>
              </a:r>
              <a:endParaRPr lang="th-TH" sz="1400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3654659" y="1627691"/>
            <a:ext cx="2555776" cy="822960"/>
            <a:chOff x="673" y="749154"/>
            <a:chExt cx="1914311" cy="998873"/>
          </a:xfrm>
          <a:solidFill>
            <a:srgbClr val="CC99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6" name="Rounded Rectangle 65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250 </a:t>
              </a:r>
              <a:r>
                <a:rPr lang="th-TH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คะแนน</a:t>
              </a:r>
              <a:endParaRPr lang="th-TH" sz="1400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3639106" y="1001162"/>
            <a:ext cx="2555776" cy="393471"/>
            <a:chOff x="673" y="749154"/>
            <a:chExt cx="1914311" cy="998873"/>
          </a:xfrm>
          <a:solidFill>
            <a:srgbClr val="CC99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9" name="Rounded Rectangle 68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th-TH" sz="18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เกณฑ์ </a:t>
              </a:r>
              <a:r>
                <a:rPr lang="en-US" sz="1800" b="1" u="sng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Cer</a:t>
              </a:r>
              <a:r>
                <a:rPr lang="en-US" sz="1800" b="1" u="sng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FL</a:t>
              </a:r>
              <a:r>
                <a:rPr lang="th-TH" sz="1800" b="1" u="sng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ปี </a:t>
              </a:r>
              <a:r>
                <a:rPr lang="en-US" sz="1800" b="1" u="sng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55</a:t>
              </a:r>
              <a:endParaRPr lang="th-TH" sz="1400" b="1" i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70"/>
          <p:cNvGrpSpPr/>
          <p:nvPr/>
        </p:nvGrpSpPr>
        <p:grpSpPr>
          <a:xfrm>
            <a:off x="6408712" y="990600"/>
            <a:ext cx="2555776" cy="393471"/>
            <a:chOff x="673" y="749154"/>
            <a:chExt cx="1914311" cy="998873"/>
          </a:xfr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2" name="Rounded Rectangle 71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th-TH" sz="18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เกณฑ์ </a:t>
              </a:r>
              <a:r>
                <a:rPr lang="en-US" sz="1800" b="1" u="sng" dirty="0" err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Cer</a:t>
              </a:r>
              <a:r>
                <a:rPr lang="en-US" sz="1800" b="1" u="sng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FL</a:t>
              </a:r>
              <a:r>
                <a:rPr lang="th-TH" sz="1800" b="1" u="sng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800" b="1" u="sng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v2.0</a:t>
              </a:r>
              <a:endParaRPr lang="th-TH" sz="1400" b="1" i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oup 73"/>
          <p:cNvGrpSpPr/>
          <p:nvPr/>
        </p:nvGrpSpPr>
        <p:grpSpPr>
          <a:xfrm>
            <a:off x="6408712" y="2788355"/>
            <a:ext cx="2555776" cy="822960"/>
            <a:chOff x="673" y="749154"/>
            <a:chExt cx="1914311" cy="998873"/>
          </a:xfr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5" name="Rounded Rectangle 74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ADLI/R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800" b="1" i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th-TH" sz="1800" b="1" i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เน้น </a:t>
              </a:r>
              <a:r>
                <a:rPr lang="en-US" sz="1800" b="1" i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early result)</a:t>
              </a:r>
              <a:endParaRPr lang="th-TH" sz="1400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3654659" y="2784892"/>
            <a:ext cx="2555776" cy="822960"/>
            <a:chOff x="673" y="749154"/>
            <a:chExt cx="1914311" cy="998873"/>
          </a:xfrm>
          <a:solidFill>
            <a:srgbClr val="CC99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8" name="Rounded Rectangle 77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ADLI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endParaRPr lang="th-TH" sz="1400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" name="Group 79"/>
          <p:cNvGrpSpPr/>
          <p:nvPr/>
        </p:nvGrpSpPr>
        <p:grpSpPr>
          <a:xfrm>
            <a:off x="6373633" y="4005712"/>
            <a:ext cx="2555776" cy="822960"/>
            <a:chOff x="673" y="749154"/>
            <a:chExt cx="1914311" cy="998873"/>
          </a:xfr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1" name="Rounded Rectangle 80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31 </a:t>
              </a:r>
              <a:r>
                <a:rPr lang="th-TH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รหัส</a:t>
              </a:r>
              <a:endParaRPr lang="th-TH" sz="1400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82"/>
          <p:cNvGrpSpPr/>
          <p:nvPr/>
        </p:nvGrpSpPr>
        <p:grpSpPr>
          <a:xfrm>
            <a:off x="3619580" y="4015696"/>
            <a:ext cx="2555776" cy="822960"/>
            <a:chOff x="673" y="749154"/>
            <a:chExt cx="1914311" cy="998873"/>
          </a:xfrm>
          <a:solidFill>
            <a:srgbClr val="CC99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4" name="Rounded Rectangle 83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44 </a:t>
              </a:r>
              <a:r>
                <a:rPr lang="th-TH" sz="1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รหัส</a:t>
              </a:r>
              <a:endParaRPr lang="th-TH" sz="1400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85"/>
          <p:cNvGrpSpPr/>
          <p:nvPr/>
        </p:nvGrpSpPr>
        <p:grpSpPr>
          <a:xfrm>
            <a:off x="6372200" y="5098620"/>
            <a:ext cx="2610640" cy="998873"/>
            <a:chOff x="-400" y="749154"/>
            <a:chExt cx="1955405" cy="998873"/>
          </a:xfr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7" name="Rounded Rectangle 86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-400" y="797915"/>
              <a:ext cx="1955405" cy="90135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6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Concept </a:t>
              </a:r>
              <a:r>
                <a:rPr lang="th-TH" sz="16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เดิม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th-TH" sz="1600" b="1" i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เน้น </a:t>
              </a:r>
              <a:r>
                <a:rPr lang="en-US" sz="1600" b="1" i="1" spc="-1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Change  Management </a:t>
              </a:r>
              <a:r>
                <a:rPr lang="en-US" sz="1600" b="1" i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+  Innovation</a:t>
              </a:r>
              <a:endParaRPr lang="th-TH" sz="1200" b="1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88"/>
          <p:cNvGrpSpPr/>
          <p:nvPr/>
        </p:nvGrpSpPr>
        <p:grpSpPr>
          <a:xfrm>
            <a:off x="3619580" y="5095157"/>
            <a:ext cx="2555776" cy="998873"/>
            <a:chOff x="673" y="749154"/>
            <a:chExt cx="1914311" cy="998873"/>
          </a:xfrm>
          <a:solidFill>
            <a:srgbClr val="CC99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0" name="Rounded Rectangle 89"/>
            <p:cNvSpPr/>
            <p:nvPr/>
          </p:nvSpPr>
          <p:spPr>
            <a:xfrm>
              <a:off x="673" y="749154"/>
              <a:ext cx="1914311" cy="9988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ounded Rectangle 4"/>
            <p:cNvSpPr/>
            <p:nvPr/>
          </p:nvSpPr>
          <p:spPr>
            <a:xfrm>
              <a:off x="49434" y="797915"/>
              <a:ext cx="1816789" cy="9013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indent="3492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6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1) Systematic</a:t>
              </a:r>
            </a:p>
            <a:p>
              <a:pPr lvl="0" indent="3492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6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2) Sustainable </a:t>
              </a:r>
            </a:p>
            <a:p>
              <a:pPr lvl="0" indent="3492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49250" algn="l"/>
                </a:tabLst>
              </a:pPr>
              <a:r>
                <a:rPr lang="en-US" sz="16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3) Measurable</a:t>
              </a:r>
              <a:endParaRPr lang="th-TH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>
          <a:xfrm>
            <a:off x="7036171" y="6043393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0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68320" y="6721475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513124" y="2072520"/>
            <a:ext cx="8097476" cy="4648955"/>
          </a:xfrm>
          <a:prstGeom prst="roundRect">
            <a:avLst>
              <a:gd name="adj" fmla="val 7712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602753" y="130165"/>
            <a:ext cx="7892647" cy="543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1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การนำองค์การ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8733819"/>
              </p:ext>
            </p:extLst>
          </p:nvPr>
        </p:nvGraphicFramePr>
        <p:xfrm>
          <a:off x="809962" y="2209948"/>
          <a:ext cx="7800638" cy="4678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0638"/>
              </a:tblGrid>
              <a:tr h="1152128">
                <a:tc>
                  <a:txBody>
                    <a:bodyPr/>
                    <a:lstStyle/>
                    <a:p>
                      <a:pPr marL="574675" marR="0" indent="-574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LD1 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ผู้บริหารของส่วนราชการดำเนินการกำหนดวิสัยทัศน์และค่านิยม </a:t>
                      </a:r>
                      <a:b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โดยมุ่งเน้นผู้รับบริการและผู้มีส่วนได้ส่วนเสีย และดำเนินการถ่ายทอดวิสัยทัศน์และค่านิยมสู่การปฏิบัติโดยผ่านระบบการนำองค์การไปยังบุคลากรในส่วนราชการ </a:t>
                      </a:r>
                      <a:r>
                        <a:rPr lang="th-TH" sz="1400" u="sng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ส่วนราชการหรือองค์การที่เกี่ยวข้องกันในการให้บริการ</a:t>
                      </a:r>
                      <a:r>
                        <a:rPr lang="th-TH" sz="14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หรือส่งมอบงานต่อกันที่สำคัญ และผู้รับบริการและผู้มีส่วนได้ส่วนเสีย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LD2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u="sng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ของส่วนราชการแสดงความมุ่งมั่นต่อการประพฤติปฏิบัติตามหลักธรรมาภิบาล</a:t>
                      </a:r>
                      <a:endParaRPr lang="en-US" sz="1400" u="sng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(ตัดเรื่องมอบอำนาจ และปรับเป็น หลักธรรมาภิบาล)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574675" marR="0" indent="-574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LD3 : 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ของส่วน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</a:t>
                      </a:r>
                      <a:r>
                        <a:rPr lang="th-TH" sz="1400" u="sng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สร้างสภาพแวดล้อมเพื่อให้เกิดการบรรลุพันธกิจ การปรับปรุงผลการดำเนินการของส่วนราชการ และการเรียนรู้ระดับองค์การและระดับบุคคล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3274">
                <a:tc>
                  <a:txBody>
                    <a:bodyPr/>
                    <a:lstStyle/>
                    <a:p>
                      <a:pPr marL="574675" marR="0" indent="-574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LD4 :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าชการมีการดำเนินการระบบการกำกับดูแลองค์การที่ดีในด้านความรับผิดชอบต่อการปฏิบัติงานของส่วนราชการ ความรับผิดชอบด้านการเงิน และการป้องกันการทุจริตและประพฤติมิชอบ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(ยุบรวมเรื่อง “การกำหนดและติดตามประเมินผลตัวชี้วัดที่สำคัญ”  ไปไว้กับ </a:t>
                      </a:r>
                      <a:r>
                        <a:rPr lang="en-US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SP4 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และนำ </a:t>
                      </a:r>
                      <a:r>
                        <a:rPr lang="en-US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LD5 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เดิมเรื่อง “</a:t>
                      </a:r>
                      <a:r>
                        <a:rPr lang="en-US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OG</a:t>
                      </a:r>
                      <a:r>
                        <a:rPr lang="en-US" sz="1400" i="1" baseline="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เพื่อให้เป็นไปตามหลักธรรมาภิบาล” มาไว้ใน </a:t>
                      </a:r>
                      <a:r>
                        <a:rPr lang="en-US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LD4 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ใหม่)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3274"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LD5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ราชการมีวิธีการและมาตรการในการจัดการผลกระทบทางลบที่เกิดขึ้นต่อสังคม 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</a:t>
                      </a:r>
                      <a:r>
                        <a:rPr lang="th-TH" sz="1400" u="sng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400" u="sng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th-TH" sz="1400" u="sng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u="none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sng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เตรียมการ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เชิงรุก มีกระบวนการ ตัววัด และเป้าประสงค์ที่สำคัญในการดำเนินการ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(นำเรื่องการจัดการผลกระทบทางลบจาก </a:t>
                      </a: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LD7 </a:t>
                      </a: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เดิมมา)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40051" y="794340"/>
            <a:ext cx="8480421" cy="111066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5998" y="809907"/>
            <a:ext cx="8188450" cy="942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มุ่งเน้นวิธีการที่ผู้บริหารชี้นำและกำหนดวิสัยทัศน์ ค่านิยม และผลการดำเนินการที่คาดหวังขององค์การ และขับเคลื่อน</a:t>
            </a:r>
            <a:r>
              <a:rPr lang="th-TH" sz="1400" spc="-2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ผลักดันให้องค์การมีผลการดำเนินงานอย่างยั่งยืน โดยให้ความสำคัญกับการสื่อสาร สร้างบรรยากาศที่ส่งเสริมให้เกิดพฤติกรรม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การดำเนินการที่มีจริยธรรมและผลการดำเนินการที่ดี รวมถึงระบบการกำกับดูแลตนเองที่ดี และความรับผิดชอบต่อสังคม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44520" y="6630155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589324" y="1981200"/>
            <a:ext cx="8097476" cy="4648955"/>
          </a:xfrm>
          <a:prstGeom prst="roundRect">
            <a:avLst>
              <a:gd name="adj" fmla="val 7712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602753" y="130165"/>
            <a:ext cx="7892647" cy="543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2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การวางแผนเชิงยุทธศาสตร์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8995394"/>
              </p:ext>
            </p:extLst>
          </p:nvPr>
        </p:nvGraphicFramePr>
        <p:xfrm>
          <a:off x="886162" y="2118628"/>
          <a:ext cx="7800638" cy="4571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0638"/>
              </a:tblGrid>
              <a:tr h="1152128">
                <a:tc>
                  <a:txBody>
                    <a:bodyPr/>
                    <a:lstStyle/>
                    <a:p>
                      <a:pPr marL="515938" marR="0" lvl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SP1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 </a:t>
                      </a:r>
                      <a:r>
                        <a:rPr lang="th-TH" sz="1400" spc="-3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ส่วนราชการมีการ</a:t>
                      </a:r>
                      <a:r>
                        <a:rPr lang="th-TH" sz="1400" u="sng" spc="-3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วางแผนยุทธศาสตร์</a:t>
                      </a:r>
                      <a:r>
                        <a:rPr lang="th-TH" sz="1400" spc="-3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ที่มีการระบุขั้นตอนที่สำคัญของกระบวนการจัดทำยุทธศาสตร์ </a:t>
                      </a:r>
                      <a:br>
                        <a:rPr lang="th-TH" sz="1400" spc="-3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spc="-3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ผู้ที่</a:t>
                      </a:r>
                      <a:r>
                        <a:rPr lang="th-TH" sz="1400" spc="-3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เกี่ยวข้องที่สำคัญ </a:t>
                      </a:r>
                      <a:r>
                        <a:rPr lang="th-TH" sz="1400" u="sng" spc="-3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กรอบระยะเวลาของการวางแผนระยะสั้นและระยะยาว พิจารณาการเปลี่ยนแปลงที่อาจจะเกิดขึ้นในอนาคต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SP2 :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ราชการมีวิธีการในการรวบรวมและวิเคราะห์ข้อมูล และ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พัฒนาสารสนเทศเพื่อใช้ในการวางแผนยุทธศาสตร์ที่ตอบสนองความท้าทายเชิงยุทธศาสตร์ สร้างความสมดุลของความต้องการของผู้มีส่วนได้ส่วนเสียที่สำคัญทั้งหมด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marL="574675" marR="0" indent="-574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SP3 :  </a:t>
                      </a: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ราชการมีวิธีการใน</a:t>
                      </a:r>
                      <a:r>
                        <a:rPr lang="th-TH" sz="1400" u="sng" spc="-4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การจัดทำแผนปฏิบัติการที่สำคัญ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โดยคำนึงถึงความพร้อมของทรัพยากร</a:t>
                      </a: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</a:t>
                      </a:r>
                      <a:b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 สื่อสารสร้างความเข้าใจ รวมถึงนำแผนไปสู่การ</a:t>
                      </a:r>
                      <a:r>
                        <a:rPr lang="th-TH" sz="1400" spc="-4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</a:t>
                      </a:r>
                      <a:r>
                        <a:rPr lang="th-TH" sz="1400" spc="-4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เพื่อก่อให้เกิด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ผลตามวัตถุประสงค์เชิงยุทธศาสตร์ของส่วนราชการ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(ย้ายเรื่อง “การจัดทำแผนด้านทรัพยากรบุคคล” ใน </a:t>
                      </a: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SP3 </a:t>
                      </a: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 ไปไว้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ที่หมวด </a:t>
                      </a: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endParaRPr lang="th-TH" sz="1400" i="1" dirty="0" smtClean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</a:t>
                      </a: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นำเรื่อง “</a:t>
                      </a:r>
                      <a:r>
                        <a:rPr lang="th-TH" sz="1400" i="1" spc="-4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การสื่อสารสร้างความเข้าใจ รวมถึงนำแผน</a:t>
                      </a:r>
                      <a:r>
                        <a:rPr lang="th-TH" sz="1400" i="1" spc="-4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ไปสู่การ</a:t>
                      </a:r>
                      <a:r>
                        <a:rPr lang="th-TH" sz="1400" i="1" spc="-4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</a:t>
                      </a: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</a:t>
                      </a:r>
                      <a:r>
                        <a:rPr lang="th-TH" sz="1400" i="1" spc="-4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จาก </a:t>
                      </a:r>
                      <a:r>
                        <a:rPr lang="en-US" sz="1400" i="1" spc="-4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SP4 </a:t>
                      </a:r>
                      <a:r>
                        <a:rPr lang="th-TH" sz="1400" i="1" spc="-4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เดิมมารวม)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3274"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SP4 :  </a:t>
                      </a: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ส่วนราชการมีระบบการกำกับและติดตามความสำเร็จและประสิทธิผลของการดำเนินการตาม</a:t>
                      </a:r>
                      <a:b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แผนยุทธศาสตร์และแผนปฏิบัติการ ทบทวนและปรับแผนให้มีความสอดคล้องกับสถานการณ์</a:t>
                      </a:r>
                      <a:endParaRPr lang="en-U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spc="-4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i="1" spc="-4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มาจาก “การติดตามผลการดำเนินการ</a:t>
                      </a:r>
                      <a:r>
                        <a:rPr lang="en-US" sz="1400" i="1" spc="-4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 </a:t>
                      </a:r>
                      <a:r>
                        <a:rPr lang="th-TH" sz="1400" i="1" spc="-4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</a:t>
                      </a:r>
                      <a:r>
                        <a:rPr lang="th-TH" sz="1400" i="1" spc="-40" baseline="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i="1" spc="-4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SP6 </a:t>
                      </a:r>
                      <a:r>
                        <a:rPr lang="th-TH" sz="1400" i="1" spc="-4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เดิม)</a:t>
                      </a:r>
                      <a:endParaRPr lang="en-US" sz="1400" dirty="0" smtClean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4675" marR="0" indent="-574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i="1" dirty="0" smtClean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33400" y="838200"/>
            <a:ext cx="8153399" cy="1066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3076" y="995075"/>
            <a:ext cx="8513324" cy="833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เพื่อให้ส่วนราชการสามารถวางแผนยุทธศาสตร์ที่มีประสิทธิภาพ กำหนดกลยุทธ์ที่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ตอบสนอง</a:t>
            </a:r>
            <a:b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ท้าทายเชิงกลยุทธ์  โดยใช้ประโยชน์จากความได้เปรียบเชิงกลยุทธ์ และโอกาสเชิงกล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ยุทธ์รวมถึง</a:t>
            </a:r>
            <a:b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ตัดสินใจเรื่องระบบงานที่สำคัญ ในการบรรลุเป้าหมายขององค์การ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5504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381000" y="2261316"/>
            <a:ext cx="8319230" cy="4459560"/>
          </a:xfrm>
          <a:prstGeom prst="roundRect">
            <a:avLst>
              <a:gd name="adj" fmla="val 7712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602753" y="130165"/>
            <a:ext cx="7892647" cy="543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3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การมุ่งเน้นผู้รับบริการและผู้มีส่วนได้ส่วนเสีย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930044"/>
              </p:ext>
            </p:extLst>
          </p:nvPr>
        </p:nvGraphicFramePr>
        <p:xfrm>
          <a:off x="680649" y="2389186"/>
          <a:ext cx="7800638" cy="4139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0638"/>
              </a:tblGrid>
              <a:tr h="864096"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CS1</a:t>
                      </a:r>
                      <a:r>
                        <a:rPr lang="th-TH" sz="1400" b="1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spc="-2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2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มีวิธีการในการรวบรวมข้อมูลและสารสนเทศที่เกี่ยวข้องกับผู้รับบริการและผู้มีส่วน</a:t>
                      </a:r>
                      <a:r>
                        <a:rPr lang="th-TH" sz="1400" u="sng" spc="-2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</a:t>
                      </a:r>
                      <a:br>
                        <a:rPr lang="th-TH" sz="1400" u="sng" spc="-2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u="sng" spc="-2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u="sng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เสียที่อาจจะมีความแตกต่างกันตามกลุ่มผู้รับบริการและผู้มีส่วนได้ส่วนเสีย เพื่อให้ได้</a:t>
                      </a:r>
                      <a:r>
                        <a:rPr lang="th-TH" sz="1400" u="sng" spc="-2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สารสนเทศ</a:t>
                      </a:r>
                      <a:br>
                        <a:rPr lang="th-TH" sz="1400" u="sng" spc="-2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u="sng" spc="-2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</a:t>
                      </a:r>
                      <a:r>
                        <a:rPr lang="th-TH" sz="1400" u="sng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สามารถนำไปใช้ในการปรับปรุงผลผลิตและบริการได้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CS2 :  </a:t>
                      </a:r>
                      <a:r>
                        <a:rPr lang="th-TH" sz="1400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2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ราชการมีวิธีการใน</a:t>
                      </a:r>
                      <a:r>
                        <a:rPr lang="th-TH" sz="1400" u="sng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การประเมินความพึงพอใจของผู้รับบริการและผู้มีส่วนได้ส่วนเสีย และนำสารสนเทศไปใช้</a:t>
                      </a:r>
                      <a:r>
                        <a:rPr lang="th-TH" sz="1400" u="sng" spc="-7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ตอบสนองความคาดหวังของผู้รับบริการและผู้มีส่วนได้ส่วนเสีย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574675" marR="0" indent="-574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CS3 :</a:t>
                      </a:r>
                      <a:r>
                        <a:rPr lang="en-US" sz="1400" b="1" spc="-2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2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วิธีการในการรวบรวมและค้นหาปัจจัยที่มีผลต่อความไม่พึงพอใจของผู้รับบริการและผู้มีส่วนได้ส่วนเสีย และนำสารสนเทศไปใช้ตอบสนองความคาดหวังของผู้รับบริการและผู้มีส่วนได้ส่วนเสีย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CS4 :  </a:t>
                      </a:r>
                      <a:r>
                        <a:rPr lang="th-TH" sz="1400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2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ราชการมีวิธีการใน</a:t>
                      </a:r>
                      <a:r>
                        <a:rPr lang="th-TH" sz="1400" u="sng" spc="-2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การสื่อสาร สร้าง และจัดการความสัมพันธ์กับผู้รับบริการและผู้มีส่วนได้ส่วนเสียเพื่อรักษาความสัมพันธ์ และตอบสนองความต้องการกับผู้รับบริการและผู้มีส่วนได้ส่วนเสีย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9258">
                <a:tc>
                  <a:txBody>
                    <a:bodyPr/>
                    <a:lstStyle/>
                    <a:p>
                      <a:pPr marL="515938" marR="0" indent="-515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CS5 :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ราชการมีวิธีการในการจัดการข้อร้องเรียนของผู้รับบริการและผู้มีส่วนได้ส่วนเสีย และทำให้มั่นใจว่าข้อร้องเรียนได้รับการแก้ไขอย่างทันท่วงทีและมีประสิทธิผล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(ตัด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เรื่อง “การ</a:t>
                      </a: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มีส่วน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ร่วม” ใน </a:t>
                      </a: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CS5 </a:t>
                      </a: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เดิมทิ้ง และ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รวมเรื่อง “การจัดการข้อร้องเรียน” ใน</a:t>
                      </a:r>
                      <a:r>
                        <a:rPr lang="th-TH" sz="1400" i="1" baseline="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CS3)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28600" y="838200"/>
            <a:ext cx="8686800" cy="1295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762000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</a:p>
          <a:p>
            <a:pPr algn="thaiDist"/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เพื่อให้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ส่วนราชการสามารถกำหนดวิธีการที่ใช้รับฟังเสียงของผู้รับบริการและผู้มีส่วนได้ส่วนเสีย เชื่อมโยงกับยุทธศาสตร์ของของส่วนราชการ เพื่อความสำเร็จระยะยาว รวมทั้งวิธีการในการค้นหาสารสนเทศของผู้รับบริการ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และผู้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มีส่วนได้ส่วนเสีย การสร้างความสัมพันธ์ และการใช้สารสนเทศเกี่ยวกับผู้รับบริการ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และผู้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มีส่วนได้ส่วนเสียในการปรับปรุงและค้นหาโอกาสในการสร้างนวัตกรรม เพื่อสร้างความผูกพันและความสัมพันธ์ที่ดีกับผู้รับบริการและผู้มีส่วนได้ส่วน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เสีย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9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3400" y="838200"/>
            <a:ext cx="8229600" cy="990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0953" y="6389129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02753" y="1980445"/>
            <a:ext cx="8097476" cy="4648955"/>
          </a:xfrm>
          <a:prstGeom prst="roundRect">
            <a:avLst>
              <a:gd name="adj" fmla="val 7712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602753" y="130165"/>
            <a:ext cx="7892647" cy="543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4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การวัด การวิเคราะห์ และการจัดการความรู้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549880"/>
              </p:ext>
            </p:extLst>
          </p:nvPr>
        </p:nvGraphicFramePr>
        <p:xfrm>
          <a:off x="899591" y="2192681"/>
          <a:ext cx="7800638" cy="4284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0638"/>
              </a:tblGrid>
              <a:tr h="1008113">
                <a:tc>
                  <a:txBody>
                    <a:bodyPr/>
                    <a:lstStyle/>
                    <a:p>
                      <a:pPr marL="515938" indent="-515938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IT1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มีการเลือก รวบรวม ตัววัดผลการดำเนินงาน เพื่อติดตามผลการปฏิบัติการและผลการดำเนินการโดยรวมของส่วนราชการ ซึ่งรวมถึงการติดตามความก้าวหน้าในการบรรลุวัตถุประสงค์เชิงยุทธศาสตร์และแผนปฏิบัติการ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515938" indent="-515938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IT2 :  </a:t>
                      </a:r>
                      <a:r>
                        <a:rPr lang="th-TH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วน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มีการวิเคราะห์ และทบทวนผลการดำเนินการเพื่อประเมินผลสำเร็จของส่วนราชการ ความก้าวหน้าในการบรรลุวัตถุประสงค์เชิงยุทธศาสตร์และแผนปฏิบัติการ</a:t>
                      </a:r>
                      <a:r>
                        <a:rPr lang="th-TH" sz="1400" dirty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พื่อการแลกเปลี่ยนเรียนรู้แนวปฏิบัติที่ดี และนำไปสู่การปรับปรุงอย่างต่อเนื่อง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นำเรื่อง “แผนการจัดการความรู้</a:t>
                      </a:r>
                      <a:r>
                        <a:rPr lang="en-US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 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</a:t>
                      </a:r>
                      <a:r>
                        <a:rPr lang="th-TH" sz="1400" i="1" baseline="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IT7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 มารวม)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6788">
                <a:tc>
                  <a:txBody>
                    <a:bodyPr/>
                    <a:lstStyle/>
                    <a:p>
                      <a:pPr marL="515938" indent="-515938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IT3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มีวิธีการรวบรวมและถ่ายทอดองค์ความรู้ ที่จำเป็นและเป็นประโยชน์แก่องค์การ เพื่อใช้ประโยชน์ในการแบ่งปันและนำวิธีปฏิบัติที่เป็นเลิศไปดำเนินการ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3274">
                <a:tc>
                  <a:txBody>
                    <a:bodyPr/>
                    <a:lstStyle/>
                    <a:p>
                      <a:pPr marL="515938" indent="-515938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IT4 :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ส่วนราชการมีวิธีการทำให้มั่นใจว่า</a:t>
                      </a:r>
                      <a:r>
                        <a:rPr lang="th-TH" sz="1400" u="sng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ข้อมูลและสารสนเทศ</a:t>
                      </a:r>
                      <a:r>
                        <a:rPr lang="th-TH" sz="1400" u="sng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ของส่วนราชการมีความครอบคลุม ถูกต้อง ทันสมัย และปลอดภัย รวมถึงมีเทคโนโลยีสารสนเทศที่มีรูปแบบที่ใช้งานง่ายสำหรับผู้ใช้งานทั้งภายในและภายนอกส่วนราชการ</a:t>
                      </a:r>
                      <a:endParaRPr lang="th-TH" sz="1400" i="1" dirty="0" smtClean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865217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เพื่อให้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ส่วนราชการสามารถใช้ข้อมูลและสารสนเทศในทุกระดับและทุกส่วนขององค์การมาใช้วัด วิเคราะห์ ทบทวนและปรับปรุงผลการดำเนินการขององค์การ รวมทั้งเพื่อให้ส่วนราชการใช้ข้อมูลเชิงเปรียบเทียบและข้อมูลเกี่ยวกับผู้รับบริการและผู้มีส่วนได้ส่วนเสียเพื่อสนับสนุนการตัดสินใจในทุกระดับ เกิดการแก้ปัญหาที่มีประสิทธิภาพ และการเรียนรู้จนเกิดแนวทางการปฏิบัติที่เป็นเลิศ </a:t>
            </a:r>
          </a:p>
        </p:txBody>
      </p:sp>
    </p:spTree>
    <p:extLst>
      <p:ext uri="{BB962C8B-B14F-4D97-AF65-F5344CB8AC3E}">
        <p14:creationId xmlns:p14="http://schemas.microsoft.com/office/powerpoint/2010/main" xmlns="" val="14078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914400"/>
            <a:ext cx="8305800" cy="1066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0953" y="6389129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02752" y="2238624"/>
            <a:ext cx="8217719" cy="4314576"/>
          </a:xfrm>
          <a:prstGeom prst="roundRect">
            <a:avLst>
              <a:gd name="adj" fmla="val 7712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602753" y="130165"/>
            <a:ext cx="7892647" cy="543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5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การมุ่งเน้นบุคลากร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844875"/>
              </p:ext>
            </p:extLst>
          </p:nvPr>
        </p:nvGraphicFramePr>
        <p:xfrm>
          <a:off x="827584" y="2508854"/>
          <a:ext cx="7800638" cy="3968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0638"/>
              </a:tblGrid>
              <a:tr h="1030388">
                <a:tc>
                  <a:txBody>
                    <a:bodyPr/>
                    <a:lstStyle/>
                    <a:p>
                      <a:pPr marL="633413" marR="0" indent="-6334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HR1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ส่วนราชการ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400" u="sng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การจัดทำแผนด้านทรัพยากรบุคคลที่สนับสนุนยุทธศาสตร์ แผนดังกล่าวได้มีการประเมินความเปลี่ยนแปลงที่อาจเกิดขึ้นที่เกี่ยวข้องกับความต้องการด้านขีดความสามารถและอัตรากำลังบุคลากร รวมถึงได้นำแผนไปปฏิบัติเพื่อให้งานของส่วนราชการบรรลุผลสำเร็จ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633413" marR="0" indent="-633413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HR2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มีการดูแลปัจจัยสภาพแวดล้อมในการทำงาน ด้านสุขภาพ ความปลอดภัย และสวัสดิภาพในการทำงานของบุคลากร มีการประเมินและปรับปรุงปัจจัยดังกล่าว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8380">
                <a:tc>
                  <a:txBody>
                    <a:bodyPr/>
                    <a:lstStyle/>
                    <a:p>
                      <a:pPr marL="574675" marR="0" indent="-574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HR3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มีการประเมินความผูกพันของบุคลากรมีวิธีการและตัววัดที่ใช้ในการประเมินความ</a:t>
                      </a:r>
                      <a:r>
                        <a:rPr lang="th-TH" sz="1400" u="sng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ผูกพันของ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บุคลากรที่มีความแตกต่างกันในแต่ละกลุ่มของบุคลากร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3274">
                <a:tc>
                  <a:txBody>
                    <a:bodyPr/>
                    <a:lstStyle/>
                    <a:p>
                      <a:pPr marL="633413" marR="0" indent="-6334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HR4 : </a:t>
                      </a:r>
                      <a:r>
                        <a:rPr lang="th-TH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มีการจัดทำระบบการเรียนรู้และการพัฒนาที่สนับสนุนความต้องการของส่วนราชการและการพัฒนาตนเอง รวมถึงมีวิธีประเมินประสิทธิผลและประสิทธิภาพของระบบการเรียนรู้และการพัฒนา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965262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th-TH" sz="14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</a:t>
            </a:r>
            <a:r>
              <a:rPr lang="th-TH" sz="14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ส่วนราชการสามารถประเมินความต้องการด้านความสามารถและอัตรากำลัง เพื่อสร้างสภาพแวดล้อมของบุคลากรที่ก่อให้เกิดผลการดำเนินการที่ดี สร้างความผูกพัน การบริหารจัดการและพัฒนาบุคลากรภายในองค์การ รวมถึงการนำศักยภาพของบุคลากรมาใช้อย่างเต็มที่ให้สอดคล้องไปในทางเดียวกันกับพันธกิจ กลยุทธ์ และแผนปฏิบัติการขององค์การ </a:t>
            </a:r>
          </a:p>
        </p:txBody>
      </p:sp>
    </p:spTree>
    <p:extLst>
      <p:ext uri="{BB962C8B-B14F-4D97-AF65-F5344CB8AC3E}">
        <p14:creationId xmlns:p14="http://schemas.microsoft.com/office/powerpoint/2010/main" xmlns="" val="25219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914400"/>
            <a:ext cx="8153400" cy="990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0953" y="6492875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02753" y="2026482"/>
            <a:ext cx="8097476" cy="4648955"/>
          </a:xfrm>
          <a:prstGeom prst="roundRect">
            <a:avLst>
              <a:gd name="adj" fmla="val 7712"/>
            </a:avLst>
          </a:prstGeom>
          <a:solidFill>
            <a:schemeClr val="bg1"/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602753" y="130165"/>
            <a:ext cx="7892647" cy="543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6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การมุ่งเน้นระบบปฏิบัติการ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1277822"/>
              </p:ext>
            </p:extLst>
          </p:nvPr>
        </p:nvGraphicFramePr>
        <p:xfrm>
          <a:off x="762000" y="2230410"/>
          <a:ext cx="7800638" cy="4932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0638"/>
              </a:tblGrid>
              <a:tr h="1152128">
                <a:tc>
                  <a:txBody>
                    <a:bodyPr/>
                    <a:lstStyle/>
                    <a:p>
                      <a:pPr marL="574675" indent="-57467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PM1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ราชการมีการกำหนดข้อกำหนดที่สำคัญของผลผลิต การบริการ และกระบวนการทำงานที่สำคัญ รวมถึงมีวิธีการออกแบบผลผลิต การบริการ และกระบวนการทำงานให้เป็นไปตามข้อกำหนดที่สำคัญทั้งหมด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รวมเรื่อง “การจัดทำข้อกำหนดของกระบวนการ” ใน</a:t>
                      </a:r>
                      <a:r>
                        <a:rPr lang="th-TH" sz="1400" i="1" baseline="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PM2 </a:t>
                      </a:r>
                      <a:r>
                        <a:rPr lang="th-TH" sz="1400" i="1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“การออกแบบกระบวนการ” ใน </a:t>
                      </a: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PM3 </a:t>
                      </a:r>
                      <a:r>
                        <a:rPr lang="th-TH" sz="1400" i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เดิม)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633413" indent="-633413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PM2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spc="-4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มีการปฏิบัติงานของกระบวนการที่เป็นไปตามข้อกำหนดที่สำคัญ มีการกำหนดตัววัดหรือตัวชี้วัดผลการดำเนินการที่สำคัญของกระบวนการที่ส่วนราชการใช้ในการควบคุม และปรับปรุงกระบวนการ รวมถึงเชื่อมโยงกับผลการดำเนินการและคุณภาพของผลผลิตและการบริการที่ส่งมอบ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8796">
                <a:tc>
                  <a:txBody>
                    <a:bodyPr/>
                    <a:lstStyle/>
                    <a:p>
                      <a:pPr marL="574675" indent="-57467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PM3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ราชการมีวิธีการในการปรับปรุงกระบวนการทำงานเพื่อปรับปรุงผลผลิต การบริการ และผลการดำเนินการ และลดความผิดพลาด การทำงานซ้ำ และความสูญเสียของกระบวนการ</a:t>
                      </a:r>
                      <a:endParaRPr lang="en-US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 spc="-4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400" i="1" spc="-4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รวมเรื่อง “การปรับปรุงกระบวนการ” ใน </a:t>
                      </a:r>
                      <a:r>
                        <a:rPr lang="en-US" sz="1400" i="1" spc="-4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PM6 </a:t>
                      </a:r>
                      <a:r>
                        <a:rPr lang="th-TH" sz="1400" i="1" spc="-4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เดิม)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574675" indent="-57467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PM4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spc="-4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มีวิธีการเตรียมความพร้อมต่อภัยพิบัติ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หรือภาวะฉุกเฉิน ได้คำนึงถึงการป้องกัน ความต่อเนื่องของการปฏิบัติการ</a:t>
                      </a:r>
                      <a:r>
                        <a:rPr lang="th-TH" sz="1400" spc="-40" dirty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sng" spc="-4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และการทำให้คืนสู่สภาพเดิม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3274">
                <a:tc>
                  <a:txBody>
                    <a:bodyPr/>
                    <a:lstStyle/>
                    <a:p>
                      <a:pPr marL="574675" indent="-57467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PM5</a:t>
                      </a:r>
                      <a:r>
                        <a:rPr lang="th-TH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spc="-4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</a:t>
                      </a:r>
                      <a:r>
                        <a:rPr lang="th-TH" sz="1400" spc="-4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ราชการ</a:t>
                      </a:r>
                      <a:r>
                        <a:rPr lang="th-TH" sz="1400" u="sng" spc="-4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วิธีการในการพิจารณาโอกาสในการสร้างให้เกิดนวัตกรรมที่สามารถนำมาใช้ประโยชน์ได้ในกระบวนการทำงา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1066800"/>
            <a:ext cx="800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เพื่อให้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ส่วนราชการสามารถออกแบบ จัดการ ปรับปรุงผลผลิต บริการ และกระบวนการทำงานทั่วทั้งองค์การ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เกิดประสิทธิผลของการปฏิบัติงานและสามารถส่งมอบผลผลิตแก่ผู้รับบริการ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และผู้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มีส่วนได้ส่วนเสีย เพื่อให้องค์การประสบความสำเร็จอย่างยั่งยืน </a:t>
            </a:r>
          </a:p>
        </p:txBody>
      </p:sp>
    </p:spTree>
    <p:extLst>
      <p:ext uri="{BB962C8B-B14F-4D97-AF65-F5344CB8AC3E}">
        <p14:creationId xmlns:p14="http://schemas.microsoft.com/office/powerpoint/2010/main" xmlns="" val="37378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54873"/>
            <a:ext cx="9125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www.opdc.go.th</a:t>
            </a:r>
            <a:endParaRPr lang="th-TH" sz="16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5177"/>
            <a:ext cx="6552728" cy="925985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หัวข้อการบรรยาย</a:t>
            </a: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85700612"/>
              </p:ext>
            </p:extLst>
          </p:nvPr>
        </p:nvGraphicFramePr>
        <p:xfrm>
          <a:off x="899592" y="1340768"/>
          <a:ext cx="67687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078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5496" y="108893"/>
            <a:ext cx="8185006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ความเป็นมา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9512" y="1052736"/>
            <a:ext cx="835292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tabLst>
                <a:tab pos="365125" algn="l"/>
              </a:tabLst>
            </a:pP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	  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มติคณะรัฐมนตรีในการประชุมเมื่อวันที่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มิถุนายน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2548 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เห็นชอบให้นำ</a:t>
            </a:r>
            <a:b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การพัฒนาคุณภาพการบริหารจัดการภาครัฐมาใช้เป็นเครื่องมือผลักดันให้การ</a:t>
            </a:r>
            <a:b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พัฒนาระบบราชการมีประสิทธิภาพ </a:t>
            </a:r>
          </a:p>
          <a:p>
            <a:pPr marL="365125" indent="-365125">
              <a:tabLst>
                <a:tab pos="365125" algn="l"/>
              </a:tabLst>
            </a:pPr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tabLst>
                <a:tab pos="365125" algn="l"/>
              </a:tabLst>
            </a:pPr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tabLst>
                <a:tab pos="365125" algn="l"/>
              </a:tabLst>
            </a:pPr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tabLst>
                <a:tab pos="365125" algn="l"/>
              </a:tabLst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5938" indent="-515938">
              <a:tabLst>
                <a:tab pos="515938" algn="l"/>
              </a:tabLst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5938" indent="-515938">
              <a:tabLst>
                <a:tab pos="515938" algn="l"/>
              </a:tabLst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0" indent="-365125">
              <a:tabLst>
                <a:tab pos="365125" algn="l"/>
              </a:tabLst>
            </a:pPr>
            <a:endPara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3001"/>
            <a:ext cx="3960046" cy="323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angle 46"/>
          <p:cNvSpPr/>
          <p:nvPr/>
        </p:nvSpPr>
        <p:spPr>
          <a:xfrm>
            <a:off x="251520" y="208581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tabLst>
                <a:tab pos="365125" algn="l"/>
              </a:tabLst>
            </a:pP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 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 ก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ร. จึงได้ศึกษาและจัดทำเกณฑ์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PMQA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และได้กำหนดเป็นตัวชี้วัดตาม </a:t>
            </a:r>
            <a:b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คำรับรองฯ ปี 2549  และในปี 2551 ได้พัฒนาเกณฑ์คุณภาพการบริหารจัดการ ภาครัฐ</a:t>
            </a:r>
            <a:b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ระดับพื้นฐาน และกำหนดให้ส่วนราชการนำไปใช้ในการพัฒนาองค์การปีละ 2  </a:t>
            </a:r>
            <a:b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หมวด ระหว่างปี พ.ศ. 2552 – 2554</a:t>
            </a:r>
            <a:endParaRPr lang="en-US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5938" indent="-515938">
              <a:tabLst>
                <a:tab pos="515938" algn="l"/>
              </a:tabLst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1520" y="3506812"/>
            <a:ext cx="442798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tabLst>
                <a:tab pos="365125" algn="l"/>
              </a:tabLst>
            </a:pP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 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เพื่อให้มั่นใจว่าส่วนราชการมีการยกระดับการพัฒนาคุณภาพการบริหารจัดการภาครัฐ ได้กำหนดให้มีการการตรวจรับรองคุณภาพการบริหารจัดการภาครัฐระดับพื้นฐาน (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Certified 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 Level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</a:t>
            </a:r>
          </a:p>
          <a:p>
            <a:pPr marL="365125" indent="-365125">
              <a:tabLst>
                <a:tab pos="365125" algn="l"/>
              </a:tabLst>
            </a:pPr>
            <a:endParaRPr lang="th-TH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tabLst>
                <a:tab pos="365125" algn="l"/>
              </a:tabLst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5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103AA-8845-4AAA-8DCD-945F174AEA2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489" y="762000"/>
            <a:ext cx="460851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tabLst>
                <a:tab pos="365125" algn="l"/>
              </a:tabLst>
            </a:pPr>
            <a:endParaRPr lang="th-TH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 algn="thaiDist">
              <a:tabLst>
                <a:tab pos="365125" algn="l"/>
              </a:tabLst>
            </a:pP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 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การตรวจรับรองรอบที่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ตั้งแต่ปี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2555 – 2557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5938" indent="-515938">
              <a:tabLst>
                <a:tab pos="515938" algn="l"/>
              </a:tabLst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DSC_74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47" b="10923"/>
          <a:stretch/>
        </p:blipFill>
        <p:spPr bwMode="auto">
          <a:xfrm>
            <a:off x="5181600" y="1447800"/>
            <a:ext cx="3566864" cy="162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SC_76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4" b="3902"/>
          <a:stretch/>
        </p:blipFill>
        <p:spPr bwMode="auto">
          <a:xfrm>
            <a:off x="467544" y="3717032"/>
            <a:ext cx="4392488" cy="204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4048" y="3586362"/>
            <a:ext cx="38415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thaiDist">
              <a:tabLst>
                <a:tab pos="365125" algn="l"/>
              </a:tabLst>
            </a:pPr>
            <a:endParaRPr lang="th-TH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 algn="thaiDist">
              <a:tabLst>
                <a:tab pos="365125" algn="l"/>
              </a:tabLst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ในปี พ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2558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ได้มีการปรับปรุงเกณฑ์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ดังนั้นเพื่อยกระดับการพัฒนา</a:t>
            </a:r>
            <a:b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ส่วนราชการและสอดคล้องกับเกณฑ์รางวัล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2558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จึงเห็นควรปรับปรุงเกณฑ์คุณภาพการบริหารจัดการภาครัฐระดับพื้นฐาน สำหรับใช้</a:t>
            </a:r>
            <a:r>
              <a:rPr lang="th-TH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ประเมินในรอบต่อไป</a:t>
            </a:r>
            <a:endParaRPr lang="en-US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5938" indent="-515938" algn="thaiDist">
              <a:tabLst>
                <a:tab pos="515938" algn="l"/>
              </a:tabLst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5938" indent="-515938" algn="thaiDist">
              <a:tabLst>
                <a:tab pos="515938" algn="l"/>
              </a:tabLst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870631"/>
              </p:ext>
            </p:extLst>
          </p:nvPr>
        </p:nvGraphicFramePr>
        <p:xfrm>
          <a:off x="457200" y="1414656"/>
          <a:ext cx="4443537" cy="1557144"/>
        </p:xfrm>
        <a:graphic>
          <a:graphicData uri="http://schemas.openxmlformats.org/drawingml/2006/table">
            <a:tbl>
              <a:tblPr firstRow="1" bandRow="1"/>
              <a:tblGrid>
                <a:gridCol w="1412742"/>
                <a:gridCol w="1549616"/>
                <a:gridCol w="1481179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th-TH" sz="1700" dirty="0" smtClean="0"/>
                        <a:t>ประเภท</a:t>
                      </a:r>
                      <a:endParaRPr lang="en-US" sz="1700" dirty="0"/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th-TH" sz="1700" dirty="0" smtClean="0"/>
                        <a:t>จน.ทั้งหมด</a:t>
                      </a:r>
                      <a:endParaRPr lang="en-US" sz="1700" dirty="0"/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th-TH" sz="1700" dirty="0" smtClean="0"/>
                        <a:t>จน.ผ่าน</a:t>
                      </a:r>
                      <a:endParaRPr lang="en-US" sz="1700" dirty="0"/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กระทรวง</a:t>
                      </a:r>
                      <a:endParaRPr lang="en-US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0206" marR="130206" marT="65103" marB="651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30206" marR="130206" marT="65103" marB="6510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th-TH" sz="1700" dirty="0" smtClean="0"/>
                        <a:t>กรม</a:t>
                      </a:r>
                      <a:endParaRPr lang="en-US" sz="1700" dirty="0"/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 smtClean="0"/>
                        <a:t>139</a:t>
                      </a:r>
                      <a:endParaRPr lang="en-US" sz="1700" dirty="0"/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 smtClean="0"/>
                        <a:t>132</a:t>
                      </a:r>
                      <a:endParaRPr lang="en-US" sz="1700" dirty="0"/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th-TH" sz="1700" dirty="0" smtClean="0"/>
                        <a:t>จังหวัด</a:t>
                      </a:r>
                      <a:endParaRPr lang="en-US" sz="1700" dirty="0"/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 smtClean="0"/>
                        <a:t>76</a:t>
                      </a:r>
                      <a:endParaRPr lang="en-US" sz="1700" dirty="0"/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 smtClean="0"/>
                        <a:t>73</a:t>
                      </a:r>
                      <a:endParaRPr lang="en-US" sz="1700" dirty="0"/>
                    </a:p>
                  </a:txBody>
                  <a:tcPr marL="130206" marR="130206" marT="65103" marB="651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2" y="0"/>
            <a:ext cx="8263830" cy="76311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การดำเนินการตรวจรับรองฯ รอบที่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969" y="1162408"/>
            <a:ext cx="503128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ผลการตรวจรับรองจังหวัด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638800" y="2606933"/>
            <a:ext cx="3276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marR="0" lvl="0" indent="-1651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th-TH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ส่วนราชการมีผลการดำเนินการในแต่ละหมวดใกล้เคียงกัน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6213" marR="0" lvl="0" indent="-1651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th-TH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หมวดที่มีผลการดำเนินการดีที่สุดในการตรวจรับรองปีที่ผ่านมาได้แก่ หมวด</a:t>
            </a:r>
            <a:r>
              <a:rPr kumimoji="0" lang="th-TH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th-TH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kumimoji="0" lang="th-TH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th-TH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ตามลำดับ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indent="111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kumimoji="0" lang="th-TH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มีระดับคะแนนน้อยที่สุด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057400"/>
            <a:ext cx="5181600" cy="350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284" t="11946" b="16316"/>
          <a:stretch>
            <a:fillRect/>
          </a:stretch>
        </p:blipFill>
        <p:spPr bwMode="auto">
          <a:xfrm>
            <a:off x="457200" y="2209800"/>
            <a:ext cx="4913453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3733800" y="2209800"/>
            <a:ext cx="3810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209800" y="2209800"/>
            <a:ext cx="3810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8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0638" y="6448251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26" b="17471"/>
          <a:stretch>
            <a:fillRect/>
          </a:stretch>
        </p:blipFill>
        <p:spPr bwMode="auto">
          <a:xfrm>
            <a:off x="4800599" y="1600200"/>
            <a:ext cx="4126585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8"/>
          <p:cNvGrpSpPr/>
          <p:nvPr/>
        </p:nvGrpSpPr>
        <p:grpSpPr>
          <a:xfrm>
            <a:off x="152400" y="152400"/>
            <a:ext cx="8894618" cy="4724400"/>
            <a:chOff x="152400" y="-220315"/>
            <a:chExt cx="8894618" cy="47244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49382" y="170448"/>
              <a:ext cx="8185006" cy="33855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endPara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625" b="12245"/>
            <a:stretch>
              <a:fillRect/>
            </a:stretch>
          </p:blipFill>
          <p:spPr bwMode="auto">
            <a:xfrm>
              <a:off x="304800" y="1227485"/>
              <a:ext cx="4419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2400" y="-220315"/>
              <a:ext cx="88946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9263" indent="-449263">
                <a:tabLst>
                  <a:tab pos="531813" algn="l"/>
                </a:tabLst>
              </a:pPr>
              <a:r>
                <a:rPr lang="th-TH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สรุปผล</a:t>
              </a:r>
              <a:r>
                <a:rPr lang="th-TH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การตรวจ</a:t>
              </a:r>
              <a:r>
                <a:rPr lang="th-TH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รับรองฯ</a:t>
              </a:r>
              <a:endPara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541685"/>
              <a:ext cx="3657600" cy="7200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หมวด </a:t>
              </a:r>
              <a:r>
                <a:rPr lang="en-US" sz="16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th-TH" sz="16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การนำองค์การ</a:t>
              </a:r>
              <a:endPara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000" y="617885"/>
              <a:ext cx="3733800" cy="533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หมวด </a:t>
              </a:r>
              <a:r>
                <a:rPr lang="en-US" sz="14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</a:t>
              </a:r>
              <a:r>
                <a:rPr lang="th-TH" sz="14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การวางแผนเชิงยุทธศาสตร์</a:t>
              </a:r>
              <a:endPara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1966912" y="1933576"/>
            <a:ext cx="360040" cy="152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506984" y="2147888"/>
            <a:ext cx="36004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881688" y="1933576"/>
            <a:ext cx="360040" cy="152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305800" y="2514600"/>
            <a:ext cx="36004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593"/>
          <a:stretch>
            <a:fillRect/>
          </a:stretch>
        </p:blipFill>
        <p:spPr bwMode="auto">
          <a:xfrm>
            <a:off x="304800" y="4953000"/>
            <a:ext cx="434340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855"/>
          <a:stretch>
            <a:fillRect/>
          </a:stretch>
        </p:blipFill>
        <p:spPr bwMode="auto">
          <a:xfrm>
            <a:off x="4875312" y="4876800"/>
            <a:ext cx="4116288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67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0638" y="6448251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382" y="108893"/>
            <a:ext cx="8185006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สรุปผลการตรวจรับรองฯ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143000"/>
            <a:ext cx="4343400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endParaRPr lang="th-TH" sz="1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การให้ความสำคัญกับผู้รับบริการและ</a:t>
            </a:r>
            <a:b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ผู้มีส่วนได้ส่วนเสีย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1066800"/>
            <a:ext cx="4114800" cy="60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 การวิเคราะห์ และการจัดการความรู้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214" b="16843"/>
          <a:stretch>
            <a:fillRect/>
          </a:stretch>
        </p:blipFill>
        <p:spPr bwMode="auto">
          <a:xfrm>
            <a:off x="228600" y="2057400"/>
            <a:ext cx="4191000" cy="2850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79" b="20000"/>
          <a:stretch>
            <a:fillRect/>
          </a:stretch>
        </p:blipFill>
        <p:spPr bwMode="auto">
          <a:xfrm>
            <a:off x="4572000" y="2057400"/>
            <a:ext cx="4199838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270"/>
          <a:stretch>
            <a:fillRect/>
          </a:stretch>
        </p:blipFill>
        <p:spPr bwMode="auto">
          <a:xfrm>
            <a:off x="304800" y="4953000"/>
            <a:ext cx="4114800" cy="530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928"/>
          <a:stretch>
            <a:fillRect/>
          </a:stretch>
        </p:blipFill>
        <p:spPr bwMode="auto">
          <a:xfrm>
            <a:off x="4562128" y="4948808"/>
            <a:ext cx="4200872" cy="613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>
          <a:xfrm>
            <a:off x="2286000" y="2362200"/>
            <a:ext cx="360040" cy="152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352800" y="2514600"/>
            <a:ext cx="36004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62000" y="2362200"/>
            <a:ext cx="360040" cy="152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116960" y="2362200"/>
            <a:ext cx="360040" cy="152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162800" y="2438400"/>
            <a:ext cx="36004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7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0638" y="6448251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382" y="108893"/>
            <a:ext cx="8185006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สรุปผลการตรวจรับรองฯ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58" b="18727"/>
          <a:stretch>
            <a:fillRect/>
          </a:stretch>
        </p:blipFill>
        <p:spPr bwMode="auto">
          <a:xfrm>
            <a:off x="457200" y="1828800"/>
            <a:ext cx="37338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25" b="13953"/>
          <a:stretch>
            <a:fillRect/>
          </a:stretch>
        </p:blipFill>
        <p:spPr bwMode="auto">
          <a:xfrm>
            <a:off x="4667312" y="1905000"/>
            <a:ext cx="3638487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1219200"/>
            <a:ext cx="36576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การมุ่งเน้นทรัพยากรบุคคล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1295400"/>
            <a:ext cx="35052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การจัดการกระบวนการ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697360" y="2133600"/>
            <a:ext cx="360040" cy="152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772400" y="2438400"/>
            <a:ext cx="36004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715000" y="2209800"/>
            <a:ext cx="360040" cy="1524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602360" y="2362200"/>
            <a:ext cx="360040" cy="152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676"/>
          <a:stretch>
            <a:fillRect/>
          </a:stretch>
        </p:blipFill>
        <p:spPr bwMode="auto">
          <a:xfrm>
            <a:off x="4724400" y="4953000"/>
            <a:ext cx="390026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488" b="10141"/>
          <a:stretch>
            <a:fillRect/>
          </a:stretch>
        </p:blipFill>
        <p:spPr bwMode="auto">
          <a:xfrm>
            <a:off x="457200" y="4800600"/>
            <a:ext cx="3886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107" r="53846" b="2019"/>
          <a:stretch>
            <a:fillRect/>
          </a:stretch>
        </p:blipFill>
        <p:spPr bwMode="auto">
          <a:xfrm>
            <a:off x="457200" y="5257800"/>
            <a:ext cx="1828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93107" b="2019"/>
          <a:stretch>
            <a:fillRect/>
          </a:stretch>
        </p:blipFill>
        <p:spPr bwMode="auto">
          <a:xfrm>
            <a:off x="2362200" y="5257800"/>
            <a:ext cx="19812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457200" y="54864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67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8078" y="1484784"/>
            <a:ext cx="8033663" cy="4123908"/>
          </a:xfrm>
          <a:prstGeom prst="roundRect">
            <a:avLst>
              <a:gd name="adj" fmla="val 6944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65200" algn="thai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องค์การให้ประสบผลสำเร็จต้องอาศัยความร่วมมือจากทุกส่วนในองค์การผ่านกระบวนการส่งเสริมจากผู้นำอย่างจริงจังและต่อเนื่อง แต่โดยที่ส่วนราชการมีความถี่ของการเปลี่ยนแปลงผู้รับผิดชอบสูง รวมถึงการเปลี่ยนแปลงในระดับผู้บริหารหลายหน่วยงาน มีผลให้การดำเนินการขาดความต่อเนื่องหรืออาจถูกลดความสำคัญลงจนเป็นเหตุให้การพัฒนาองค์การหยุดชะงัก หรือขับเคลื่อนไปอย่างล่าช้า</a:t>
            </a:r>
            <a:endParaRPr kumimoji="0" lang="th-TH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"/>
            <a:ext cx="7886700" cy="836712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สรุปปัญหาการประเมินที่ผ่านมา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8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1984</Words>
  <Application>Microsoft Office PowerPoint</Application>
  <PresentationFormat>On-screen Show (4:3)</PresentationFormat>
  <Paragraphs>178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1_Office Theme</vt:lpstr>
      <vt:lpstr>Office Theme</vt:lpstr>
      <vt:lpstr>2_Office Theme</vt:lpstr>
      <vt:lpstr>Slide 1</vt:lpstr>
      <vt:lpstr>หัวข้อการบรรยาย</vt:lpstr>
      <vt:lpstr>Slide 3</vt:lpstr>
      <vt:lpstr>Slide 4</vt:lpstr>
      <vt:lpstr>การดำเนินการตรวจรับรองฯ รอบที่ 1</vt:lpstr>
      <vt:lpstr>Slide 6</vt:lpstr>
      <vt:lpstr>Slide 7</vt:lpstr>
      <vt:lpstr>Slide 8</vt:lpstr>
      <vt:lpstr>สรุปปัญหาการประเมินที่ผ่านมา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</cp:revision>
  <dcterms:created xsi:type="dcterms:W3CDTF">2015-05-20T07:28:04Z</dcterms:created>
  <dcterms:modified xsi:type="dcterms:W3CDTF">2015-06-12T04:38:25Z</dcterms:modified>
</cp:coreProperties>
</file>