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s/slide119.xml" ContentType="application/vnd.openxmlformats-officedocument.presentationml.slide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handoutMasterIdLst>
    <p:handoutMasterId r:id="rId122"/>
  </p:handoutMasterIdLst>
  <p:sldIdLst>
    <p:sldId id="863" r:id="rId2"/>
    <p:sldId id="864" r:id="rId3"/>
    <p:sldId id="866" r:id="rId4"/>
    <p:sldId id="867" r:id="rId5"/>
    <p:sldId id="868" r:id="rId6"/>
    <p:sldId id="869" r:id="rId7"/>
    <p:sldId id="870" r:id="rId8"/>
    <p:sldId id="852" r:id="rId9"/>
    <p:sldId id="871" r:id="rId10"/>
    <p:sldId id="872" r:id="rId11"/>
    <p:sldId id="873" r:id="rId12"/>
    <p:sldId id="874" r:id="rId13"/>
    <p:sldId id="967" r:id="rId14"/>
    <p:sldId id="875" r:id="rId15"/>
    <p:sldId id="876" r:id="rId16"/>
    <p:sldId id="877" r:id="rId17"/>
    <p:sldId id="879" r:id="rId18"/>
    <p:sldId id="880" r:id="rId19"/>
    <p:sldId id="843" r:id="rId20"/>
    <p:sldId id="661" r:id="rId21"/>
    <p:sldId id="977" r:id="rId22"/>
    <p:sldId id="931" r:id="rId23"/>
    <p:sldId id="976" r:id="rId24"/>
    <p:sldId id="621" r:id="rId25"/>
    <p:sldId id="961" r:id="rId26"/>
    <p:sldId id="953" r:id="rId27"/>
    <p:sldId id="954" r:id="rId28"/>
    <p:sldId id="623" r:id="rId29"/>
    <p:sldId id="960" r:id="rId30"/>
    <p:sldId id="627" r:id="rId31"/>
    <p:sldId id="959" r:id="rId32"/>
    <p:sldId id="762" r:id="rId33"/>
    <p:sldId id="765" r:id="rId34"/>
    <p:sldId id="766" r:id="rId35"/>
    <p:sldId id="630" r:id="rId36"/>
    <p:sldId id="958" r:id="rId37"/>
    <p:sldId id="854" r:id="rId38"/>
    <p:sldId id="633" r:id="rId39"/>
    <p:sldId id="957" r:id="rId40"/>
    <p:sldId id="741" r:id="rId41"/>
    <p:sldId id="740" r:id="rId42"/>
    <p:sldId id="739" r:id="rId43"/>
    <p:sldId id="719" r:id="rId44"/>
    <p:sldId id="723" r:id="rId45"/>
    <p:sldId id="724" r:id="rId46"/>
    <p:sldId id="635" r:id="rId47"/>
    <p:sldId id="928" r:id="rId48"/>
    <p:sldId id="978" r:id="rId49"/>
    <p:sldId id="638" r:id="rId50"/>
    <p:sldId id="962" r:id="rId51"/>
    <p:sldId id="657" r:id="rId52"/>
    <p:sldId id="930" r:id="rId53"/>
    <p:sldId id="727" r:id="rId54"/>
    <p:sldId id="855" r:id="rId55"/>
    <p:sldId id="655" r:id="rId56"/>
    <p:sldId id="963" r:id="rId57"/>
    <p:sldId id="731" r:id="rId58"/>
    <p:sldId id="980" r:id="rId59"/>
    <p:sldId id="656" r:id="rId60"/>
    <p:sldId id="964" r:id="rId61"/>
    <p:sldId id="728" r:id="rId62"/>
    <p:sldId id="653" r:id="rId63"/>
    <p:sldId id="937" r:id="rId64"/>
    <p:sldId id="654" r:id="rId65"/>
    <p:sldId id="965" r:id="rId66"/>
    <p:sldId id="617" r:id="rId67"/>
    <p:sldId id="939" r:id="rId68"/>
    <p:sldId id="856" r:id="rId69"/>
    <p:sldId id="804" r:id="rId70"/>
    <p:sldId id="940" r:id="rId71"/>
    <p:sldId id="806" r:id="rId72"/>
    <p:sldId id="941" r:id="rId73"/>
    <p:sldId id="808" r:id="rId74"/>
    <p:sldId id="952" r:id="rId75"/>
    <p:sldId id="983" r:id="rId76"/>
    <p:sldId id="984" r:id="rId77"/>
    <p:sldId id="810" r:id="rId78"/>
    <p:sldId id="942" r:id="rId79"/>
    <p:sldId id="858" r:id="rId80"/>
    <p:sldId id="813" r:id="rId81"/>
    <p:sldId id="943" r:id="rId82"/>
    <p:sldId id="815" r:id="rId83"/>
    <p:sldId id="944" r:id="rId84"/>
    <p:sldId id="817" r:id="rId85"/>
    <p:sldId id="945" r:id="rId86"/>
    <p:sldId id="986" r:id="rId87"/>
    <p:sldId id="819" r:id="rId88"/>
    <p:sldId id="946" r:id="rId89"/>
    <p:sldId id="857" r:id="rId90"/>
    <p:sldId id="822" r:id="rId91"/>
    <p:sldId id="947" r:id="rId92"/>
    <p:sldId id="824" r:id="rId93"/>
    <p:sldId id="948" r:id="rId94"/>
    <p:sldId id="826" r:id="rId95"/>
    <p:sldId id="949" r:id="rId96"/>
    <p:sldId id="828" r:id="rId97"/>
    <p:sldId id="950" r:id="rId98"/>
    <p:sldId id="830" r:id="rId99"/>
    <p:sldId id="951" r:id="rId100"/>
    <p:sldId id="859" r:id="rId101"/>
    <p:sldId id="833" r:id="rId102"/>
    <p:sldId id="834" r:id="rId103"/>
    <p:sldId id="835" r:id="rId104"/>
    <p:sldId id="836" r:id="rId105"/>
    <p:sldId id="837" r:id="rId106"/>
    <p:sldId id="838" r:id="rId107"/>
    <p:sldId id="839" r:id="rId108"/>
    <p:sldId id="840" r:id="rId109"/>
    <p:sldId id="841" r:id="rId110"/>
    <p:sldId id="842" r:id="rId111"/>
    <p:sldId id="924" r:id="rId112"/>
    <p:sldId id="925" r:id="rId113"/>
    <p:sldId id="973" r:id="rId114"/>
    <p:sldId id="975" r:id="rId115"/>
    <p:sldId id="969" r:id="rId116"/>
    <p:sldId id="974" r:id="rId117"/>
    <p:sldId id="971" r:id="rId118"/>
    <p:sldId id="972" r:id="rId119"/>
    <p:sldId id="760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8000"/>
    <a:srgbClr val="0066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216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A8133-7589-4487-9FD1-59FDB6FBF4DC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0124B9-BF1D-41E4-8A14-0AA1B12AF0B1}">
      <dgm:prSet phldrT="[Text]" custT="1"/>
      <dgm:spPr/>
      <dgm:t>
        <a:bodyPr/>
        <a:lstStyle/>
        <a:p>
          <a:pPr algn="ctr"/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Certified FL Version 1.0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A3F5EB-4129-4401-A4E5-EEB03BAFACFE}" type="parTrans" cxnId="{8439B575-406C-459D-819C-93AE912DC3FD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266CD3-32A8-4E29-BB61-01166F3B66F3}" type="sibTrans" cxnId="{8439B575-406C-459D-819C-93AE912DC3FD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A17708-54AE-4CD5-B6D0-80EC17A18F1A}">
      <dgm:prSet phldrT="[Text]" custT="1"/>
      <dgm:spPr/>
      <dgm:t>
        <a:bodyPr/>
        <a:lstStyle/>
        <a:p>
          <a:pPr algn="ctr"/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Certified FL Version 2.0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AD1F20-9BA2-4C15-A472-0877D41A2867}" type="parTrans" cxnId="{32F670C8-E119-424A-A6D8-DCF39323CD4F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7D481F-F1FA-4865-9C0E-2264C6050A38}" type="sibTrans" cxnId="{32F670C8-E119-424A-A6D8-DCF39323CD4F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5FE799-735B-4DB0-ACC4-CA677CD65823}">
      <dgm:prSet phldrT="[Text]" custT="1"/>
      <dgm:spPr/>
      <dgm:t>
        <a:bodyPr/>
        <a:lstStyle/>
        <a:p>
          <a:pPr algn="ctr"/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รายหมวด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48BB9E-ECB2-4103-A269-A0C2145B80DC}" type="parTrans" cxnId="{0FCDB958-90C5-4D0E-9379-4D9A1118ADA2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D0EEEF-1236-4397-9E32-D0FFD0D30FD4}" type="sibTrans" cxnId="{0FCDB958-90C5-4D0E-9379-4D9A1118ADA2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798733-9189-464D-B6B8-39F94DB90AD5}">
      <dgm:prSet phldrT="[Text]" custT="1"/>
      <dgm:spPr/>
      <dgm:t>
        <a:bodyPr/>
        <a:lstStyle/>
        <a:p>
          <a:pPr algn="ctr"/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ระดับดีเด่น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40FE1F-77A4-4E54-8B13-4BBE04FA5389}" type="parTrans" cxnId="{594A4812-5A0E-46FB-AED0-BE9D1CD93458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74E795-7DCA-4DA5-9B54-99D9F0AF1712}" type="sibTrans" cxnId="{594A4812-5A0E-46FB-AED0-BE9D1CD93458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092D44-136C-4FB4-89ED-996C8A7212D2}">
      <dgm:prSet phldrT="[Text]" custT="1"/>
      <dgm:spPr/>
      <dgm:t>
        <a:bodyPr/>
        <a:lstStyle/>
        <a:p>
          <a:pPr algn="ctr"/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ระดับดีเลิศ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16CD8A-4556-4EEB-AE77-17ED701086ED}" type="parTrans" cxnId="{AB3B1307-7512-4586-A89F-D3EBDE5CFD2B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C88C1-0584-4CC2-846C-BF4CEB320FA2}" type="sibTrans" cxnId="{AB3B1307-7512-4586-A89F-D3EBDE5CFD2B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002B30-F3AF-4D04-BC5D-510FED63352B}" type="pres">
      <dgm:prSet presAssocID="{529A8133-7589-4487-9FD1-59FDB6FBF4D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4D62F3-C0D6-4D70-9CE1-8FEDDCD876AD}" type="pres">
      <dgm:prSet presAssocID="{F70124B9-BF1D-41E4-8A14-0AA1B12AF0B1}" presName="composite" presStyleCnt="0"/>
      <dgm:spPr/>
    </dgm:pt>
    <dgm:pt modelId="{FB2E4563-39A5-4DA1-A598-119E4DDBE106}" type="pres">
      <dgm:prSet presAssocID="{F70124B9-BF1D-41E4-8A14-0AA1B12AF0B1}" presName="LShape" presStyleLbl="alignNode1" presStyleIdx="0" presStyleCnt="9"/>
      <dgm:spPr/>
    </dgm:pt>
    <dgm:pt modelId="{393999B7-FC98-4565-A99D-BB6CE2DA5636}" type="pres">
      <dgm:prSet presAssocID="{F70124B9-BF1D-41E4-8A14-0AA1B12AF0B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B40EA-4F75-4875-A7D4-7BB8ACEB075E}" type="pres">
      <dgm:prSet presAssocID="{F70124B9-BF1D-41E4-8A14-0AA1B12AF0B1}" presName="Triangle" presStyleLbl="alignNode1" presStyleIdx="1" presStyleCnt="9"/>
      <dgm:spPr/>
    </dgm:pt>
    <dgm:pt modelId="{A00C3253-1295-431B-96AB-2B91A8CE4350}" type="pres">
      <dgm:prSet presAssocID="{A8266CD3-32A8-4E29-BB61-01166F3B66F3}" presName="sibTrans" presStyleCnt="0"/>
      <dgm:spPr/>
    </dgm:pt>
    <dgm:pt modelId="{2EA6357E-8710-4CD6-A6E2-2D7C91BE87EA}" type="pres">
      <dgm:prSet presAssocID="{A8266CD3-32A8-4E29-BB61-01166F3B66F3}" presName="space" presStyleCnt="0"/>
      <dgm:spPr/>
    </dgm:pt>
    <dgm:pt modelId="{BCF50216-CC55-4CF6-9033-D8780C09F328}" type="pres">
      <dgm:prSet presAssocID="{7FA17708-54AE-4CD5-B6D0-80EC17A18F1A}" presName="composite" presStyleCnt="0"/>
      <dgm:spPr/>
    </dgm:pt>
    <dgm:pt modelId="{73B1FC7D-DC95-4B46-9FEC-5C45E83CB672}" type="pres">
      <dgm:prSet presAssocID="{7FA17708-54AE-4CD5-B6D0-80EC17A18F1A}" presName="LShape" presStyleLbl="alignNode1" presStyleIdx="2" presStyleCnt="9"/>
      <dgm:spPr/>
    </dgm:pt>
    <dgm:pt modelId="{8D631F4B-5F3A-42D9-A360-DB084B99CE1B}" type="pres">
      <dgm:prSet presAssocID="{7FA17708-54AE-4CD5-B6D0-80EC17A18F1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4C41D-63CA-4354-8EEE-B62726BB0D57}" type="pres">
      <dgm:prSet presAssocID="{7FA17708-54AE-4CD5-B6D0-80EC17A18F1A}" presName="Triangle" presStyleLbl="alignNode1" presStyleIdx="3" presStyleCnt="9"/>
      <dgm:spPr/>
    </dgm:pt>
    <dgm:pt modelId="{A641EFA9-7E74-4A7A-8F43-FC5A008F5005}" type="pres">
      <dgm:prSet presAssocID="{7A7D481F-F1FA-4865-9C0E-2264C6050A38}" presName="sibTrans" presStyleCnt="0"/>
      <dgm:spPr/>
    </dgm:pt>
    <dgm:pt modelId="{7E519A1F-9673-4EA8-9915-9998765B51E9}" type="pres">
      <dgm:prSet presAssocID="{7A7D481F-F1FA-4865-9C0E-2264C6050A38}" presName="space" presStyleCnt="0"/>
      <dgm:spPr/>
    </dgm:pt>
    <dgm:pt modelId="{B9EB1CF6-0F9F-4CA3-BD39-9A70564A08FB}" type="pres">
      <dgm:prSet presAssocID="{495FE799-735B-4DB0-ACC4-CA677CD65823}" presName="composite" presStyleCnt="0"/>
      <dgm:spPr/>
    </dgm:pt>
    <dgm:pt modelId="{E2AE465D-0F9B-48FC-8D1E-1A0C84D1CB00}" type="pres">
      <dgm:prSet presAssocID="{495FE799-735B-4DB0-ACC4-CA677CD65823}" presName="LShape" presStyleLbl="alignNode1" presStyleIdx="4" presStyleCnt="9"/>
      <dgm:spPr/>
    </dgm:pt>
    <dgm:pt modelId="{0ED02853-C3E0-4CF7-ADE9-BDE30A4BDA68}" type="pres">
      <dgm:prSet presAssocID="{495FE799-735B-4DB0-ACC4-CA677CD6582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A6A4D-24F1-46F6-87F8-AFDEB3A68E7E}" type="pres">
      <dgm:prSet presAssocID="{495FE799-735B-4DB0-ACC4-CA677CD65823}" presName="Triangle" presStyleLbl="alignNode1" presStyleIdx="5" presStyleCnt="9"/>
      <dgm:spPr/>
    </dgm:pt>
    <dgm:pt modelId="{0B1C8291-C300-4898-BDA4-724E51CDB3F0}" type="pres">
      <dgm:prSet presAssocID="{F5D0EEEF-1236-4397-9E32-D0FFD0D30FD4}" presName="sibTrans" presStyleCnt="0"/>
      <dgm:spPr/>
    </dgm:pt>
    <dgm:pt modelId="{C3279BD9-02D1-43D3-B516-7612DE4B5ED1}" type="pres">
      <dgm:prSet presAssocID="{F5D0EEEF-1236-4397-9E32-D0FFD0D30FD4}" presName="space" presStyleCnt="0"/>
      <dgm:spPr/>
    </dgm:pt>
    <dgm:pt modelId="{404C8943-0741-41F3-932C-338DC347FA4B}" type="pres">
      <dgm:prSet presAssocID="{05798733-9189-464D-B6B8-39F94DB90AD5}" presName="composite" presStyleCnt="0"/>
      <dgm:spPr/>
    </dgm:pt>
    <dgm:pt modelId="{B67B0EAE-7772-452E-856D-27CB2D581FD0}" type="pres">
      <dgm:prSet presAssocID="{05798733-9189-464D-B6B8-39F94DB90AD5}" presName="LShape" presStyleLbl="alignNode1" presStyleIdx="6" presStyleCnt="9"/>
      <dgm:spPr/>
    </dgm:pt>
    <dgm:pt modelId="{F11BF982-28CE-457B-B1EA-5359238540BC}" type="pres">
      <dgm:prSet presAssocID="{05798733-9189-464D-B6B8-39F94DB90AD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5B958-B31C-452E-885C-1D7C697AC204}" type="pres">
      <dgm:prSet presAssocID="{05798733-9189-464D-B6B8-39F94DB90AD5}" presName="Triangle" presStyleLbl="alignNode1" presStyleIdx="7" presStyleCnt="9"/>
      <dgm:spPr/>
    </dgm:pt>
    <dgm:pt modelId="{9C938C0D-B625-424B-8DA0-E37045363B1F}" type="pres">
      <dgm:prSet presAssocID="{3074E795-7DCA-4DA5-9B54-99D9F0AF1712}" presName="sibTrans" presStyleCnt="0"/>
      <dgm:spPr/>
    </dgm:pt>
    <dgm:pt modelId="{1ECB89E3-C6BD-47C0-A174-0A465CF8564C}" type="pres">
      <dgm:prSet presAssocID="{3074E795-7DCA-4DA5-9B54-99D9F0AF1712}" presName="space" presStyleCnt="0"/>
      <dgm:spPr/>
    </dgm:pt>
    <dgm:pt modelId="{AF7ED8DA-E996-4F69-9F28-649086793D8D}" type="pres">
      <dgm:prSet presAssocID="{CC092D44-136C-4FB4-89ED-996C8A7212D2}" presName="composite" presStyleCnt="0"/>
      <dgm:spPr/>
    </dgm:pt>
    <dgm:pt modelId="{2110F537-64EC-4994-9689-9F1A7AF8F303}" type="pres">
      <dgm:prSet presAssocID="{CC092D44-136C-4FB4-89ED-996C8A7212D2}" presName="LShape" presStyleLbl="alignNode1" presStyleIdx="8" presStyleCnt="9"/>
      <dgm:spPr/>
    </dgm:pt>
    <dgm:pt modelId="{BB8F25AA-7A32-42B4-98CA-A72A05197094}" type="pres">
      <dgm:prSet presAssocID="{CC092D44-136C-4FB4-89ED-996C8A7212D2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DB958-90C5-4D0E-9379-4D9A1118ADA2}" srcId="{529A8133-7589-4487-9FD1-59FDB6FBF4DC}" destId="{495FE799-735B-4DB0-ACC4-CA677CD65823}" srcOrd="2" destOrd="0" parTransId="{CC48BB9E-ECB2-4103-A269-A0C2145B80DC}" sibTransId="{F5D0EEEF-1236-4397-9E32-D0FFD0D30FD4}"/>
    <dgm:cxn modelId="{594A4812-5A0E-46FB-AED0-BE9D1CD93458}" srcId="{529A8133-7589-4487-9FD1-59FDB6FBF4DC}" destId="{05798733-9189-464D-B6B8-39F94DB90AD5}" srcOrd="3" destOrd="0" parTransId="{E340FE1F-77A4-4E54-8B13-4BBE04FA5389}" sibTransId="{3074E795-7DCA-4DA5-9B54-99D9F0AF1712}"/>
    <dgm:cxn modelId="{AB3B1307-7512-4586-A89F-D3EBDE5CFD2B}" srcId="{529A8133-7589-4487-9FD1-59FDB6FBF4DC}" destId="{CC092D44-136C-4FB4-89ED-996C8A7212D2}" srcOrd="4" destOrd="0" parTransId="{D716CD8A-4556-4EEB-AE77-17ED701086ED}" sibTransId="{8D5C88C1-0584-4CC2-846C-BF4CEB320FA2}"/>
    <dgm:cxn modelId="{14B81D9C-F967-4411-9088-9DFDB92EE3F0}" type="presOf" srcId="{529A8133-7589-4487-9FD1-59FDB6FBF4DC}" destId="{31002B30-F3AF-4D04-BC5D-510FED63352B}" srcOrd="0" destOrd="0" presId="urn:microsoft.com/office/officeart/2009/3/layout/StepUpProcess"/>
    <dgm:cxn modelId="{FBBBAB46-253A-4E42-86C6-A234D9BB71B4}" type="presOf" srcId="{CC092D44-136C-4FB4-89ED-996C8A7212D2}" destId="{BB8F25AA-7A32-42B4-98CA-A72A05197094}" srcOrd="0" destOrd="0" presId="urn:microsoft.com/office/officeart/2009/3/layout/StepUpProcess"/>
    <dgm:cxn modelId="{8439B575-406C-459D-819C-93AE912DC3FD}" srcId="{529A8133-7589-4487-9FD1-59FDB6FBF4DC}" destId="{F70124B9-BF1D-41E4-8A14-0AA1B12AF0B1}" srcOrd="0" destOrd="0" parTransId="{B0A3F5EB-4129-4401-A4E5-EEB03BAFACFE}" sibTransId="{A8266CD3-32A8-4E29-BB61-01166F3B66F3}"/>
    <dgm:cxn modelId="{096E4CB1-2897-4543-864B-D63BC8FF8567}" type="presOf" srcId="{F70124B9-BF1D-41E4-8A14-0AA1B12AF0B1}" destId="{393999B7-FC98-4565-A99D-BB6CE2DA5636}" srcOrd="0" destOrd="0" presId="urn:microsoft.com/office/officeart/2009/3/layout/StepUpProcess"/>
    <dgm:cxn modelId="{32F670C8-E119-424A-A6D8-DCF39323CD4F}" srcId="{529A8133-7589-4487-9FD1-59FDB6FBF4DC}" destId="{7FA17708-54AE-4CD5-B6D0-80EC17A18F1A}" srcOrd="1" destOrd="0" parTransId="{7AAD1F20-9BA2-4C15-A472-0877D41A2867}" sibTransId="{7A7D481F-F1FA-4865-9C0E-2264C6050A38}"/>
    <dgm:cxn modelId="{2EB1E584-127C-4A55-B4B9-FC21C750708F}" type="presOf" srcId="{495FE799-735B-4DB0-ACC4-CA677CD65823}" destId="{0ED02853-C3E0-4CF7-ADE9-BDE30A4BDA68}" srcOrd="0" destOrd="0" presId="urn:microsoft.com/office/officeart/2009/3/layout/StepUpProcess"/>
    <dgm:cxn modelId="{799BEFAC-4D6E-40CC-B6CC-8A3DFE1CB353}" type="presOf" srcId="{7FA17708-54AE-4CD5-B6D0-80EC17A18F1A}" destId="{8D631F4B-5F3A-42D9-A360-DB084B99CE1B}" srcOrd="0" destOrd="0" presId="urn:microsoft.com/office/officeart/2009/3/layout/StepUpProcess"/>
    <dgm:cxn modelId="{B02DC1B5-80DB-4E54-96E9-8EF0788E91D3}" type="presOf" srcId="{05798733-9189-464D-B6B8-39F94DB90AD5}" destId="{F11BF982-28CE-457B-B1EA-5359238540BC}" srcOrd="0" destOrd="0" presId="urn:microsoft.com/office/officeart/2009/3/layout/StepUpProcess"/>
    <dgm:cxn modelId="{88F1E1AE-AFD6-4B5D-BDB8-78075425028D}" type="presParOf" srcId="{31002B30-F3AF-4D04-BC5D-510FED63352B}" destId="{504D62F3-C0D6-4D70-9CE1-8FEDDCD876AD}" srcOrd="0" destOrd="0" presId="urn:microsoft.com/office/officeart/2009/3/layout/StepUpProcess"/>
    <dgm:cxn modelId="{6341C959-F3D2-4159-BD9F-5D45BA48E929}" type="presParOf" srcId="{504D62F3-C0D6-4D70-9CE1-8FEDDCD876AD}" destId="{FB2E4563-39A5-4DA1-A598-119E4DDBE106}" srcOrd="0" destOrd="0" presId="urn:microsoft.com/office/officeart/2009/3/layout/StepUpProcess"/>
    <dgm:cxn modelId="{947513CF-41AD-4DA1-9510-70A12FE1C643}" type="presParOf" srcId="{504D62F3-C0D6-4D70-9CE1-8FEDDCD876AD}" destId="{393999B7-FC98-4565-A99D-BB6CE2DA5636}" srcOrd="1" destOrd="0" presId="urn:microsoft.com/office/officeart/2009/3/layout/StepUpProcess"/>
    <dgm:cxn modelId="{F966D32C-E906-4F6D-BD58-CE1DAF9F6033}" type="presParOf" srcId="{504D62F3-C0D6-4D70-9CE1-8FEDDCD876AD}" destId="{941B40EA-4F75-4875-A7D4-7BB8ACEB075E}" srcOrd="2" destOrd="0" presId="urn:microsoft.com/office/officeart/2009/3/layout/StepUpProcess"/>
    <dgm:cxn modelId="{4BD3846C-5832-4626-81AB-4626E6EF6DC0}" type="presParOf" srcId="{31002B30-F3AF-4D04-BC5D-510FED63352B}" destId="{A00C3253-1295-431B-96AB-2B91A8CE4350}" srcOrd="1" destOrd="0" presId="urn:microsoft.com/office/officeart/2009/3/layout/StepUpProcess"/>
    <dgm:cxn modelId="{D9C40714-9C35-4E42-8EE2-51D87AAB2852}" type="presParOf" srcId="{A00C3253-1295-431B-96AB-2B91A8CE4350}" destId="{2EA6357E-8710-4CD6-A6E2-2D7C91BE87EA}" srcOrd="0" destOrd="0" presId="urn:microsoft.com/office/officeart/2009/3/layout/StepUpProcess"/>
    <dgm:cxn modelId="{B44A5573-8CCD-4998-8286-9CF890D553FF}" type="presParOf" srcId="{31002B30-F3AF-4D04-BC5D-510FED63352B}" destId="{BCF50216-CC55-4CF6-9033-D8780C09F328}" srcOrd="2" destOrd="0" presId="urn:microsoft.com/office/officeart/2009/3/layout/StepUpProcess"/>
    <dgm:cxn modelId="{EA4815EC-A52F-479D-A8DE-C8AE86671E54}" type="presParOf" srcId="{BCF50216-CC55-4CF6-9033-D8780C09F328}" destId="{73B1FC7D-DC95-4B46-9FEC-5C45E83CB672}" srcOrd="0" destOrd="0" presId="urn:microsoft.com/office/officeart/2009/3/layout/StepUpProcess"/>
    <dgm:cxn modelId="{AE66462E-16B3-48BF-9DCE-C82D490EC4BF}" type="presParOf" srcId="{BCF50216-CC55-4CF6-9033-D8780C09F328}" destId="{8D631F4B-5F3A-42D9-A360-DB084B99CE1B}" srcOrd="1" destOrd="0" presId="urn:microsoft.com/office/officeart/2009/3/layout/StepUpProcess"/>
    <dgm:cxn modelId="{D7B2CCDA-338B-465F-937F-AD738EA7AC3B}" type="presParOf" srcId="{BCF50216-CC55-4CF6-9033-D8780C09F328}" destId="{2A44C41D-63CA-4354-8EEE-B62726BB0D57}" srcOrd="2" destOrd="0" presId="urn:microsoft.com/office/officeart/2009/3/layout/StepUpProcess"/>
    <dgm:cxn modelId="{BC8AE052-6F6B-49AC-BB2D-52C58ECECFEE}" type="presParOf" srcId="{31002B30-F3AF-4D04-BC5D-510FED63352B}" destId="{A641EFA9-7E74-4A7A-8F43-FC5A008F5005}" srcOrd="3" destOrd="0" presId="urn:microsoft.com/office/officeart/2009/3/layout/StepUpProcess"/>
    <dgm:cxn modelId="{B85E1116-10A9-4257-A2E7-EA67CC26AD52}" type="presParOf" srcId="{A641EFA9-7E74-4A7A-8F43-FC5A008F5005}" destId="{7E519A1F-9673-4EA8-9915-9998765B51E9}" srcOrd="0" destOrd="0" presId="urn:microsoft.com/office/officeart/2009/3/layout/StepUpProcess"/>
    <dgm:cxn modelId="{DE83C3D1-F2C9-4A04-A223-4549D67B0314}" type="presParOf" srcId="{31002B30-F3AF-4D04-BC5D-510FED63352B}" destId="{B9EB1CF6-0F9F-4CA3-BD39-9A70564A08FB}" srcOrd="4" destOrd="0" presId="urn:microsoft.com/office/officeart/2009/3/layout/StepUpProcess"/>
    <dgm:cxn modelId="{9EDA32B1-FC7E-4800-8CAF-C683AECF421E}" type="presParOf" srcId="{B9EB1CF6-0F9F-4CA3-BD39-9A70564A08FB}" destId="{E2AE465D-0F9B-48FC-8D1E-1A0C84D1CB00}" srcOrd="0" destOrd="0" presId="urn:microsoft.com/office/officeart/2009/3/layout/StepUpProcess"/>
    <dgm:cxn modelId="{9F37214D-4510-45E7-A9D8-C0E8A2694937}" type="presParOf" srcId="{B9EB1CF6-0F9F-4CA3-BD39-9A70564A08FB}" destId="{0ED02853-C3E0-4CF7-ADE9-BDE30A4BDA68}" srcOrd="1" destOrd="0" presId="urn:microsoft.com/office/officeart/2009/3/layout/StepUpProcess"/>
    <dgm:cxn modelId="{0B4F3A30-1A82-4E6B-BF91-715B0727AC2F}" type="presParOf" srcId="{B9EB1CF6-0F9F-4CA3-BD39-9A70564A08FB}" destId="{D2EA6A4D-24F1-46F6-87F8-AFDEB3A68E7E}" srcOrd="2" destOrd="0" presId="urn:microsoft.com/office/officeart/2009/3/layout/StepUpProcess"/>
    <dgm:cxn modelId="{720C0771-BB55-4199-9739-0854A2CCB513}" type="presParOf" srcId="{31002B30-F3AF-4D04-BC5D-510FED63352B}" destId="{0B1C8291-C300-4898-BDA4-724E51CDB3F0}" srcOrd="5" destOrd="0" presId="urn:microsoft.com/office/officeart/2009/3/layout/StepUpProcess"/>
    <dgm:cxn modelId="{EB98F0B7-F507-4586-A1B1-5D679939F1FE}" type="presParOf" srcId="{0B1C8291-C300-4898-BDA4-724E51CDB3F0}" destId="{C3279BD9-02D1-43D3-B516-7612DE4B5ED1}" srcOrd="0" destOrd="0" presId="urn:microsoft.com/office/officeart/2009/3/layout/StepUpProcess"/>
    <dgm:cxn modelId="{5689C490-E2DA-4F06-A391-1D1C4424D0CC}" type="presParOf" srcId="{31002B30-F3AF-4D04-BC5D-510FED63352B}" destId="{404C8943-0741-41F3-932C-338DC347FA4B}" srcOrd="6" destOrd="0" presId="urn:microsoft.com/office/officeart/2009/3/layout/StepUpProcess"/>
    <dgm:cxn modelId="{2024A71D-C41A-4AE2-8E11-0389629AA4AD}" type="presParOf" srcId="{404C8943-0741-41F3-932C-338DC347FA4B}" destId="{B67B0EAE-7772-452E-856D-27CB2D581FD0}" srcOrd="0" destOrd="0" presId="urn:microsoft.com/office/officeart/2009/3/layout/StepUpProcess"/>
    <dgm:cxn modelId="{8BE8BABE-F6CD-4236-8D0B-9508716AA584}" type="presParOf" srcId="{404C8943-0741-41F3-932C-338DC347FA4B}" destId="{F11BF982-28CE-457B-B1EA-5359238540BC}" srcOrd="1" destOrd="0" presId="urn:microsoft.com/office/officeart/2009/3/layout/StepUpProcess"/>
    <dgm:cxn modelId="{511CDE88-A933-42C0-9F36-AF451B5B4066}" type="presParOf" srcId="{404C8943-0741-41F3-932C-338DC347FA4B}" destId="{FA85B958-B31C-452E-885C-1D7C697AC204}" srcOrd="2" destOrd="0" presId="urn:microsoft.com/office/officeart/2009/3/layout/StepUpProcess"/>
    <dgm:cxn modelId="{737AA76B-0D27-4CA7-8002-030E8AF04B1B}" type="presParOf" srcId="{31002B30-F3AF-4D04-BC5D-510FED63352B}" destId="{9C938C0D-B625-424B-8DA0-E37045363B1F}" srcOrd="7" destOrd="0" presId="urn:microsoft.com/office/officeart/2009/3/layout/StepUpProcess"/>
    <dgm:cxn modelId="{B3C4227E-8B2B-4C0B-94C7-9C1441043C36}" type="presParOf" srcId="{9C938C0D-B625-424B-8DA0-E37045363B1F}" destId="{1ECB89E3-C6BD-47C0-A174-0A465CF8564C}" srcOrd="0" destOrd="0" presId="urn:microsoft.com/office/officeart/2009/3/layout/StepUpProcess"/>
    <dgm:cxn modelId="{583B110B-D3A8-447D-A3B1-D4EFD4DEA16B}" type="presParOf" srcId="{31002B30-F3AF-4D04-BC5D-510FED63352B}" destId="{AF7ED8DA-E996-4F69-9F28-649086793D8D}" srcOrd="8" destOrd="0" presId="urn:microsoft.com/office/officeart/2009/3/layout/StepUpProcess"/>
    <dgm:cxn modelId="{99834D4B-4BD1-4C21-9D7C-727446031E72}" type="presParOf" srcId="{AF7ED8DA-E996-4F69-9F28-649086793D8D}" destId="{2110F537-64EC-4994-9689-9F1A7AF8F303}" srcOrd="0" destOrd="0" presId="urn:microsoft.com/office/officeart/2009/3/layout/StepUpProcess"/>
    <dgm:cxn modelId="{0F21A7CB-4958-41CC-9CF3-1F5A318227A6}" type="presParOf" srcId="{AF7ED8DA-E996-4F69-9F28-649086793D8D}" destId="{BB8F25AA-7A32-42B4-98CA-A72A05197094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4B46C-D6F4-40F7-A18C-EC0A2793E81B}" type="doc">
      <dgm:prSet loTypeId="urn:microsoft.com/office/officeart/2005/8/layout/gear1" loCatId="process" qsTypeId="urn:microsoft.com/office/officeart/2005/8/quickstyle/simple5" qsCatId="simple" csTypeId="urn:microsoft.com/office/officeart/2005/8/colors/colorful4" csCatId="colorful" phldr="1"/>
      <dgm:spPr/>
    </dgm:pt>
    <dgm:pt modelId="{EB9E565C-DF09-4221-8092-F25997E0E3F9}">
      <dgm:prSet phldrT="[Text]"/>
      <dgm:spPr/>
      <dgm:t>
        <a:bodyPr/>
        <a:lstStyle/>
        <a:p>
          <a:endParaRPr lang="en-US" dirty="0"/>
        </a:p>
      </dgm:t>
    </dgm:pt>
    <dgm:pt modelId="{45A8DD9B-F293-483E-996D-8F0E02EA5C05}" type="parTrans" cxnId="{BFA8FA2B-A59D-44AE-84E4-8F27AA7759F5}">
      <dgm:prSet/>
      <dgm:spPr/>
      <dgm:t>
        <a:bodyPr/>
        <a:lstStyle/>
        <a:p>
          <a:endParaRPr lang="en-US"/>
        </a:p>
      </dgm:t>
    </dgm:pt>
    <dgm:pt modelId="{887D3CD4-5685-4BC1-A2A9-375F24F08803}" type="sibTrans" cxnId="{BFA8FA2B-A59D-44AE-84E4-8F27AA7759F5}">
      <dgm:prSet/>
      <dgm:spPr/>
      <dgm:t>
        <a:bodyPr/>
        <a:lstStyle/>
        <a:p>
          <a:endParaRPr lang="en-US"/>
        </a:p>
      </dgm:t>
    </dgm:pt>
    <dgm:pt modelId="{3B2800C6-790B-485A-A8DE-CC2C5A1F731E}">
      <dgm:prSet phldrT="[Text]"/>
      <dgm:spPr/>
      <dgm:t>
        <a:bodyPr/>
        <a:lstStyle/>
        <a:p>
          <a:endParaRPr lang="en-US" dirty="0"/>
        </a:p>
      </dgm:t>
    </dgm:pt>
    <dgm:pt modelId="{2C827BA9-E25A-40FF-95FC-DA9E2ADD1A31}" type="parTrans" cxnId="{14134D64-5A93-4A54-9727-35F3CC584D68}">
      <dgm:prSet/>
      <dgm:spPr/>
      <dgm:t>
        <a:bodyPr/>
        <a:lstStyle/>
        <a:p>
          <a:endParaRPr lang="en-US"/>
        </a:p>
      </dgm:t>
    </dgm:pt>
    <dgm:pt modelId="{CC001993-8E7A-4F2D-AAEB-2B0B4077DB6F}" type="sibTrans" cxnId="{14134D64-5A93-4A54-9727-35F3CC584D68}">
      <dgm:prSet/>
      <dgm:spPr/>
      <dgm:t>
        <a:bodyPr/>
        <a:lstStyle/>
        <a:p>
          <a:endParaRPr lang="en-US"/>
        </a:p>
      </dgm:t>
    </dgm:pt>
    <dgm:pt modelId="{38A29A76-B930-4DF9-89BC-04573D554983}">
      <dgm:prSet phldrT="[Text]"/>
      <dgm:spPr/>
      <dgm:t>
        <a:bodyPr/>
        <a:lstStyle/>
        <a:p>
          <a:endParaRPr lang="en-US" dirty="0"/>
        </a:p>
      </dgm:t>
    </dgm:pt>
    <dgm:pt modelId="{E193736C-6D03-4431-943F-DFF7963BB318}" type="parTrans" cxnId="{60425BCC-8B10-4492-954A-B9D474E8A48E}">
      <dgm:prSet/>
      <dgm:spPr/>
      <dgm:t>
        <a:bodyPr/>
        <a:lstStyle/>
        <a:p>
          <a:endParaRPr lang="en-US"/>
        </a:p>
      </dgm:t>
    </dgm:pt>
    <dgm:pt modelId="{90E1DD85-D16D-4E2D-9024-642154011318}" type="sibTrans" cxnId="{60425BCC-8B10-4492-954A-B9D474E8A48E}">
      <dgm:prSet/>
      <dgm:spPr/>
      <dgm:t>
        <a:bodyPr/>
        <a:lstStyle/>
        <a:p>
          <a:endParaRPr lang="en-US"/>
        </a:p>
      </dgm:t>
    </dgm:pt>
    <dgm:pt modelId="{393F2B3E-B037-4B65-8B40-14466E6E1EA3}" type="pres">
      <dgm:prSet presAssocID="{ED64B46C-D6F4-40F7-A18C-EC0A2793E8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E4F3B5D-4587-44C6-93A6-D35F30F521B5}" type="pres">
      <dgm:prSet presAssocID="{EB9E565C-DF09-4221-8092-F25997E0E3F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A9415-E919-4AFD-AA71-CB92EF13C9B3}" type="pres">
      <dgm:prSet presAssocID="{EB9E565C-DF09-4221-8092-F25997E0E3F9}" presName="gear1srcNode" presStyleLbl="node1" presStyleIdx="0" presStyleCnt="3"/>
      <dgm:spPr/>
      <dgm:t>
        <a:bodyPr/>
        <a:lstStyle/>
        <a:p>
          <a:endParaRPr lang="th-TH"/>
        </a:p>
      </dgm:t>
    </dgm:pt>
    <dgm:pt modelId="{B88C0E2D-5D7A-47F0-8B25-AEB4C7016068}" type="pres">
      <dgm:prSet presAssocID="{EB9E565C-DF09-4221-8092-F25997E0E3F9}" presName="gear1dstNode" presStyleLbl="node1" presStyleIdx="0" presStyleCnt="3"/>
      <dgm:spPr/>
      <dgm:t>
        <a:bodyPr/>
        <a:lstStyle/>
        <a:p>
          <a:endParaRPr lang="th-TH"/>
        </a:p>
      </dgm:t>
    </dgm:pt>
    <dgm:pt modelId="{6008FBE8-F070-4198-B5A4-2563E8955FE7}" type="pres">
      <dgm:prSet presAssocID="{3B2800C6-790B-485A-A8DE-CC2C5A1F731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BA755-2660-4D86-BFD5-F66CD55944B9}" type="pres">
      <dgm:prSet presAssocID="{3B2800C6-790B-485A-A8DE-CC2C5A1F731E}" presName="gear2srcNode" presStyleLbl="node1" presStyleIdx="1" presStyleCnt="3"/>
      <dgm:spPr/>
      <dgm:t>
        <a:bodyPr/>
        <a:lstStyle/>
        <a:p>
          <a:endParaRPr lang="th-TH"/>
        </a:p>
      </dgm:t>
    </dgm:pt>
    <dgm:pt modelId="{99E28C00-0EA9-4044-B63E-9F97C742C14E}" type="pres">
      <dgm:prSet presAssocID="{3B2800C6-790B-485A-A8DE-CC2C5A1F731E}" presName="gear2dstNode" presStyleLbl="node1" presStyleIdx="1" presStyleCnt="3"/>
      <dgm:spPr/>
      <dgm:t>
        <a:bodyPr/>
        <a:lstStyle/>
        <a:p>
          <a:endParaRPr lang="th-TH"/>
        </a:p>
      </dgm:t>
    </dgm:pt>
    <dgm:pt modelId="{B78BC9AA-A9E1-469E-A113-AEFEE9B45D1D}" type="pres">
      <dgm:prSet presAssocID="{38A29A76-B930-4DF9-89BC-04573D554983}" presName="gear3" presStyleLbl="node1" presStyleIdx="2" presStyleCnt="3"/>
      <dgm:spPr/>
      <dgm:t>
        <a:bodyPr/>
        <a:lstStyle/>
        <a:p>
          <a:endParaRPr lang="en-US"/>
        </a:p>
      </dgm:t>
    </dgm:pt>
    <dgm:pt modelId="{5015FE48-8755-4455-B6A4-9EA0CC38CBDA}" type="pres">
      <dgm:prSet presAssocID="{38A29A76-B930-4DF9-89BC-04573D55498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25830-9D74-4325-892F-B1B46CD1234E}" type="pres">
      <dgm:prSet presAssocID="{38A29A76-B930-4DF9-89BC-04573D554983}" presName="gear3srcNode" presStyleLbl="node1" presStyleIdx="2" presStyleCnt="3"/>
      <dgm:spPr/>
      <dgm:t>
        <a:bodyPr/>
        <a:lstStyle/>
        <a:p>
          <a:endParaRPr lang="th-TH"/>
        </a:p>
      </dgm:t>
    </dgm:pt>
    <dgm:pt modelId="{514E5B36-FF6E-4245-B15A-93D479DB3901}" type="pres">
      <dgm:prSet presAssocID="{38A29A76-B930-4DF9-89BC-04573D554983}" presName="gear3dstNode" presStyleLbl="node1" presStyleIdx="2" presStyleCnt="3"/>
      <dgm:spPr/>
      <dgm:t>
        <a:bodyPr/>
        <a:lstStyle/>
        <a:p>
          <a:endParaRPr lang="th-TH"/>
        </a:p>
      </dgm:t>
    </dgm:pt>
    <dgm:pt modelId="{6B29E878-BFA8-4691-83A0-11D0233B8B8A}" type="pres">
      <dgm:prSet presAssocID="{887D3CD4-5685-4BC1-A2A9-375F24F08803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76323403-5B80-4A31-BCA8-A1B75EC1B7A3}" type="pres">
      <dgm:prSet presAssocID="{CC001993-8E7A-4F2D-AAEB-2B0B4077DB6F}" presName="connector2" presStyleLbl="sibTrans2D1" presStyleIdx="1" presStyleCnt="3"/>
      <dgm:spPr/>
      <dgm:t>
        <a:bodyPr/>
        <a:lstStyle/>
        <a:p>
          <a:endParaRPr lang="th-TH"/>
        </a:p>
      </dgm:t>
    </dgm:pt>
    <dgm:pt modelId="{67A8D613-0A8A-4B87-96D2-563B51D203A8}" type="pres">
      <dgm:prSet presAssocID="{90E1DD85-D16D-4E2D-9024-642154011318}" presName="connector3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49359005-D024-4759-AAE8-52C88235FE60}" type="presOf" srcId="{ED64B46C-D6F4-40F7-A18C-EC0A2793E81B}" destId="{393F2B3E-B037-4B65-8B40-14466E6E1EA3}" srcOrd="0" destOrd="0" presId="urn:microsoft.com/office/officeart/2005/8/layout/gear1"/>
    <dgm:cxn modelId="{20C10C24-C4B7-443D-8814-0F8D99B03F58}" type="presOf" srcId="{3B2800C6-790B-485A-A8DE-CC2C5A1F731E}" destId="{9BBBA755-2660-4D86-BFD5-F66CD55944B9}" srcOrd="1" destOrd="0" presId="urn:microsoft.com/office/officeart/2005/8/layout/gear1"/>
    <dgm:cxn modelId="{BFA8FA2B-A59D-44AE-84E4-8F27AA7759F5}" srcId="{ED64B46C-D6F4-40F7-A18C-EC0A2793E81B}" destId="{EB9E565C-DF09-4221-8092-F25997E0E3F9}" srcOrd="0" destOrd="0" parTransId="{45A8DD9B-F293-483E-996D-8F0E02EA5C05}" sibTransId="{887D3CD4-5685-4BC1-A2A9-375F24F08803}"/>
    <dgm:cxn modelId="{475E2E57-8007-4C75-8071-7491CBA82216}" type="presOf" srcId="{EB9E565C-DF09-4221-8092-F25997E0E3F9}" destId="{F48A9415-E919-4AFD-AA71-CB92EF13C9B3}" srcOrd="1" destOrd="0" presId="urn:microsoft.com/office/officeart/2005/8/layout/gear1"/>
    <dgm:cxn modelId="{14134D64-5A93-4A54-9727-35F3CC584D68}" srcId="{ED64B46C-D6F4-40F7-A18C-EC0A2793E81B}" destId="{3B2800C6-790B-485A-A8DE-CC2C5A1F731E}" srcOrd="1" destOrd="0" parTransId="{2C827BA9-E25A-40FF-95FC-DA9E2ADD1A31}" sibTransId="{CC001993-8E7A-4F2D-AAEB-2B0B4077DB6F}"/>
    <dgm:cxn modelId="{7B85E439-E25C-43EA-9CCB-4667B1D5FA45}" type="presOf" srcId="{38A29A76-B930-4DF9-89BC-04573D554983}" destId="{5015FE48-8755-4455-B6A4-9EA0CC38CBDA}" srcOrd="1" destOrd="0" presId="urn:microsoft.com/office/officeart/2005/8/layout/gear1"/>
    <dgm:cxn modelId="{34A70CA0-0D01-4DB1-A36E-741EE3C2098A}" type="presOf" srcId="{38A29A76-B930-4DF9-89BC-04573D554983}" destId="{3BD25830-9D74-4325-892F-B1B46CD1234E}" srcOrd="2" destOrd="0" presId="urn:microsoft.com/office/officeart/2005/8/layout/gear1"/>
    <dgm:cxn modelId="{7BE51053-29BC-437D-BCBE-102EBA01E8D9}" type="presOf" srcId="{887D3CD4-5685-4BC1-A2A9-375F24F08803}" destId="{6B29E878-BFA8-4691-83A0-11D0233B8B8A}" srcOrd="0" destOrd="0" presId="urn:microsoft.com/office/officeart/2005/8/layout/gear1"/>
    <dgm:cxn modelId="{B1083648-37F1-4DF7-B05C-B22B0103467B}" type="presOf" srcId="{90E1DD85-D16D-4E2D-9024-642154011318}" destId="{67A8D613-0A8A-4B87-96D2-563B51D203A8}" srcOrd="0" destOrd="0" presId="urn:microsoft.com/office/officeart/2005/8/layout/gear1"/>
    <dgm:cxn modelId="{77185F8A-4B09-4A87-87A8-DABA56AEAD20}" type="presOf" srcId="{38A29A76-B930-4DF9-89BC-04573D554983}" destId="{B78BC9AA-A9E1-469E-A113-AEFEE9B45D1D}" srcOrd="0" destOrd="0" presId="urn:microsoft.com/office/officeart/2005/8/layout/gear1"/>
    <dgm:cxn modelId="{60425BCC-8B10-4492-954A-B9D474E8A48E}" srcId="{ED64B46C-D6F4-40F7-A18C-EC0A2793E81B}" destId="{38A29A76-B930-4DF9-89BC-04573D554983}" srcOrd="2" destOrd="0" parTransId="{E193736C-6D03-4431-943F-DFF7963BB318}" sibTransId="{90E1DD85-D16D-4E2D-9024-642154011318}"/>
    <dgm:cxn modelId="{06F7CF0E-C0C2-41D7-9693-76F782F2EDE5}" type="presOf" srcId="{CC001993-8E7A-4F2D-AAEB-2B0B4077DB6F}" destId="{76323403-5B80-4A31-BCA8-A1B75EC1B7A3}" srcOrd="0" destOrd="0" presId="urn:microsoft.com/office/officeart/2005/8/layout/gear1"/>
    <dgm:cxn modelId="{C372101A-5BCF-4326-A4B2-FB0A35D19A78}" type="presOf" srcId="{38A29A76-B930-4DF9-89BC-04573D554983}" destId="{514E5B36-FF6E-4245-B15A-93D479DB3901}" srcOrd="3" destOrd="0" presId="urn:microsoft.com/office/officeart/2005/8/layout/gear1"/>
    <dgm:cxn modelId="{C3053871-0BC0-4ECB-BDBA-4C59CE8ADCF0}" type="presOf" srcId="{EB9E565C-DF09-4221-8092-F25997E0E3F9}" destId="{BE4F3B5D-4587-44C6-93A6-D35F30F521B5}" srcOrd="0" destOrd="0" presId="urn:microsoft.com/office/officeart/2005/8/layout/gear1"/>
    <dgm:cxn modelId="{617E1C48-B74D-402E-8827-B4E20070FD46}" type="presOf" srcId="{EB9E565C-DF09-4221-8092-F25997E0E3F9}" destId="{B88C0E2D-5D7A-47F0-8B25-AEB4C7016068}" srcOrd="2" destOrd="0" presId="urn:microsoft.com/office/officeart/2005/8/layout/gear1"/>
    <dgm:cxn modelId="{5B36EC56-ED18-442D-A0C7-91E5D3F5030E}" type="presOf" srcId="{3B2800C6-790B-485A-A8DE-CC2C5A1F731E}" destId="{6008FBE8-F070-4198-B5A4-2563E8955FE7}" srcOrd="0" destOrd="0" presId="urn:microsoft.com/office/officeart/2005/8/layout/gear1"/>
    <dgm:cxn modelId="{45C6B3DD-E079-47BB-B3A0-0DF8524C7534}" type="presOf" srcId="{3B2800C6-790B-485A-A8DE-CC2C5A1F731E}" destId="{99E28C00-0EA9-4044-B63E-9F97C742C14E}" srcOrd="2" destOrd="0" presId="urn:microsoft.com/office/officeart/2005/8/layout/gear1"/>
    <dgm:cxn modelId="{16FD2E7F-8D59-4142-B22C-E56BD3F0755C}" type="presParOf" srcId="{393F2B3E-B037-4B65-8B40-14466E6E1EA3}" destId="{BE4F3B5D-4587-44C6-93A6-D35F30F521B5}" srcOrd="0" destOrd="0" presId="urn:microsoft.com/office/officeart/2005/8/layout/gear1"/>
    <dgm:cxn modelId="{B221F871-45BF-40A0-8ACC-83B9EB89786B}" type="presParOf" srcId="{393F2B3E-B037-4B65-8B40-14466E6E1EA3}" destId="{F48A9415-E919-4AFD-AA71-CB92EF13C9B3}" srcOrd="1" destOrd="0" presId="urn:microsoft.com/office/officeart/2005/8/layout/gear1"/>
    <dgm:cxn modelId="{D4BE7234-05B1-4CD3-B81E-C6CA9A472636}" type="presParOf" srcId="{393F2B3E-B037-4B65-8B40-14466E6E1EA3}" destId="{B88C0E2D-5D7A-47F0-8B25-AEB4C7016068}" srcOrd="2" destOrd="0" presId="urn:microsoft.com/office/officeart/2005/8/layout/gear1"/>
    <dgm:cxn modelId="{694B3CAD-ABD1-4F29-B21B-611C7EACA411}" type="presParOf" srcId="{393F2B3E-B037-4B65-8B40-14466E6E1EA3}" destId="{6008FBE8-F070-4198-B5A4-2563E8955FE7}" srcOrd="3" destOrd="0" presId="urn:microsoft.com/office/officeart/2005/8/layout/gear1"/>
    <dgm:cxn modelId="{C3DDDA0A-7CDC-40CA-BF9F-2F001BCBC87F}" type="presParOf" srcId="{393F2B3E-B037-4B65-8B40-14466E6E1EA3}" destId="{9BBBA755-2660-4D86-BFD5-F66CD55944B9}" srcOrd="4" destOrd="0" presId="urn:microsoft.com/office/officeart/2005/8/layout/gear1"/>
    <dgm:cxn modelId="{B8540714-75FB-4CBA-A67E-EC39C59B0958}" type="presParOf" srcId="{393F2B3E-B037-4B65-8B40-14466E6E1EA3}" destId="{99E28C00-0EA9-4044-B63E-9F97C742C14E}" srcOrd="5" destOrd="0" presId="urn:microsoft.com/office/officeart/2005/8/layout/gear1"/>
    <dgm:cxn modelId="{51236663-19CD-4A37-B675-B76662FD9F6F}" type="presParOf" srcId="{393F2B3E-B037-4B65-8B40-14466E6E1EA3}" destId="{B78BC9AA-A9E1-469E-A113-AEFEE9B45D1D}" srcOrd="6" destOrd="0" presId="urn:microsoft.com/office/officeart/2005/8/layout/gear1"/>
    <dgm:cxn modelId="{6A1C03C5-AE76-4F5A-8614-229BFFA59B48}" type="presParOf" srcId="{393F2B3E-B037-4B65-8B40-14466E6E1EA3}" destId="{5015FE48-8755-4455-B6A4-9EA0CC38CBDA}" srcOrd="7" destOrd="0" presId="urn:microsoft.com/office/officeart/2005/8/layout/gear1"/>
    <dgm:cxn modelId="{6BA82A86-B2B7-41C3-9666-34F8C6AC3F35}" type="presParOf" srcId="{393F2B3E-B037-4B65-8B40-14466E6E1EA3}" destId="{3BD25830-9D74-4325-892F-B1B46CD1234E}" srcOrd="8" destOrd="0" presId="urn:microsoft.com/office/officeart/2005/8/layout/gear1"/>
    <dgm:cxn modelId="{78A62C50-021F-40B8-AE78-89A5F8E2A447}" type="presParOf" srcId="{393F2B3E-B037-4B65-8B40-14466E6E1EA3}" destId="{514E5B36-FF6E-4245-B15A-93D479DB3901}" srcOrd="9" destOrd="0" presId="urn:microsoft.com/office/officeart/2005/8/layout/gear1"/>
    <dgm:cxn modelId="{1C25599D-2593-4292-831A-57226A456825}" type="presParOf" srcId="{393F2B3E-B037-4B65-8B40-14466E6E1EA3}" destId="{6B29E878-BFA8-4691-83A0-11D0233B8B8A}" srcOrd="10" destOrd="0" presId="urn:microsoft.com/office/officeart/2005/8/layout/gear1"/>
    <dgm:cxn modelId="{990F5934-8C90-4D88-99BE-7106864E5585}" type="presParOf" srcId="{393F2B3E-B037-4B65-8B40-14466E6E1EA3}" destId="{76323403-5B80-4A31-BCA8-A1B75EC1B7A3}" srcOrd="11" destOrd="0" presId="urn:microsoft.com/office/officeart/2005/8/layout/gear1"/>
    <dgm:cxn modelId="{BFA838E1-7A21-400B-97B1-19BB0E30B601}" type="presParOf" srcId="{393F2B3E-B037-4B65-8B40-14466E6E1EA3}" destId="{67A8D613-0A8A-4B87-96D2-563B51D203A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B9896-E08A-4949-8FB4-6481680B579A}" type="doc">
      <dgm:prSet loTypeId="urn:microsoft.com/office/officeart/2005/8/layout/default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51B9C20-9CEA-45A7-AE25-CD8318C62527}">
      <dgm:prSet phldrT="[Text]" custT="1"/>
      <dgm:spPr/>
      <dgm:t>
        <a:bodyPr/>
        <a:lstStyle/>
        <a:p>
          <a:r>
            <a:rPr lang="th-TH" sz="3200" b="1" dirty="0" smtClean="0">
              <a:latin typeface="CordiaUPC" pitchFamily="34" charset="-34"/>
              <a:cs typeface="CordiaUPC" pitchFamily="34" charset="-34"/>
            </a:rPr>
            <a:t>นโยบายด้านรัฐ สังคม สิ่งแวดล้อม</a:t>
          </a:r>
          <a:endParaRPr lang="en-US" sz="3200" b="1" dirty="0">
            <a:latin typeface="CordiaUPC" pitchFamily="34" charset="-34"/>
            <a:cs typeface="CordiaUPC" pitchFamily="34" charset="-34"/>
          </a:endParaRPr>
        </a:p>
      </dgm:t>
    </dgm:pt>
    <dgm:pt modelId="{C97726A3-7545-45E6-82DC-4E67948D788A}" type="parTrans" cxnId="{61843284-7250-4FE8-8995-992E242BACCF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1623E0BB-7E6C-495A-B310-1AB8F8D17585}" type="sibTrans" cxnId="{61843284-7250-4FE8-8995-992E242BACCF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8F2D93E0-EC17-44D7-B02D-5DF740AFC7CF}">
      <dgm:prSet phldrT="[Text]" custT="1"/>
      <dgm:spPr/>
      <dgm:t>
        <a:bodyPr/>
        <a:lstStyle/>
        <a:p>
          <a:r>
            <a:rPr lang="th-TH" sz="3200" b="1" smtClean="0">
              <a:latin typeface="CordiaUPC" pitchFamily="34" charset="-34"/>
              <a:cs typeface="CordiaUPC" pitchFamily="34" charset="-34"/>
            </a:rPr>
            <a:t>นโยบายด้านผู้รับบริการและผู้มีส่วนได้ส่วนเสีย</a:t>
          </a:r>
          <a:endParaRPr lang="en-US" sz="3200" b="1" dirty="0">
            <a:latin typeface="CordiaUPC" pitchFamily="34" charset="-34"/>
            <a:cs typeface="CordiaUPC" pitchFamily="34" charset="-34"/>
          </a:endParaRPr>
        </a:p>
      </dgm:t>
    </dgm:pt>
    <dgm:pt modelId="{1AF0444C-68BF-45E0-914D-F069EB48AD5D}" type="parTrans" cxnId="{7A3E0188-5564-4565-B64E-19B5C984B33D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EBD3E03F-487A-45CE-A2A3-A3E5A34B4CB0}" type="sibTrans" cxnId="{7A3E0188-5564-4565-B64E-19B5C984B33D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C103E1A1-A1F5-4A45-B843-66EAAA53BED1}">
      <dgm:prSet phldrT="[Text]" custT="1"/>
      <dgm:spPr/>
      <dgm:t>
        <a:bodyPr/>
        <a:lstStyle/>
        <a:p>
          <a:r>
            <a:rPr lang="th-TH" sz="3200" b="1" smtClean="0">
              <a:latin typeface="CordiaUPC" pitchFamily="34" charset="-34"/>
              <a:cs typeface="CordiaUPC" pitchFamily="34" charset="-34"/>
            </a:rPr>
            <a:t>นโยบายด้านองค์การ</a:t>
          </a:r>
          <a:endParaRPr lang="en-US" sz="3200" b="1" dirty="0">
            <a:latin typeface="CordiaUPC" pitchFamily="34" charset="-34"/>
            <a:cs typeface="CordiaUPC" pitchFamily="34" charset="-34"/>
          </a:endParaRPr>
        </a:p>
      </dgm:t>
    </dgm:pt>
    <dgm:pt modelId="{B41BA545-22E9-462B-8D72-86F9FEC3513D}" type="parTrans" cxnId="{93056974-102B-4058-949A-2C2C9FAB357B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EEC703F5-4EA3-4C27-AB82-17BA64ACFBDC}" type="sibTrans" cxnId="{93056974-102B-4058-949A-2C2C9FAB357B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A36A381C-B445-4540-B432-46C89F931CC7}">
      <dgm:prSet phldrT="[Text]" custT="1"/>
      <dgm:spPr/>
      <dgm:t>
        <a:bodyPr/>
        <a:lstStyle/>
        <a:p>
          <a:r>
            <a:rPr lang="th-TH" sz="3200" b="1" dirty="0" smtClean="0">
              <a:latin typeface="CordiaUPC" pitchFamily="34" charset="-34"/>
              <a:cs typeface="CordiaUPC" pitchFamily="34" charset="-34"/>
            </a:rPr>
            <a:t>นโยบายด้านผู้ปฏิบัติงาน</a:t>
          </a:r>
          <a:endParaRPr lang="en-US" sz="3200" b="1" dirty="0">
            <a:latin typeface="CordiaUPC" pitchFamily="34" charset="-34"/>
            <a:cs typeface="CordiaUPC" pitchFamily="34" charset="-34"/>
          </a:endParaRPr>
        </a:p>
      </dgm:t>
    </dgm:pt>
    <dgm:pt modelId="{3BA4255D-256B-4CFD-9AB4-F999C505F769}" type="parTrans" cxnId="{08F37659-F885-46B3-94DC-B562D7352C9A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E16AE701-D683-4AB4-9521-C4174ABF100A}" type="sibTrans" cxnId="{08F37659-F885-46B3-94DC-B562D7352C9A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B91EEEC8-5F27-4F84-AEA8-2BB5730A8C1B}" type="pres">
      <dgm:prSet presAssocID="{C58B9896-E08A-4949-8FB4-6481680B57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C7D285-D47B-4C0E-A277-A7339B57BA04}" type="pres">
      <dgm:prSet presAssocID="{951B9C20-9CEA-45A7-AE25-CD8318C625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45553-0525-46EF-B78E-185F570B818E}" type="pres">
      <dgm:prSet presAssocID="{1623E0BB-7E6C-495A-B310-1AB8F8D17585}" presName="sibTrans" presStyleCnt="0"/>
      <dgm:spPr/>
    </dgm:pt>
    <dgm:pt modelId="{0C787DB3-0E58-4EDF-B820-AEDFF37785B5}" type="pres">
      <dgm:prSet presAssocID="{8F2D93E0-EC17-44D7-B02D-5DF740AFC7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CC9A7-95D6-4587-9A0C-3D090812FC51}" type="pres">
      <dgm:prSet presAssocID="{EBD3E03F-487A-45CE-A2A3-A3E5A34B4CB0}" presName="sibTrans" presStyleCnt="0"/>
      <dgm:spPr/>
    </dgm:pt>
    <dgm:pt modelId="{5851B62B-20D9-4865-9111-0730BF80E269}" type="pres">
      <dgm:prSet presAssocID="{C103E1A1-A1F5-4A45-B843-66EAAA53BE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B42E0-EFFC-4EA1-84D8-6F02F250594C}" type="pres">
      <dgm:prSet presAssocID="{EEC703F5-4EA3-4C27-AB82-17BA64ACFBDC}" presName="sibTrans" presStyleCnt="0"/>
      <dgm:spPr/>
    </dgm:pt>
    <dgm:pt modelId="{A085E435-6604-4EEC-AF3F-933195B0C671}" type="pres">
      <dgm:prSet presAssocID="{A36A381C-B445-4540-B432-46C89F931C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15D61-E01D-48B3-A1F7-97D54FC15624}" type="presOf" srcId="{C103E1A1-A1F5-4A45-B843-66EAAA53BED1}" destId="{5851B62B-20D9-4865-9111-0730BF80E269}" srcOrd="0" destOrd="0" presId="urn:microsoft.com/office/officeart/2005/8/layout/default#1"/>
    <dgm:cxn modelId="{EB2D3C86-F977-479E-A090-DCB1A5AADAAE}" type="presOf" srcId="{8F2D93E0-EC17-44D7-B02D-5DF740AFC7CF}" destId="{0C787DB3-0E58-4EDF-B820-AEDFF37785B5}" srcOrd="0" destOrd="0" presId="urn:microsoft.com/office/officeart/2005/8/layout/default#1"/>
    <dgm:cxn modelId="{93056974-102B-4058-949A-2C2C9FAB357B}" srcId="{C58B9896-E08A-4949-8FB4-6481680B579A}" destId="{C103E1A1-A1F5-4A45-B843-66EAAA53BED1}" srcOrd="2" destOrd="0" parTransId="{B41BA545-22E9-462B-8D72-86F9FEC3513D}" sibTransId="{EEC703F5-4EA3-4C27-AB82-17BA64ACFBDC}"/>
    <dgm:cxn modelId="{1A48F6F4-5769-4C45-A22D-4B7915FB0ACD}" type="presOf" srcId="{C58B9896-E08A-4949-8FB4-6481680B579A}" destId="{B91EEEC8-5F27-4F84-AEA8-2BB5730A8C1B}" srcOrd="0" destOrd="0" presId="urn:microsoft.com/office/officeart/2005/8/layout/default#1"/>
    <dgm:cxn modelId="{7A3E0188-5564-4565-B64E-19B5C984B33D}" srcId="{C58B9896-E08A-4949-8FB4-6481680B579A}" destId="{8F2D93E0-EC17-44D7-B02D-5DF740AFC7CF}" srcOrd="1" destOrd="0" parTransId="{1AF0444C-68BF-45E0-914D-F069EB48AD5D}" sibTransId="{EBD3E03F-487A-45CE-A2A3-A3E5A34B4CB0}"/>
    <dgm:cxn modelId="{CA58580C-A59D-4893-A8EA-E36E089BF55E}" type="presOf" srcId="{A36A381C-B445-4540-B432-46C89F931CC7}" destId="{A085E435-6604-4EEC-AF3F-933195B0C671}" srcOrd="0" destOrd="0" presId="urn:microsoft.com/office/officeart/2005/8/layout/default#1"/>
    <dgm:cxn modelId="{08F37659-F885-46B3-94DC-B562D7352C9A}" srcId="{C58B9896-E08A-4949-8FB4-6481680B579A}" destId="{A36A381C-B445-4540-B432-46C89F931CC7}" srcOrd="3" destOrd="0" parTransId="{3BA4255D-256B-4CFD-9AB4-F999C505F769}" sibTransId="{E16AE701-D683-4AB4-9521-C4174ABF100A}"/>
    <dgm:cxn modelId="{A7EEAC60-0A65-443F-BD80-C14B23958E51}" type="presOf" srcId="{951B9C20-9CEA-45A7-AE25-CD8318C62527}" destId="{6EC7D285-D47B-4C0E-A277-A7339B57BA04}" srcOrd="0" destOrd="0" presId="urn:microsoft.com/office/officeart/2005/8/layout/default#1"/>
    <dgm:cxn modelId="{61843284-7250-4FE8-8995-992E242BACCF}" srcId="{C58B9896-E08A-4949-8FB4-6481680B579A}" destId="{951B9C20-9CEA-45A7-AE25-CD8318C62527}" srcOrd="0" destOrd="0" parTransId="{C97726A3-7545-45E6-82DC-4E67948D788A}" sibTransId="{1623E0BB-7E6C-495A-B310-1AB8F8D17585}"/>
    <dgm:cxn modelId="{CE873DFF-B26C-4F82-8A92-499A8D1F3B72}" type="presParOf" srcId="{B91EEEC8-5F27-4F84-AEA8-2BB5730A8C1B}" destId="{6EC7D285-D47B-4C0E-A277-A7339B57BA04}" srcOrd="0" destOrd="0" presId="urn:microsoft.com/office/officeart/2005/8/layout/default#1"/>
    <dgm:cxn modelId="{4F6ADE4C-3163-4CF1-A907-0A5D0D0A4E46}" type="presParOf" srcId="{B91EEEC8-5F27-4F84-AEA8-2BB5730A8C1B}" destId="{15145553-0525-46EF-B78E-185F570B818E}" srcOrd="1" destOrd="0" presId="urn:microsoft.com/office/officeart/2005/8/layout/default#1"/>
    <dgm:cxn modelId="{E4C51943-47DD-42EB-821A-6A57813B1803}" type="presParOf" srcId="{B91EEEC8-5F27-4F84-AEA8-2BB5730A8C1B}" destId="{0C787DB3-0E58-4EDF-B820-AEDFF37785B5}" srcOrd="2" destOrd="0" presId="urn:microsoft.com/office/officeart/2005/8/layout/default#1"/>
    <dgm:cxn modelId="{04B93503-4FD8-4DD4-A097-E0FD825F577D}" type="presParOf" srcId="{B91EEEC8-5F27-4F84-AEA8-2BB5730A8C1B}" destId="{77CCC9A7-95D6-4587-9A0C-3D090812FC51}" srcOrd="3" destOrd="0" presId="urn:microsoft.com/office/officeart/2005/8/layout/default#1"/>
    <dgm:cxn modelId="{09F85801-0160-4C81-86A0-30B4657AC997}" type="presParOf" srcId="{B91EEEC8-5F27-4F84-AEA8-2BB5730A8C1B}" destId="{5851B62B-20D9-4865-9111-0730BF80E269}" srcOrd="4" destOrd="0" presId="urn:microsoft.com/office/officeart/2005/8/layout/default#1"/>
    <dgm:cxn modelId="{8A15F9DA-462D-495D-A654-47084AE85A8E}" type="presParOf" srcId="{B91EEEC8-5F27-4F84-AEA8-2BB5730A8C1B}" destId="{D6EB42E0-EFFC-4EA1-84D8-6F02F250594C}" srcOrd="5" destOrd="0" presId="urn:microsoft.com/office/officeart/2005/8/layout/default#1"/>
    <dgm:cxn modelId="{18C05416-3F6D-46E0-A1D2-80B3DBE97CF8}" type="presParOf" srcId="{B91EEEC8-5F27-4F84-AEA8-2BB5730A8C1B}" destId="{A085E435-6604-4EEC-AF3F-933195B0C67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426C8-A996-4DD9-B3C4-2D69F46A4244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54F851-A2C7-45BB-B196-B872EF3EBEA4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+mn-cs"/>
            </a:rPr>
            <a:t>การพัฒนายุทธศาสตร์</a:t>
          </a:r>
          <a:endParaRPr lang="en-US" sz="2400" b="1" dirty="0">
            <a:latin typeface="TH SarabunPSK" pitchFamily="34" charset="-34"/>
            <a:cs typeface="+mn-cs"/>
          </a:endParaRPr>
        </a:p>
      </dgm:t>
    </dgm:pt>
    <dgm:pt modelId="{8209BC98-B340-46F1-9A25-D383E3C4D77D}" type="parTrans" cxnId="{A883E62A-9646-403C-8DF4-035DAE201D6A}">
      <dgm:prSet/>
      <dgm:spPr/>
      <dgm:t>
        <a:bodyPr/>
        <a:lstStyle/>
        <a:p>
          <a:endParaRPr lang="en-US" sz="1600">
            <a:cs typeface="+mn-cs"/>
          </a:endParaRPr>
        </a:p>
      </dgm:t>
    </dgm:pt>
    <dgm:pt modelId="{25305ED9-5FE4-49C5-ACAD-4D39ECFC207F}" type="sibTrans" cxnId="{A883E62A-9646-403C-8DF4-035DAE201D6A}">
      <dgm:prSet/>
      <dgm:spPr>
        <a:ln w="57150"/>
      </dgm:spPr>
      <dgm:t>
        <a:bodyPr/>
        <a:lstStyle/>
        <a:p>
          <a:endParaRPr lang="en-US" sz="1600">
            <a:cs typeface="+mn-cs"/>
          </a:endParaRPr>
        </a:p>
      </dgm:t>
    </dgm:pt>
    <dgm:pt modelId="{7725F129-7662-4C94-B508-EDCE501FFF28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+mn-cs"/>
            </a:rPr>
            <a:t>จากยุทธศาสตร์สู่การปฏิบัติ</a:t>
          </a:r>
          <a:endParaRPr lang="en-US" sz="2400" b="1" dirty="0">
            <a:latin typeface="TH SarabunPSK" pitchFamily="34" charset="-34"/>
            <a:cs typeface="+mn-cs"/>
          </a:endParaRPr>
        </a:p>
      </dgm:t>
    </dgm:pt>
    <dgm:pt modelId="{9141C2E1-520B-49D1-B7AB-7A1A66415547}" type="parTrans" cxnId="{77CBACAE-6EF1-4F6D-A7AB-03E0E0423B91}">
      <dgm:prSet/>
      <dgm:spPr/>
      <dgm:t>
        <a:bodyPr/>
        <a:lstStyle/>
        <a:p>
          <a:endParaRPr lang="en-US" sz="1600">
            <a:cs typeface="+mn-cs"/>
          </a:endParaRPr>
        </a:p>
      </dgm:t>
    </dgm:pt>
    <dgm:pt modelId="{A9B670CC-FFC8-4E13-8FEB-DEB838745921}" type="sibTrans" cxnId="{77CBACAE-6EF1-4F6D-A7AB-03E0E0423B91}">
      <dgm:prSet/>
      <dgm:spPr>
        <a:ln w="57150"/>
      </dgm:spPr>
      <dgm:t>
        <a:bodyPr/>
        <a:lstStyle/>
        <a:p>
          <a:endParaRPr lang="en-US" sz="1600">
            <a:cs typeface="+mn-cs"/>
          </a:endParaRPr>
        </a:p>
      </dgm:t>
    </dgm:pt>
    <dgm:pt modelId="{F441A482-76B0-4ED6-8D88-E6A4696F144C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+mn-cs"/>
            </a:rPr>
            <a:t>การนำไปปฏิบัติ</a:t>
          </a:r>
          <a:endParaRPr lang="en-US" sz="2400" b="1" dirty="0">
            <a:latin typeface="TH SarabunPSK" pitchFamily="34" charset="-34"/>
            <a:cs typeface="+mn-cs"/>
          </a:endParaRPr>
        </a:p>
      </dgm:t>
    </dgm:pt>
    <dgm:pt modelId="{49944A44-45DE-428B-8FEE-022CF04F59FB}" type="parTrans" cxnId="{9C03AE78-8C80-44DF-AB6C-AEFA52981511}">
      <dgm:prSet/>
      <dgm:spPr/>
      <dgm:t>
        <a:bodyPr/>
        <a:lstStyle/>
        <a:p>
          <a:endParaRPr lang="en-US" sz="1600">
            <a:cs typeface="+mn-cs"/>
          </a:endParaRPr>
        </a:p>
      </dgm:t>
    </dgm:pt>
    <dgm:pt modelId="{9869691A-045E-44CA-88C0-F04FFAA6F090}" type="sibTrans" cxnId="{9C03AE78-8C80-44DF-AB6C-AEFA52981511}">
      <dgm:prSet/>
      <dgm:spPr>
        <a:ln w="57150"/>
      </dgm:spPr>
      <dgm:t>
        <a:bodyPr/>
        <a:lstStyle/>
        <a:p>
          <a:endParaRPr lang="en-US" sz="1600">
            <a:cs typeface="+mn-cs"/>
          </a:endParaRPr>
        </a:p>
      </dgm:t>
    </dgm:pt>
    <dgm:pt modelId="{70D5A3AB-33E4-4700-B111-833C811146AF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+mn-cs"/>
            </a:rPr>
            <a:t>การติดตามและเรียนรู้</a:t>
          </a:r>
          <a:endParaRPr lang="en-US" sz="2400" b="1" dirty="0">
            <a:latin typeface="TH SarabunPSK" pitchFamily="34" charset="-34"/>
            <a:cs typeface="+mn-cs"/>
          </a:endParaRPr>
        </a:p>
      </dgm:t>
    </dgm:pt>
    <dgm:pt modelId="{12F82B57-7050-4518-A466-7AC20EA3F4F4}" type="parTrans" cxnId="{712145EA-0E4E-4365-BF30-9205C48B0294}">
      <dgm:prSet/>
      <dgm:spPr/>
      <dgm:t>
        <a:bodyPr/>
        <a:lstStyle/>
        <a:p>
          <a:endParaRPr lang="en-US" sz="1600">
            <a:cs typeface="+mn-cs"/>
          </a:endParaRPr>
        </a:p>
      </dgm:t>
    </dgm:pt>
    <dgm:pt modelId="{F68A7512-B759-484B-97A8-C6247EDA1E96}" type="sibTrans" cxnId="{712145EA-0E4E-4365-BF30-9205C48B0294}">
      <dgm:prSet/>
      <dgm:spPr>
        <a:ln w="57150"/>
      </dgm:spPr>
      <dgm:t>
        <a:bodyPr/>
        <a:lstStyle/>
        <a:p>
          <a:endParaRPr lang="en-US" sz="1600">
            <a:cs typeface="+mn-cs"/>
          </a:endParaRPr>
        </a:p>
      </dgm:t>
    </dgm:pt>
    <dgm:pt modelId="{429E6B58-B6FF-4D48-9409-E329AFBC0322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+mn-cs"/>
            </a:rPr>
            <a:t>การปรับเปลี่ยนแผน</a:t>
          </a:r>
          <a:endParaRPr lang="en-US" sz="2400" b="1" dirty="0">
            <a:latin typeface="TH SarabunPSK" pitchFamily="34" charset="-34"/>
            <a:cs typeface="+mn-cs"/>
          </a:endParaRPr>
        </a:p>
      </dgm:t>
    </dgm:pt>
    <dgm:pt modelId="{65758B04-1D0A-4EB2-ABB3-79389B940F15}" type="parTrans" cxnId="{FA5DEC11-8DC2-4D5C-9EF5-98A0D54A6EEA}">
      <dgm:prSet/>
      <dgm:spPr/>
      <dgm:t>
        <a:bodyPr/>
        <a:lstStyle/>
        <a:p>
          <a:endParaRPr lang="en-US" sz="1600">
            <a:cs typeface="+mn-cs"/>
          </a:endParaRPr>
        </a:p>
      </dgm:t>
    </dgm:pt>
    <dgm:pt modelId="{EF017029-DC46-4A8E-BB24-B52E08A8053C}" type="sibTrans" cxnId="{FA5DEC11-8DC2-4D5C-9EF5-98A0D54A6EEA}">
      <dgm:prSet/>
      <dgm:spPr>
        <a:ln w="57150"/>
      </dgm:spPr>
      <dgm:t>
        <a:bodyPr/>
        <a:lstStyle/>
        <a:p>
          <a:endParaRPr lang="en-US" sz="1600">
            <a:cs typeface="+mn-cs"/>
          </a:endParaRPr>
        </a:p>
      </dgm:t>
    </dgm:pt>
    <dgm:pt modelId="{8C3E167F-C88F-48D9-BF3D-CD2857A3BFA0}" type="pres">
      <dgm:prSet presAssocID="{868426C8-A996-4DD9-B3C4-2D69F46A42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29492-9DBD-46C9-B261-399D4F60946C}" type="pres">
      <dgm:prSet presAssocID="{B554F851-A2C7-45BB-B196-B872EF3EBEA4}" presName="node" presStyleLbl="node1" presStyleIdx="0" presStyleCnt="5" custScaleX="148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30BD9-6F4F-45A5-8403-E0D61A8DE26C}" type="pres">
      <dgm:prSet presAssocID="{B554F851-A2C7-45BB-B196-B872EF3EBEA4}" presName="spNode" presStyleCnt="0"/>
      <dgm:spPr/>
    </dgm:pt>
    <dgm:pt modelId="{1635910E-2DD7-4803-B5AA-0AD58B4D16BE}" type="pres">
      <dgm:prSet presAssocID="{25305ED9-5FE4-49C5-ACAD-4D39ECFC207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E939749-AFF0-456B-8B8B-B09D7F79FAEE}" type="pres">
      <dgm:prSet presAssocID="{7725F129-7662-4C94-B508-EDCE501FFF28}" presName="node" presStyleLbl="node1" presStyleIdx="1" presStyleCnt="5" custScaleX="15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0D988-703C-46DB-BACA-5799519A9066}" type="pres">
      <dgm:prSet presAssocID="{7725F129-7662-4C94-B508-EDCE501FFF28}" presName="spNode" presStyleCnt="0"/>
      <dgm:spPr/>
    </dgm:pt>
    <dgm:pt modelId="{6261AC82-AE36-4E19-BC5D-86F6C42F9965}" type="pres">
      <dgm:prSet presAssocID="{A9B670CC-FFC8-4E13-8FEB-DEB83874592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6803F6D-0702-4ADB-B55F-E53D5B4DB829}" type="pres">
      <dgm:prSet presAssocID="{F441A482-76B0-4ED6-8D88-E6A4696F144C}" presName="node" presStyleLbl="node1" presStyleIdx="2" presStyleCnt="5" custScaleX="135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5BA62-3A40-4DD2-8B8E-14149BF0DF34}" type="pres">
      <dgm:prSet presAssocID="{F441A482-76B0-4ED6-8D88-E6A4696F144C}" presName="spNode" presStyleCnt="0"/>
      <dgm:spPr/>
    </dgm:pt>
    <dgm:pt modelId="{F8A4604F-F616-4B5F-8476-A44FBE31DA86}" type="pres">
      <dgm:prSet presAssocID="{9869691A-045E-44CA-88C0-F04FFAA6F09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5575ADE-4746-4EC2-B194-E8AE1C9F7F67}" type="pres">
      <dgm:prSet presAssocID="{70D5A3AB-33E4-4700-B111-833C811146AF}" presName="node" presStyleLbl="node1" presStyleIdx="3" presStyleCnt="5" custScaleX="141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919AB-B021-4F1C-A465-EAE4AF572AD1}" type="pres">
      <dgm:prSet presAssocID="{70D5A3AB-33E4-4700-B111-833C811146AF}" presName="spNode" presStyleCnt="0"/>
      <dgm:spPr/>
    </dgm:pt>
    <dgm:pt modelId="{65D49CEC-32F9-45D0-AE5C-341ED74FBD30}" type="pres">
      <dgm:prSet presAssocID="{F68A7512-B759-484B-97A8-C6247EDA1E9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0316091-F510-4938-AA2C-B7F05C8F8713}" type="pres">
      <dgm:prSet presAssocID="{429E6B58-B6FF-4D48-9409-E329AFBC0322}" presName="node" presStyleLbl="node1" presStyleIdx="4" presStyleCnt="5" custScaleX="147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2BFCC-FEDF-4673-8307-AA6359B35F6C}" type="pres">
      <dgm:prSet presAssocID="{429E6B58-B6FF-4D48-9409-E329AFBC0322}" presName="spNode" presStyleCnt="0"/>
      <dgm:spPr/>
    </dgm:pt>
    <dgm:pt modelId="{E1A6A017-665D-4A73-ADA6-581048C8B048}" type="pres">
      <dgm:prSet presAssocID="{EF017029-DC46-4A8E-BB24-B52E08A8053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D33391D-9E67-40CE-8A61-13F195DCA1A7}" type="presOf" srcId="{A9B670CC-FFC8-4E13-8FEB-DEB838745921}" destId="{6261AC82-AE36-4E19-BC5D-86F6C42F9965}" srcOrd="0" destOrd="0" presId="urn:microsoft.com/office/officeart/2005/8/layout/cycle5"/>
    <dgm:cxn modelId="{087EC235-82DE-409F-A73C-D1ADBEDF86BB}" type="presOf" srcId="{429E6B58-B6FF-4D48-9409-E329AFBC0322}" destId="{E0316091-F510-4938-AA2C-B7F05C8F8713}" srcOrd="0" destOrd="0" presId="urn:microsoft.com/office/officeart/2005/8/layout/cycle5"/>
    <dgm:cxn modelId="{712145EA-0E4E-4365-BF30-9205C48B0294}" srcId="{868426C8-A996-4DD9-B3C4-2D69F46A4244}" destId="{70D5A3AB-33E4-4700-B111-833C811146AF}" srcOrd="3" destOrd="0" parTransId="{12F82B57-7050-4518-A466-7AC20EA3F4F4}" sibTransId="{F68A7512-B759-484B-97A8-C6247EDA1E96}"/>
    <dgm:cxn modelId="{A883E62A-9646-403C-8DF4-035DAE201D6A}" srcId="{868426C8-A996-4DD9-B3C4-2D69F46A4244}" destId="{B554F851-A2C7-45BB-B196-B872EF3EBEA4}" srcOrd="0" destOrd="0" parTransId="{8209BC98-B340-46F1-9A25-D383E3C4D77D}" sibTransId="{25305ED9-5FE4-49C5-ACAD-4D39ECFC207F}"/>
    <dgm:cxn modelId="{FA5DEC11-8DC2-4D5C-9EF5-98A0D54A6EEA}" srcId="{868426C8-A996-4DD9-B3C4-2D69F46A4244}" destId="{429E6B58-B6FF-4D48-9409-E329AFBC0322}" srcOrd="4" destOrd="0" parTransId="{65758B04-1D0A-4EB2-ABB3-79389B940F15}" sibTransId="{EF017029-DC46-4A8E-BB24-B52E08A8053C}"/>
    <dgm:cxn modelId="{CF3E596E-EA30-4392-ADF6-6867E83E3F12}" type="presOf" srcId="{868426C8-A996-4DD9-B3C4-2D69F46A4244}" destId="{8C3E167F-C88F-48D9-BF3D-CD2857A3BFA0}" srcOrd="0" destOrd="0" presId="urn:microsoft.com/office/officeart/2005/8/layout/cycle5"/>
    <dgm:cxn modelId="{2F598F80-82A9-4900-9047-A380B27E2A6B}" type="presOf" srcId="{EF017029-DC46-4A8E-BB24-B52E08A8053C}" destId="{E1A6A017-665D-4A73-ADA6-581048C8B048}" srcOrd="0" destOrd="0" presId="urn:microsoft.com/office/officeart/2005/8/layout/cycle5"/>
    <dgm:cxn modelId="{58B37D52-709E-46EF-B6F0-EAB5D804A6F1}" type="presOf" srcId="{70D5A3AB-33E4-4700-B111-833C811146AF}" destId="{D5575ADE-4746-4EC2-B194-E8AE1C9F7F67}" srcOrd="0" destOrd="0" presId="urn:microsoft.com/office/officeart/2005/8/layout/cycle5"/>
    <dgm:cxn modelId="{9C03AE78-8C80-44DF-AB6C-AEFA52981511}" srcId="{868426C8-A996-4DD9-B3C4-2D69F46A4244}" destId="{F441A482-76B0-4ED6-8D88-E6A4696F144C}" srcOrd="2" destOrd="0" parTransId="{49944A44-45DE-428B-8FEE-022CF04F59FB}" sibTransId="{9869691A-045E-44CA-88C0-F04FFAA6F090}"/>
    <dgm:cxn modelId="{4434F4EB-A068-489E-9347-478565B4E8AD}" type="presOf" srcId="{F441A482-76B0-4ED6-8D88-E6A4696F144C}" destId="{C6803F6D-0702-4ADB-B55F-E53D5B4DB829}" srcOrd="0" destOrd="0" presId="urn:microsoft.com/office/officeart/2005/8/layout/cycle5"/>
    <dgm:cxn modelId="{12F30AE5-D2E2-4FB2-9AC2-01D6011AFE11}" type="presOf" srcId="{25305ED9-5FE4-49C5-ACAD-4D39ECFC207F}" destId="{1635910E-2DD7-4803-B5AA-0AD58B4D16BE}" srcOrd="0" destOrd="0" presId="urn:microsoft.com/office/officeart/2005/8/layout/cycle5"/>
    <dgm:cxn modelId="{77CBACAE-6EF1-4F6D-A7AB-03E0E0423B91}" srcId="{868426C8-A996-4DD9-B3C4-2D69F46A4244}" destId="{7725F129-7662-4C94-B508-EDCE501FFF28}" srcOrd="1" destOrd="0" parTransId="{9141C2E1-520B-49D1-B7AB-7A1A66415547}" sibTransId="{A9B670CC-FFC8-4E13-8FEB-DEB838745921}"/>
    <dgm:cxn modelId="{E049AAF3-414B-4157-AA88-C162E22C000C}" type="presOf" srcId="{7725F129-7662-4C94-B508-EDCE501FFF28}" destId="{9E939749-AFF0-456B-8B8B-B09D7F79FAEE}" srcOrd="0" destOrd="0" presId="urn:microsoft.com/office/officeart/2005/8/layout/cycle5"/>
    <dgm:cxn modelId="{633BD659-C5D2-45F6-92B9-1B58CFA69B69}" type="presOf" srcId="{B554F851-A2C7-45BB-B196-B872EF3EBEA4}" destId="{58A29492-9DBD-46C9-B261-399D4F60946C}" srcOrd="0" destOrd="0" presId="urn:microsoft.com/office/officeart/2005/8/layout/cycle5"/>
    <dgm:cxn modelId="{A39F9D32-74C7-440D-94EC-4CD6C6BBC64E}" type="presOf" srcId="{9869691A-045E-44CA-88C0-F04FFAA6F090}" destId="{F8A4604F-F616-4B5F-8476-A44FBE31DA86}" srcOrd="0" destOrd="0" presId="urn:microsoft.com/office/officeart/2005/8/layout/cycle5"/>
    <dgm:cxn modelId="{37C9B088-E839-4765-9E26-B594FBADCA22}" type="presOf" srcId="{F68A7512-B759-484B-97A8-C6247EDA1E96}" destId="{65D49CEC-32F9-45D0-AE5C-341ED74FBD30}" srcOrd="0" destOrd="0" presId="urn:microsoft.com/office/officeart/2005/8/layout/cycle5"/>
    <dgm:cxn modelId="{D58CAE41-DBBC-4378-9C60-6C2599A42461}" type="presParOf" srcId="{8C3E167F-C88F-48D9-BF3D-CD2857A3BFA0}" destId="{58A29492-9DBD-46C9-B261-399D4F60946C}" srcOrd="0" destOrd="0" presId="urn:microsoft.com/office/officeart/2005/8/layout/cycle5"/>
    <dgm:cxn modelId="{8C750693-D7C5-43E1-9CEF-1A11CD09E65C}" type="presParOf" srcId="{8C3E167F-C88F-48D9-BF3D-CD2857A3BFA0}" destId="{4D330BD9-6F4F-45A5-8403-E0D61A8DE26C}" srcOrd="1" destOrd="0" presId="urn:microsoft.com/office/officeart/2005/8/layout/cycle5"/>
    <dgm:cxn modelId="{6356FE30-60AF-4803-8B9C-EB104F9648BE}" type="presParOf" srcId="{8C3E167F-C88F-48D9-BF3D-CD2857A3BFA0}" destId="{1635910E-2DD7-4803-B5AA-0AD58B4D16BE}" srcOrd="2" destOrd="0" presId="urn:microsoft.com/office/officeart/2005/8/layout/cycle5"/>
    <dgm:cxn modelId="{9C6DD8D3-9F94-469D-B524-CCA86106526A}" type="presParOf" srcId="{8C3E167F-C88F-48D9-BF3D-CD2857A3BFA0}" destId="{9E939749-AFF0-456B-8B8B-B09D7F79FAEE}" srcOrd="3" destOrd="0" presId="urn:microsoft.com/office/officeart/2005/8/layout/cycle5"/>
    <dgm:cxn modelId="{BE8201F2-C687-4A41-9297-81AA883FC140}" type="presParOf" srcId="{8C3E167F-C88F-48D9-BF3D-CD2857A3BFA0}" destId="{3B70D988-703C-46DB-BACA-5799519A9066}" srcOrd="4" destOrd="0" presId="urn:microsoft.com/office/officeart/2005/8/layout/cycle5"/>
    <dgm:cxn modelId="{7242AC79-405D-449C-9383-2C49DC62F9D8}" type="presParOf" srcId="{8C3E167F-C88F-48D9-BF3D-CD2857A3BFA0}" destId="{6261AC82-AE36-4E19-BC5D-86F6C42F9965}" srcOrd="5" destOrd="0" presId="urn:microsoft.com/office/officeart/2005/8/layout/cycle5"/>
    <dgm:cxn modelId="{C672F7E6-1987-44A9-85C1-497CD1D2135C}" type="presParOf" srcId="{8C3E167F-C88F-48D9-BF3D-CD2857A3BFA0}" destId="{C6803F6D-0702-4ADB-B55F-E53D5B4DB829}" srcOrd="6" destOrd="0" presId="urn:microsoft.com/office/officeart/2005/8/layout/cycle5"/>
    <dgm:cxn modelId="{ADDE0699-A698-4BA2-AA07-1B4E6857E91A}" type="presParOf" srcId="{8C3E167F-C88F-48D9-BF3D-CD2857A3BFA0}" destId="{4875BA62-3A40-4DD2-8B8E-14149BF0DF34}" srcOrd="7" destOrd="0" presId="urn:microsoft.com/office/officeart/2005/8/layout/cycle5"/>
    <dgm:cxn modelId="{60238620-AC28-4265-B082-5F89E8F252B0}" type="presParOf" srcId="{8C3E167F-C88F-48D9-BF3D-CD2857A3BFA0}" destId="{F8A4604F-F616-4B5F-8476-A44FBE31DA86}" srcOrd="8" destOrd="0" presId="urn:microsoft.com/office/officeart/2005/8/layout/cycle5"/>
    <dgm:cxn modelId="{81CD5F2A-FA0F-4E06-B5CD-378F7C65E39A}" type="presParOf" srcId="{8C3E167F-C88F-48D9-BF3D-CD2857A3BFA0}" destId="{D5575ADE-4746-4EC2-B194-E8AE1C9F7F67}" srcOrd="9" destOrd="0" presId="urn:microsoft.com/office/officeart/2005/8/layout/cycle5"/>
    <dgm:cxn modelId="{98443307-090C-4B28-80B9-D5A1BDAFECB7}" type="presParOf" srcId="{8C3E167F-C88F-48D9-BF3D-CD2857A3BFA0}" destId="{6DA919AB-B021-4F1C-A465-EAE4AF572AD1}" srcOrd="10" destOrd="0" presId="urn:microsoft.com/office/officeart/2005/8/layout/cycle5"/>
    <dgm:cxn modelId="{C1806A70-0887-4C47-9C85-4733776A37BB}" type="presParOf" srcId="{8C3E167F-C88F-48D9-BF3D-CD2857A3BFA0}" destId="{65D49CEC-32F9-45D0-AE5C-341ED74FBD30}" srcOrd="11" destOrd="0" presId="urn:microsoft.com/office/officeart/2005/8/layout/cycle5"/>
    <dgm:cxn modelId="{23C5EDF3-922F-4AA4-A858-646D2043527E}" type="presParOf" srcId="{8C3E167F-C88F-48D9-BF3D-CD2857A3BFA0}" destId="{E0316091-F510-4938-AA2C-B7F05C8F8713}" srcOrd="12" destOrd="0" presId="urn:microsoft.com/office/officeart/2005/8/layout/cycle5"/>
    <dgm:cxn modelId="{2EDD396E-57EB-4DC4-AA61-AEFEE6EF6ADD}" type="presParOf" srcId="{8C3E167F-C88F-48D9-BF3D-CD2857A3BFA0}" destId="{FFD2BFCC-FEDF-4673-8307-AA6359B35F6C}" srcOrd="13" destOrd="0" presId="urn:microsoft.com/office/officeart/2005/8/layout/cycle5"/>
    <dgm:cxn modelId="{011D00A5-8CF8-432D-986C-B3415B22C3DB}" type="presParOf" srcId="{8C3E167F-C88F-48D9-BF3D-CD2857A3BFA0}" destId="{E1A6A017-665D-4A73-ADA6-581048C8B04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E4563-39A5-4DA1-A598-119E4DDBE106}">
      <dsp:nvSpPr>
        <dsp:cNvPr id="0" name=""/>
        <dsp:cNvSpPr/>
      </dsp:nvSpPr>
      <dsp:spPr>
        <a:xfrm rot="5400000">
          <a:off x="285383" y="1451123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3999B7-FC98-4565-A99D-BB6CE2DA5636}">
      <dsp:nvSpPr>
        <dsp:cNvPr id="0" name=""/>
        <dsp:cNvSpPr/>
      </dsp:nvSpPr>
      <dsp:spPr>
        <a:xfrm>
          <a:off x="142967" y="1875298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Certified FL Version 1.0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2967" y="1875298"/>
        <a:ext cx="1281684" cy="1123471"/>
      </dsp:txXfrm>
    </dsp:sp>
    <dsp:sp modelId="{941B40EA-4F75-4875-A7D4-7BB8ACEB075E}">
      <dsp:nvSpPr>
        <dsp:cNvPr id="0" name=""/>
        <dsp:cNvSpPr/>
      </dsp:nvSpPr>
      <dsp:spPr>
        <a:xfrm>
          <a:off x="1182824" y="1346606"/>
          <a:ext cx="241827" cy="241827"/>
        </a:xfrm>
        <a:prstGeom prst="triangle">
          <a:avLst>
            <a:gd name="adj" fmla="val 10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B1FC7D-DC95-4B46-9FEC-5C45E83CB672}">
      <dsp:nvSpPr>
        <dsp:cNvPr id="0" name=""/>
        <dsp:cNvSpPr/>
      </dsp:nvSpPr>
      <dsp:spPr>
        <a:xfrm rot="5400000">
          <a:off x="1854415" y="1062865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31F4B-5F3A-42D9-A360-DB084B99CE1B}">
      <dsp:nvSpPr>
        <dsp:cNvPr id="0" name=""/>
        <dsp:cNvSpPr/>
      </dsp:nvSpPr>
      <dsp:spPr>
        <a:xfrm>
          <a:off x="1711999" y="1487040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Certified FL Version 2.0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11999" y="1487040"/>
        <a:ext cx="1281684" cy="1123471"/>
      </dsp:txXfrm>
    </dsp:sp>
    <dsp:sp modelId="{2A44C41D-63CA-4354-8EEE-B62726BB0D57}">
      <dsp:nvSpPr>
        <dsp:cNvPr id="0" name=""/>
        <dsp:cNvSpPr/>
      </dsp:nvSpPr>
      <dsp:spPr>
        <a:xfrm>
          <a:off x="2751856" y="958347"/>
          <a:ext cx="241827" cy="241827"/>
        </a:xfrm>
        <a:prstGeom prst="triangle">
          <a:avLst>
            <a:gd name="adj" fmla="val 10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AE465D-0F9B-48FC-8D1E-1A0C84D1CB00}">
      <dsp:nvSpPr>
        <dsp:cNvPr id="0" name=""/>
        <dsp:cNvSpPr/>
      </dsp:nvSpPr>
      <dsp:spPr>
        <a:xfrm rot="5400000">
          <a:off x="3423447" y="674606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D02853-C3E0-4CF7-ADE9-BDE30A4BDA68}">
      <dsp:nvSpPr>
        <dsp:cNvPr id="0" name=""/>
        <dsp:cNvSpPr/>
      </dsp:nvSpPr>
      <dsp:spPr>
        <a:xfrm>
          <a:off x="3281031" y="1098781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รายหมวด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81031" y="1098781"/>
        <a:ext cx="1281684" cy="1123471"/>
      </dsp:txXfrm>
    </dsp:sp>
    <dsp:sp modelId="{D2EA6A4D-24F1-46F6-87F8-AFDEB3A68E7E}">
      <dsp:nvSpPr>
        <dsp:cNvPr id="0" name=""/>
        <dsp:cNvSpPr/>
      </dsp:nvSpPr>
      <dsp:spPr>
        <a:xfrm>
          <a:off x="4320888" y="570089"/>
          <a:ext cx="241827" cy="241827"/>
        </a:xfrm>
        <a:prstGeom prst="triangle">
          <a:avLst>
            <a:gd name="adj" fmla="val 10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7B0EAE-7772-452E-856D-27CB2D581FD0}">
      <dsp:nvSpPr>
        <dsp:cNvPr id="0" name=""/>
        <dsp:cNvSpPr/>
      </dsp:nvSpPr>
      <dsp:spPr>
        <a:xfrm rot="5400000">
          <a:off x="4992479" y="286348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1BF982-28CE-457B-B1EA-5359238540BC}">
      <dsp:nvSpPr>
        <dsp:cNvPr id="0" name=""/>
        <dsp:cNvSpPr/>
      </dsp:nvSpPr>
      <dsp:spPr>
        <a:xfrm>
          <a:off x="4850063" y="710523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ระดับดีเด่น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50063" y="710523"/>
        <a:ext cx="1281684" cy="1123471"/>
      </dsp:txXfrm>
    </dsp:sp>
    <dsp:sp modelId="{FA85B958-B31C-452E-885C-1D7C697AC204}">
      <dsp:nvSpPr>
        <dsp:cNvPr id="0" name=""/>
        <dsp:cNvSpPr/>
      </dsp:nvSpPr>
      <dsp:spPr>
        <a:xfrm>
          <a:off x="5889920" y="181830"/>
          <a:ext cx="241827" cy="241827"/>
        </a:xfrm>
        <a:prstGeom prst="triangle">
          <a:avLst>
            <a:gd name="adj" fmla="val 10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0F537-64EC-4994-9689-9F1A7AF8F303}">
      <dsp:nvSpPr>
        <dsp:cNvPr id="0" name=""/>
        <dsp:cNvSpPr/>
      </dsp:nvSpPr>
      <dsp:spPr>
        <a:xfrm rot="5400000">
          <a:off x="6561511" y="-101910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8F25AA-7A32-42B4-98CA-A72A05197094}">
      <dsp:nvSpPr>
        <dsp:cNvPr id="0" name=""/>
        <dsp:cNvSpPr/>
      </dsp:nvSpPr>
      <dsp:spPr>
        <a:xfrm>
          <a:off x="6419095" y="322264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ระดับดีเลิศ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19095" y="322264"/>
        <a:ext cx="1281684" cy="11234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87DDE-CC89-4F42-974B-7FE0686C14A5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D3DCC-F020-498F-A179-FDE6D87A9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09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DEC7-7FEA-4699-9A38-62F30B669B30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2FD74-9A69-4BC3-866B-76FC85D56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556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2CC0BC-A8B7-474B-988F-AB0DD2D23DB9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>
                <a:defRPr/>
              </a:pPr>
              <a:t>1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59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37" y="2375191"/>
            <a:ext cx="9139603" cy="1685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0" y="4156075"/>
            <a:ext cx="9144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3" tIns="45689" rIns="91373" bIns="45689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3" tIns="45689" rIns="91373" bIns="45689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7" y="2514600"/>
            <a:ext cx="9139603" cy="1447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37" y="393992"/>
            <a:ext cx="9139603" cy="842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3" tIns="45689" rIns="91373" bIns="45689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3" tIns="45689" rIns="91373" bIns="45689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7200" y="472530"/>
            <a:ext cx="8305800" cy="6731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762000"/>
            <a:ext cx="762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137" y="738479"/>
            <a:ext cx="9139603" cy="1685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3" name="Line 31"/>
          <p:cNvSpPr>
            <a:spLocks noChangeShapeType="1"/>
          </p:cNvSpPr>
          <p:nvPr userDrawn="1"/>
        </p:nvSpPr>
        <p:spPr bwMode="auto">
          <a:xfrm>
            <a:off x="0" y="2519363"/>
            <a:ext cx="9144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3" tIns="45689" rIns="91373" bIns="45689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4" name="Line 31"/>
          <p:cNvSpPr>
            <a:spLocks noChangeShapeType="1"/>
          </p:cNvSpPr>
          <p:nvPr userDrawn="1"/>
        </p:nvSpPr>
        <p:spPr bwMode="auto">
          <a:xfrm>
            <a:off x="0" y="649288"/>
            <a:ext cx="9144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3" tIns="45689" rIns="91373" bIns="45689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398" y="5821654"/>
            <a:ext cx="9144000" cy="6810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3998" y="5873130"/>
            <a:ext cx="7924800" cy="579437"/>
          </a:xfrm>
        </p:spPr>
        <p:txBody>
          <a:bodyPr/>
          <a:lstStyle>
            <a:lvl1pPr marL="0" indent="0" algn="ctr">
              <a:buNone/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0106" y="975143"/>
            <a:ext cx="7924800" cy="123465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400" b="1">
                <a:latin typeface="TH SarabunPSK" pitchFamily="34" charset="-34"/>
                <a:cs typeface="TH SarabunPSK" pitchFamily="34" charset="-34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856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90600"/>
            <a:ext cx="9144000" cy="1155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4000" b="1" dirty="0" smtClean="0">
                <a:latin typeface="TH Niramit AS" pitchFamily="2" charset="-34"/>
                <a:ea typeface="Tahoma" panose="020B0604030504040204" pitchFamily="34" charset="0"/>
                <a:cs typeface="TH Niramit AS" pitchFamily="2" charset="-34"/>
              </a:rPr>
              <a:t>เกณฑ์คุณภาพการบริหารจัดการภาครัฐ </a:t>
            </a:r>
            <a:r>
              <a:rPr lang="en-US" sz="4000" b="1" dirty="0" smtClean="0">
                <a:latin typeface="TH Niramit AS" pitchFamily="2" charset="-34"/>
                <a:ea typeface="Tahoma" panose="020B0604030504040204" pitchFamily="34" charset="0"/>
                <a:cs typeface="TH Niramit AS" pitchFamily="2" charset="-34"/>
              </a:rPr>
              <a:t>(PMQA)</a:t>
            </a:r>
            <a:endParaRPr lang="th-TH" sz="4000" b="1" dirty="0" smtClean="0">
              <a:latin typeface="TH Niramit AS" pitchFamily="2" charset="-34"/>
              <a:ea typeface="Tahoma" panose="020B0604030504040204" pitchFamily="34" charset="0"/>
              <a:cs typeface="TH Niramit AS" pitchFamily="2" charset="-3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h-TH" sz="4000" b="1" dirty="0" smtClean="0">
                <a:latin typeface="TH Niramit AS" pitchFamily="2" charset="-34"/>
                <a:ea typeface="Tahoma" panose="020B0604030504040204" pitchFamily="34" charset="0"/>
                <a:cs typeface="TH Niramit AS" pitchFamily="2" charset="-34"/>
              </a:rPr>
              <a:t>ระดับพื้นฐาน </a:t>
            </a:r>
            <a:r>
              <a:rPr lang="en-US" sz="4000" b="1" dirty="0" smtClean="0">
                <a:latin typeface="TH Niramit AS" pitchFamily="2" charset="-34"/>
                <a:ea typeface="Tahoma" panose="020B0604030504040204" pitchFamily="34" charset="0"/>
                <a:cs typeface="TH Niramit AS" pitchFamily="2" charset="-34"/>
              </a:rPr>
              <a:t>(FL)</a:t>
            </a:r>
            <a:endParaRPr lang="en-US" sz="4000" b="1" dirty="0">
              <a:latin typeface="TH Niramit AS" pitchFamily="2" charset="-34"/>
              <a:ea typeface="Tahoma" panose="020B0604030504040204" pitchFamily="34" charset="0"/>
              <a:cs typeface="TH Niramit AS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038600"/>
            <a:ext cx="7240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กิตติพัทธ์ </a:t>
            </a:r>
            <a:r>
              <a:rPr lang="th-TH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จิรวัส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วงศ์</a:t>
            </a:r>
          </a:p>
          <a:p>
            <a:pPr algn="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ที่ปรึกษาโครงการพัฒนาคุณภาพการบริหารจัดการภาครัฐ </a:t>
            </a:r>
          </a:p>
          <a:p>
            <a:pPr algn="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 ก.พ.ร.</a:t>
            </a:r>
          </a:p>
          <a:p>
            <a:pPr algn="r"/>
            <a:r>
              <a:rPr lang="en-US" sz="2000" b="1" dirty="0" smtClean="0">
                <a:latin typeface="+mj-lt"/>
                <a:cs typeface="TH SarabunPSK" pitchFamily="34" charset="-34"/>
              </a:rPr>
              <a:t>kitroj@yahoo.com / FB: </a:t>
            </a:r>
            <a:r>
              <a:rPr lang="en-US" sz="2000" b="1" dirty="0" err="1" smtClean="0">
                <a:latin typeface="+mj-lt"/>
                <a:cs typeface="TH SarabunPSK" pitchFamily="34" charset="-34"/>
              </a:rPr>
              <a:t>Kittipat</a:t>
            </a:r>
            <a:r>
              <a:rPr lang="en-US" sz="2000" b="1" dirty="0" smtClean="0">
                <a:latin typeface="+mj-lt"/>
                <a:cs typeface="TH SarabunPSK" pitchFamily="34" charset="-34"/>
              </a:rPr>
              <a:t> </a:t>
            </a:r>
            <a:r>
              <a:rPr lang="en-US" sz="2000" b="1" dirty="0" err="1" smtClean="0">
                <a:latin typeface="+mj-lt"/>
                <a:cs typeface="TH SarabunPSK" pitchFamily="34" charset="-34"/>
              </a:rPr>
              <a:t>Jirawaswong</a:t>
            </a:r>
            <a:endParaRPr lang="en-US" sz="2000" b="1" dirty="0">
              <a:latin typeface="+mj-lt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20920"/>
            <a:ext cx="1417320" cy="12324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9455" y="5867400"/>
            <a:ext cx="5551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กรมในสังกัดกระทรวงมหาดไทยและจังหวัด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7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ก. สภาพแวดล้อมของส่วนราชการ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(3) ลักษณะโดยรวมของบุคลากร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ลักษณะ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โดยรวมของบุคลากรในส่วน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ราชการเป็นอย่างไร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จำแนกบุคลากรออกเป็นกลุ่มและ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ประเภทอะไรบ้าง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อะไรคือข้อกำหนด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พื้นฐานด้านการศึกษาสำหรับกลุ่ม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บุคลากรประเภทต่างๆ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องค์ประกอบ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สำคัญที่ทำให้บุคลากรเหล่านี้มีส่วนร่วมในการทำงานเพื่อบรรลุพันธกิจและ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วิสัยทัศน์ของส่วนราชการคืออะไร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ในการทำงานจำเป็นต้องมีข้อกำหนด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ด้านสุขภาพและความปลอดภัยที่เป็นเรื่อง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เฉพาะของส่วนราชการอะไรบ้าง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9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หมวด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7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/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ผลลัพธ์การดำเนินการ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7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50938" indent="-1150938">
              <a:buNone/>
            </a:pPr>
            <a:r>
              <a:rPr lang="en-US" b="1" dirty="0" smtClean="0">
                <a:solidFill>
                  <a:srgbClr val="0000CC"/>
                </a:solidFill>
              </a:rPr>
              <a:t>RM1</a:t>
            </a:r>
            <a:r>
              <a:rPr lang="th-TH" b="1" dirty="0" smtClean="0"/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ละเฉลี่ย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ถ่วงน้ำหนัก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บรรลุเป้าหมาย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ตามแผนปฏิบัติราชการ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ราชการ </a:t>
            </a:r>
          </a:p>
          <a:p>
            <a:pPr marL="0" indent="0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7.1 ผลลัพธ์ด้านประสิทธิผลและการบรรลุพันธ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กิจ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62" y="3733800"/>
            <a:ext cx="8153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ความสำเร็จของการดำเนินการบรรลุเป้าหมายตามแผนปฏิบัติราชการของส่วนราชการ 	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101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4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50938" indent="-1150938">
              <a:buNone/>
            </a:pPr>
            <a:r>
              <a:rPr lang="en-US" b="1" dirty="0" smtClean="0">
                <a:solidFill>
                  <a:srgbClr val="0000CC"/>
                </a:solidFill>
              </a:rPr>
              <a:t>RM2</a:t>
            </a:r>
            <a:r>
              <a:rPr lang="th-TH" b="1" dirty="0" smtClean="0"/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ละเฉลี่ย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ถ่วงน้ำหนัก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บรรลุเป้าหมาย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คำรับรอง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การปฏิบัติราชการมิติ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ด้านประสิทธิผลการ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ปฏิบัติราชการ</a:t>
            </a:r>
          </a:p>
          <a:p>
            <a:endParaRPr lang="en-US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7.1 ผลลัพธ์ด้านประสิทธิผลและการบรรลุพันธ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กิจ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62" y="3733800"/>
            <a:ext cx="8153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ของการดำเนินการบรรลุเป้าหมายตัวชี้วัดคำรับรองการปฏิบัติราชการ มิติด้านประสิทธิผลการปฏิบัติราชการ 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4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50938" indent="-1150938">
              <a:buNone/>
            </a:pPr>
            <a:r>
              <a:rPr lang="en-US" b="1" dirty="0">
                <a:solidFill>
                  <a:srgbClr val="0000CC"/>
                </a:solidFill>
              </a:rPr>
              <a:t>RM 3 </a:t>
            </a:r>
            <a:r>
              <a:rPr lang="th-TH" sz="3000" b="1" dirty="0" smtClean="0"/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ละความพึงพอใจของ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ผู้รับบริการและผู้มี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เสีย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7.2 ผลลัพธ์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ให้ความสำคัญผู้รับบริการและผู้มี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เสีย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257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362" y="3733800"/>
            <a:ext cx="8153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ความพึงพอใจของผู้รับบริการและผู้มีส่วนเสียทุกกลุ่มที่กำหนดไว้ในลักษณะสำคัญขององค์การ 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103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7391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50938" indent="-1150938">
              <a:buNone/>
            </a:pPr>
            <a:r>
              <a:rPr lang="en-US" b="1" dirty="0">
                <a:solidFill>
                  <a:srgbClr val="0000CC"/>
                </a:solidFill>
              </a:rPr>
              <a:t>RM 4 </a:t>
            </a:r>
            <a:r>
              <a:rPr lang="th-TH" b="1" dirty="0" smtClean="0">
                <a:solidFill>
                  <a:srgbClr val="0000CC"/>
                </a:solidFill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การดำเนินการ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ตามแผนกลยุทธ์การบริหารทรัพยากร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บุคคล</a:t>
            </a:r>
          </a:p>
          <a:p>
            <a:endParaRPr lang="th-TH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7.3 ผลลัพธ์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มุ่งเน้น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บุคลากร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62" y="3429000"/>
            <a:ext cx="8153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การดำเนินงาน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ตามแผนการบริหารทรัพยากรที่ส่วนราช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การกำหนด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ไว้ โดยพิจารณาจากร้อยละค่าเฉลี่ยจากผลกา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รดำเนินงาน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ที่ปฏิบัติได้จริงตามแผนงาน/ โครงการ/ กิจกรรม ของส่วนราชการเปรียบเทียบกับแผนงาน/ โครงการของกิจกรรมทั้งหมด 	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104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42649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50938" indent="-1150938">
              <a:buNone/>
            </a:pPr>
            <a:r>
              <a:rPr lang="en-US" b="1" dirty="0">
                <a:solidFill>
                  <a:srgbClr val="0000CC"/>
                </a:solidFill>
              </a:rPr>
              <a:t>RM 5 </a:t>
            </a:r>
            <a:r>
              <a:rPr lang="th-TH" b="1" dirty="0" smtClean="0"/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การดำเนินการ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ตามแผน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ผูกพัน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บุคลากร</a:t>
            </a:r>
          </a:p>
          <a:p>
            <a:endParaRPr lang="th-TH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7.3 ผลลัพธ์ด้านการมุ่งเน้นบุคลากร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62" y="3429000"/>
            <a:ext cx="8153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วัดความสำเร็จของการดำเนินงานตามแผนสร้างความผูกพันที่ส่วนราชการกำหนดไว้ โดยพิจารณาจากร้อยละค่าเฉลี่ยจากผลการดำเนินงานที่ปฏิบัติได้จริงตามแผนงาน/ โครงการ/ กิจกรรม ของส่วนราชการเปรียบเทียบกับแผนงาน/ โครงการของกิจกรรมทั้งหมด 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105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550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50938" indent="-1150938">
              <a:buNone/>
            </a:pPr>
            <a:r>
              <a:rPr lang="en-US" b="1" dirty="0">
                <a:solidFill>
                  <a:srgbClr val="0000CC"/>
                </a:solidFill>
              </a:rPr>
              <a:t>RM 6 </a:t>
            </a:r>
            <a:r>
              <a:rPr lang="th-TH" b="1" dirty="0" smtClean="0"/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คุณธรรมและ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ความโปร่งใสการดำเนินงาน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ของหน่วยงาน 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7.4 ผลลัพธ์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นำองค์การ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การกำกับดูแล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62" y="3429000"/>
            <a:ext cx="81534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ของการขอ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งดำเนินการ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อย่างมีคุณธรรมและความโปร่งในการปฏิบัติงาน โดยใช้ผลประเมิน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จากสำนักงาน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คณะกรรมการป้องกันและปราบปรามการทุจริตแห่งชาติ (ป.ป.ช.) 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4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1150938" indent="-1150938">
              <a:buNone/>
            </a:pPr>
            <a:r>
              <a:rPr lang="en-US" b="1" dirty="0">
                <a:solidFill>
                  <a:srgbClr val="0000CC"/>
                </a:solidFill>
              </a:rPr>
              <a:t>RM 7 </a:t>
            </a:r>
            <a:r>
              <a:rPr lang="th-TH" b="1" dirty="0" smtClean="0"/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ละความพึงพอใจของบุคลากรที่มีต่อการ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นำองค์การ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ผู้บริหาร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7.4 ผลลัพธ์ด้านการนำองค์การ และการกำกับดูแลส่วนราชการ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362" y="2819400"/>
            <a:ext cx="81534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ประเมินต้องครอบคลุมอย่างน้อย 5 ประเด็น </a:t>
            </a:r>
            <a:endParaRPr lang="th-TH" sz="28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AutoNum type="arabicParenR"/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การกำหนด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ทิศทางขององค์การ </a:t>
            </a:r>
            <a:endParaRPr lang="th-TH" sz="28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AutoNum type="arabicParenR"/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สื่อสารและการสร้างความเข้าใจทิศทางขององค์การให้บุคลากรรับรู้ </a:t>
            </a:r>
            <a:endParaRPr lang="th-TH" sz="28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AutoNum type="arabicParenR"/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สร้างบรรยากาศและการมีส่วนร่วมของผู้บริหารใน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กิจกรรมที่เกี่ยวกับ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การพัฒนาองค์การ </a:t>
            </a:r>
            <a:endParaRPr lang="th-TH" sz="28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AutoNum type="arabicParenR"/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ให้ความสาคัญเรื่องธรรมาภิบาลขององค์การ และ </a:t>
            </a:r>
            <a:endParaRPr lang="th-TH" sz="28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AutoNum type="arabicParenR"/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เป็นตัวอย่างที่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ดีของ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ผู้บริหารใน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การดำเนินการ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เรื่องต่าง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ๆ</a:t>
            </a:r>
            <a:endParaRPr lang="th-TH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107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1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50938" indent="-1150938">
              <a:buNone/>
            </a:pPr>
            <a:r>
              <a:rPr lang="en-US" b="1" dirty="0">
                <a:solidFill>
                  <a:srgbClr val="0000CC"/>
                </a:solidFill>
              </a:rPr>
              <a:t>RM 8 </a:t>
            </a:r>
            <a:r>
              <a:rPr lang="th-TH" b="1" dirty="0" smtClean="0">
                <a:solidFill>
                  <a:srgbClr val="0000CC"/>
                </a:solidFill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ละการเบิกจ่ายเงินงบประมาณรายจ่าย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ภาพรวม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7.5 ผลลัพธ์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งบประมาณ การเงิน และการ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เติบโต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62" y="3429000"/>
            <a:ext cx="8153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ามารถในการเบิกจ่ายเงินงบประมาณรายจ่ายภาพรวมของส่วนราชการเทียบกับวงเงินงบประมาณรายจ่ายภาพรวมที่ส่วนราชการได้รับ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108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50938" indent="-1150938">
              <a:buNone/>
            </a:pPr>
            <a:r>
              <a:rPr lang="en-US" b="1" dirty="0">
                <a:solidFill>
                  <a:srgbClr val="0000CC"/>
                </a:solidFill>
              </a:rPr>
              <a:t>RM 9 </a:t>
            </a:r>
            <a:r>
              <a:rPr lang="th-TH" b="1" dirty="0" smtClean="0"/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ความสำเร็จของร้อย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ละเฉลี่ย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ถ่วงน้ำหนัก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ในการบรรลุเป้าหมายตัวชี้วัดของกระบวนการ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ที่สำคัญ 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7.6 ผลลัพธ์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ประสิทธิผลของกระบวนการ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62" y="3429000"/>
            <a:ext cx="8153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วัด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ผลสำเร็จ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ของตัววัดหรือตัวชี้วัด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ที่สำคัญ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ของกระบวนการสร้างคุณค่าและกระบวนการสนับสนุน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ที่สำคัญ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109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8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ก. สภาพแวดล้อมของส่วนราชการ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(4) สินทรัพย์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ส่วนราชการมีอาคาร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สถานที่ เทคโนโลยี และอุปกรณ์ 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สำคัญอะไรบ้าง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(5) กฎหมาย กฎระเบียบ และข้อบังคับ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ส่วนราชการดำเนินการภายใต้สภาพแวดล้อม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ด้านกฎหมาย กฎระเบียบ และข้อบังคับที่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สำคัญอะไรบ้าง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11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6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7.6 ผลลัพธ์ด้านประสิทธิผลของกระบวนการ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150938" indent="-1150938">
              <a:buNone/>
            </a:pPr>
            <a:r>
              <a:rPr lang="en-US" b="1" dirty="0">
                <a:solidFill>
                  <a:srgbClr val="0000CC"/>
                </a:solidFill>
              </a:rPr>
              <a:t>RM 10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เฉลี่ย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ถ่วงน้ำหนักความสำเร็จ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จากผลสัมฤทธิ์ของการจัดการ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ความรู้ตามแผน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จัดการองค์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ความรู้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1362" y="3429000"/>
            <a:ext cx="8153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ของการจัดการความรู้ (1 ประเด็นยุทธศาสตร์ต่อ 1 องค์ความรู้) โดยประเมินจากผลสัมฤทธิ์จากการจัดการความรู้ 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110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7424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แนวทางการตรวจรับรอง </a:t>
            </a:r>
            <a:r>
              <a:rPr lang="en-US" sz="4400" b="1" dirty="0" smtClean="0">
                <a:latin typeface="TH Niramit AS" pitchFamily="2" charset="-34"/>
                <a:cs typeface="TH Niramit AS" pitchFamily="2" charset="-34"/>
              </a:rPr>
              <a:t>PMQA – FL (</a:t>
            </a: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ฉบับที่ </a:t>
            </a:r>
            <a:r>
              <a:rPr lang="en-US" sz="4400" b="1" dirty="0" smtClean="0"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)</a:t>
            </a:r>
            <a:endParaRPr lang="en-US" sz="44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8526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โปรแกรมการตรวจประเมิน หมวด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1-6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575946"/>
            <a:ext cx="9144001" cy="2597383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 bwMode="auto">
          <a:xfrm>
            <a:off x="5364088" y="1595166"/>
            <a:ext cx="1867496" cy="770080"/>
          </a:xfrm>
          <a:prstGeom prst="borderCallout2">
            <a:avLst>
              <a:gd name="adj1" fmla="val 44775"/>
              <a:gd name="adj2" fmla="val -4979"/>
              <a:gd name="adj3" fmla="val 91044"/>
              <a:gd name="adj4" fmla="val -31015"/>
              <a:gd name="adj5" fmla="val 188869"/>
              <a:gd name="adj6" fmla="val 35129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คลิ๊ก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เลือก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ใช่”</a:t>
            </a:r>
            <a:endParaRPr kumimoji="0" lang="th-TH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หากดำเนินการครบถ้วนตามประเด็นย่อย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หากไม่ครบ เลือ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 “ไม่ใช่”</a:t>
            </a:r>
            <a:endParaRPr kumimoji="0" lang="th-TH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6516216" y="5530822"/>
            <a:ext cx="2243348" cy="1030762"/>
          </a:xfrm>
          <a:prstGeom prst="borderCallout2">
            <a:avLst>
              <a:gd name="adj1" fmla="val -4339"/>
              <a:gd name="adj2" fmla="val 49737"/>
              <a:gd name="adj3" fmla="val -40682"/>
              <a:gd name="adj4" fmla="val 66518"/>
              <a:gd name="adj5" fmla="val -75794"/>
              <a:gd name="adj6" fmla="val 51572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&gt;&gt;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ช่องนี้จะใส่ผลดำเนินการของ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ส่วนราชการที่ส่งรายงาน</a:t>
            </a:r>
            <a:endParaRPr kumimoji="0" lang="en-US" sz="1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&gt;&gt;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ผู้ตรวจ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พิมพ์ข้อสังเกตการตรวจ </a:t>
            </a:r>
            <a:r>
              <a:rPr lang="th-TH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โดยคลิ๊กข่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วาใช้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insert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Comment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จากช่องนี้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th-TH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Line Callout 2 6"/>
          <p:cNvSpPr/>
          <p:nvPr/>
        </p:nvSpPr>
        <p:spPr bwMode="auto">
          <a:xfrm>
            <a:off x="1835696" y="5674838"/>
            <a:ext cx="2592288" cy="1030762"/>
          </a:xfrm>
          <a:prstGeom prst="borderCallout2">
            <a:avLst>
              <a:gd name="adj1" fmla="val -4339"/>
              <a:gd name="adj2" fmla="val 49737"/>
              <a:gd name="adj3" fmla="val -61341"/>
              <a:gd name="adj4" fmla="val 31900"/>
              <a:gd name="adj5" fmla="val -92807"/>
              <a:gd name="adj6" fmla="val 62181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ประเด็นที่สำคัญ 2 ประเด็นในแต่ละรหัส และผลลัพธ์การดำเนินการ (</a:t>
            </a:r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Early Result) </a:t>
            </a: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ที่ให้น้ำหนักมากกว่าประเด็นอื่น (สังเกตประเด็นการพิจารณาการดำเนินการที่มุ่งเน้นได้จากอักษรตัวเข้มขีดเส้นใต้)</a:t>
            </a:r>
            <a:endParaRPr kumimoji="0" lang="th-TH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9347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h-TH" b="1" spc="-1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</a:t>
            </a:r>
            <a:r>
              <a:rPr lang="th-TH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ผ่านเกณฑ์คุณภาพการบริหารจัดการภาครัฐระดับพื้นฐาน ต้องมีคะแนนแต่ละหมวดไม่น้อยกว่าร้อยละ 80 และมีเกณฑ์น้ำหนักในแต่ละประเด็น ดังนี้   </a:t>
            </a:r>
            <a:r>
              <a:rPr lang="en-US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A = 0.4 D = 0.3 LI/R = 0.3 </a:t>
            </a:r>
            <a:endParaRPr lang="th-TH" b="1" spc="-1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th-TH" b="1" spc="-1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</a:t>
            </a:r>
            <a:r>
              <a:rPr lang="th-TH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ตรวจประเมิน หมวด 1 – หมวด 6 มุ่งเน้นประเด็นที่สำคัญ 2 ประเด็นในแต่ละรหัส และผลลัพธ์การดำเนินการ (</a:t>
            </a:r>
            <a:r>
              <a:rPr lang="en-US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Early Result) </a:t>
            </a:r>
            <a:r>
              <a:rPr lang="th-TH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ที่ให้น้ำหนักมากกว่าประเด็นอื่น (สังเกตประเด็นการพิจารณาการดำเนินการที่มุ่งเน้นได้จากอักษรตัวเข้มขีดเส้นใต้</a:t>
            </a:r>
            <a:r>
              <a:rPr lang="th-TH" b="1" spc="-1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ประเด็นการตรวจประเมิน (หมวดกระบวนการ) 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113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1862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ประเด็น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การตรวจประเมินที่ขีดเส้นใต้ ผู้ตรวจ</a:t>
            </a: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ประเมินจะสอบ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ทานประเด็นดังกล่าวอย่างครบถ้วนจาก </a:t>
            </a:r>
            <a:endParaRPr lang="th-TH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46075" indent="-346075">
              <a:buNone/>
            </a:pP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1)</a:t>
            </a: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	ข้อมูล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ที่ส่วนราชการจัดส่งมาก่อนล่วงหน้า </a:t>
            </a:r>
          </a:p>
          <a:p>
            <a:pPr marL="346075" indent="-346075">
              <a:buNone/>
            </a:pP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2)</a:t>
            </a: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	การ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นำเสนอการดำเนินงานของส่วนราชการ ณ ช่วงเวลา</a:t>
            </a: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	ตรวจเยี่ยม 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หรือ </a:t>
            </a:r>
            <a:endParaRPr lang="th-TH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46075" indent="-346075">
              <a:buNone/>
            </a:pP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3)</a:t>
            </a: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	การ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สอบถามภายหลังการนำเสนอของส่วนราชการ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ประเด็นการตรวจประเมิน (หมวดกระบวนการ) 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114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244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โปรแกรมการตรวจประเมิน หมวด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087954"/>
            <a:ext cx="7416825" cy="3784635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 bwMode="auto">
          <a:xfrm>
            <a:off x="7349009" y="1957605"/>
            <a:ext cx="1808709" cy="839330"/>
          </a:xfrm>
          <a:prstGeom prst="borderCallout2">
            <a:avLst>
              <a:gd name="adj1" fmla="val 18750"/>
              <a:gd name="adj2" fmla="val -8333"/>
              <a:gd name="adj3" fmla="val 21294"/>
              <a:gd name="adj4" fmla="val -8303"/>
              <a:gd name="adj5" fmla="val 88772"/>
              <a:gd name="adj6" fmla="val -35793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&gt;&gt;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พิมพ์ค่าคะแนนตัวชี้วัด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โปรแกรมจะคำนวณค่าคะแนนเปรียบเทียบกับเกณฑ์โดนอัตโนมัติ</a:t>
            </a:r>
            <a:endParaRPr kumimoji="0" lang="th-TH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7030151" y="4028728"/>
            <a:ext cx="1808709" cy="756084"/>
          </a:xfrm>
          <a:prstGeom prst="borderCallout2">
            <a:avLst>
              <a:gd name="adj1" fmla="val 49368"/>
              <a:gd name="adj2" fmla="val -4493"/>
              <a:gd name="adj3" fmla="val -138"/>
              <a:gd name="adj4" fmla="val -20462"/>
              <a:gd name="adj5" fmla="val -95251"/>
              <a:gd name="adj6" fmla="val -5007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&gt;&gt;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พิมพ์ความเห็นผู้ตรวจ โดยใช้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insert comment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ในช่องผลคะแนนกรณีที่มีข้อสังเกตในการประเมินผล</a:t>
            </a:r>
            <a:endParaRPr kumimoji="0" lang="th-TH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Line Callout 2 6"/>
          <p:cNvSpPr/>
          <p:nvPr/>
        </p:nvSpPr>
        <p:spPr bwMode="auto">
          <a:xfrm>
            <a:off x="3172545" y="5720916"/>
            <a:ext cx="1808709" cy="756084"/>
          </a:xfrm>
          <a:prstGeom prst="borderCallout2">
            <a:avLst>
              <a:gd name="adj1" fmla="val 49368"/>
              <a:gd name="adj2" fmla="val -4493"/>
              <a:gd name="adj3" fmla="val -138"/>
              <a:gd name="adj4" fmla="val -20462"/>
              <a:gd name="adj5" fmla="val -304981"/>
              <a:gd name="adj6" fmla="val -51723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&gt;&gt;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ผู้ตรวจสามารถเพิ่มเติมตัวชี้วัดที่ส่วนราชการนำเสนอได้ไม่เกิน</a:t>
            </a:r>
            <a:r>
              <a:rPr kumimoji="0" lang="th-TH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th-TH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ตัวชี้วัดต่อประเด็น </a:t>
            </a:r>
            <a:endParaRPr kumimoji="0" lang="th-TH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20764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h-TH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หมวด 7 มีผลคะแนนในแต่ละตัวชี้วัดไม่น้อยกว่าระดับ </a:t>
            </a:r>
            <a:r>
              <a:rPr lang="th-TH" b="1" spc="-1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4</a:t>
            </a:r>
          </a:p>
          <a:p>
            <a:r>
              <a:rPr lang="th-TH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การตรวจให้พิจารณาผลการดำเนินงานในปี </a:t>
            </a:r>
            <a:r>
              <a:rPr lang="en-US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58 </a:t>
            </a:r>
            <a:r>
              <a:rPr lang="th-TH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เพื่อแสดงความเป็นระบบหรือความต่อเนื่องของการพัฒนาองค์การ</a:t>
            </a:r>
            <a:r>
              <a:rPr lang="en-US" b="1" spc="-1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b="1" spc="-1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endParaRPr lang="th-TH" b="1" spc="-1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ประเด็นการตรวจ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ประเมิน (หมวดผลการดำเนินการ) 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116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6114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กรณี</a:t>
            </a:r>
            <a:r>
              <a:rPr lang="th-TH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ที่ส่วนราชการไม่ได้เก็บข้อมูลตัวชี้วัดในหมวด </a:t>
            </a:r>
            <a:r>
              <a:rPr lang="en-US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7 </a:t>
            </a:r>
            <a:r>
              <a:rPr lang="th-TH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ในปี </a:t>
            </a:r>
            <a:r>
              <a:rPr lang="en-US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2558</a:t>
            </a:r>
            <a:r>
              <a:rPr lang="th-TH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หรือส่วนราชการนำเสนอตัวชี้วัด</a:t>
            </a:r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เพิ่ม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กรณี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ที่ตัวชี้วัดที่กำหนดไว้ในโปรแกรม </a:t>
            </a:r>
            <a:r>
              <a:rPr lang="en-US" b="1" dirty="0" err="1">
                <a:latin typeface="TH SarabunPSK" pitchFamily="34" charset="-34"/>
                <a:ea typeface="Tahoma" pitchFamily="34" charset="0"/>
                <a:cs typeface="TH SarabunPSK" pitchFamily="34" charset="-34"/>
              </a:rPr>
              <a:t>Cer</a:t>
            </a:r>
            <a:r>
              <a:rPr lang="en-US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FL 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ไม่ได้มีการจัดเก็บข้อมูลผลการดำเนินงาน หรือส่วนราชการมีการนำเสนอตัวชี้วัดใหม่ที่มีความสอดคล้องกับแนวทางการประเมินผล </a:t>
            </a:r>
            <a:r>
              <a:rPr lang="en-US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(7.1-7.6) 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ผู้ประเมินสามารถพิจารณาตัวชี้วัดดังกล่าวและระบุเพิ่มเติมในโปรแกรมการประเมินผลได้ไม่เกินรหัสละ </a:t>
            </a:r>
            <a:r>
              <a:rPr lang="en-US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ตัวชี้วัด โดยผู้ตรวจต้องใส่ชื่อตัวชี้วัด เกณฑ์การให้คะแนน และผลการดำเนินงานในโปรแกรมการตรวจประเมินอย่าง</a:t>
            </a: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ครบถ้วน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คำนวณกรณีที่มีตัวชี้วัดในแต่ละรหัสมากกว่า </a:t>
            </a:r>
            <a:r>
              <a:rPr lang="en-US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</a:t>
            </a: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ตัวชี้วัด โปรแกรมจะทำการคำนวณผลโดยหาค่าเฉลี่ยของผลการดำเนินงานที่เกิดขึ้น โดยให้น้ำหนักความสำคัญของแต่ละเท่ากัน</a:t>
            </a:r>
          </a:p>
          <a:p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ประเด็นการตรวจ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ประเมิน (หมวดผลการดำเนินการ) 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830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Feedback Report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7" r="-3167" b="4706"/>
          <a:stretch/>
        </p:blipFill>
        <p:spPr bwMode="auto">
          <a:xfrm>
            <a:off x="304800" y="1529280"/>
            <a:ext cx="5678794" cy="4525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64"/>
          <a:stretch/>
        </p:blipFill>
        <p:spPr bwMode="auto">
          <a:xfrm>
            <a:off x="3639542" y="4182683"/>
            <a:ext cx="5336976" cy="25991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32270974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9552" y="320956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&amp; Answer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27258"/>
            <a:ext cx="2952328" cy="178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220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ข. ความสัมพันธ์ระดับองค์การ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(6) โครงสร้างองค์การ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โครงสร้างและระบบการกำกับดูแลของส่วน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ราชการมีลักษณะอย่างไร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การรายงานระหว่างคณะกรรมการกำกับดูแลส่วนราชการ ผู้บริหารส่วนราชการ และส่วนราชการที่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กำกับมีลักษณะเช่นใด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8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ข. ความสัมพันธ์ระดับองค์การ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(7) ผู้รับบริการและผู้มีส่วนได้ส่วนเสีย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กลุ่มผู้รับบริการ และกลุ่มผู้มีส่วนได้ส่วนเสียที่สำคัญของส่วนราชการมีอะไรบ้าง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กลุ่มดังกล่าวมีความต้องการและความคาดหวังที่สำคัญต่อผลผลิต ต่อการบริการที่มีให้ และต่อการปฏิบัติการของส่วนราชการอย่างไร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ความต้องการและความคาดหวังของแต่ละกลุ่มมีความแตกต่างกันอย่างไร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13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4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ข. ความสัมพันธ์ระดับองค์การ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(8) ส่วนราชการหรือองค์การที่เกี่ยวข้องกันในการให้บริการหรือส่งมอบงานต่อกัน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ส่วนราชการหรือองค์การที่เกี่ยวข้องกันในการให้บริการหรือส่งมอบงานต่อ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กันที่สำคัญมีหน่วยงานใดบ้าง และมีบทบาทอย่างไรใน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ระบบงานของส่วนราชการ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โดยเฉพาะอย่างยิ่งใน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การปฏิบัติตามภาระหน้าที่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ราชการ และการยกระดับความสามารถในการแข่งขันของประเทศ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หน่วยงานที่เกี่ยวข้องดังกล่าวมีส่วน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ร่วมหรือ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บทบาทอย่างไรใน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การสร้างนวัตกรรมให้แก่ส่วนราชการ 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กลไกที่สำคัญในการสื่อสาร 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ข้อกำหนด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สำคัญในการปฏิบัติงาน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ร่วมกันมีอะไรบ้าง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14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9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ก. สภาพแวดล้อมด้านการแข่งขัน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(9) สภาพแวดล้อมด้านการแข่งขันทั้งภายในและภายนอกประเทศ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สภาพแวดล้อมด้านการแข่งขันทั้งภายในและภายนอกประเทศของส่วน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ราชการเป็นเช่นใด ประเภท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การแข่งขัน และจำนวนคู่แข่งขันในแต่ละ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ประเภทเป็นเช่นใด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ประเด็นการ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แข่งขันคืออะไร และ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ผลการดำเนินการปัจจุบันของส่วนราชการในประเด็นดังกล่าวเมื่อเปรียบเทียบกับ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คู่แข่งเป็นอย่างไร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15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2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ก. สภาพแวดล้อมด้านการแข่งขัน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(10) การเปลี่ยนแปลงด้านการแข่งขัน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การเปลี่ยนแปลงที่สำคัญ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ซึ่ง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มีผลต่อสถานะการแข่งขันของส่วนราชการ รวมถึงการเปลี่ยนแปลงที่สร้างโอกาส สำหรับการสร้างนวัตกรรมและความ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ร่วมมือ คืออะไร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3505200"/>
            <a:ext cx="8229600" cy="266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(11) แหล่งข้อมูลเชิงเปรียบเทียบ </a:t>
            </a:r>
          </a:p>
          <a:p>
            <a:pPr marL="463550" indent="-463550">
              <a:spcBef>
                <a:spcPts val="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แหล่งข้อมูลสำคัญสำหรับข้อมูลเชิงเปรียบเทียบ และเชิงแข่งขันในธุรกิจเดียวกัน มีอะไรบ้าง</a:t>
            </a:r>
          </a:p>
          <a:p>
            <a:pPr marL="463550" indent="-463550">
              <a:spcBef>
                <a:spcPts val="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แหล่งข้อมูลสำคัญสำหรับข้อมูลเชิงเปรียบเทียบจากหน่วยงานอื่นๆ ทั้งในส่วนราชการ นอกส่วนราชการ และจากต่างประเภทกันมีอะไรบ้าง</a:t>
            </a:r>
          </a:p>
          <a:p>
            <a:pPr marL="463550" indent="-463550">
              <a:spcBef>
                <a:spcPts val="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มีข้อจำกัดอะไร ในการได้มาซึ่งข้อมูลเหล่านี้ </a:t>
            </a:r>
          </a:p>
        </p:txBody>
      </p:sp>
    </p:spTree>
    <p:extLst>
      <p:ext uri="{BB962C8B-B14F-4D97-AF65-F5344CB8AC3E}">
        <p14:creationId xmlns="" xmlns:p14="http://schemas.microsoft.com/office/powerpoint/2010/main" val="38775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ข. บริบทเชิงยุทธศาสตร์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(12) ความท้าทายเชิงยุทธศาสตร์และความได้เปรียบเชิงยุทธศาสตร์ 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ความท้าทายเชิงยุทธศาสตร์และความได้เปรียบเชิงยุทธศาสตร์ของส่วนราชการ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ในด้าน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พันธกิจ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การปฏิบัติการ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ความรับผิดชอบต่อสังคม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และด้านบุคลากร คืออะไร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17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1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ค. ระบบการปรับปรุงผลการดำเนินการ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0010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(13) ระบบการปรับปรุงผลการดำเนินการ </a:t>
            </a:r>
            <a:endParaRPr lang="th-TH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องค์ประกอบสำคัญของระบบการปรับปรุงผลกา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รดำเนินการ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รวมทั้งกระบวนการประเมิน การปรับปรุงโครงการและกระบวนการที่สำคัญของส่วน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ราชการ มีอะไรบ้าง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18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8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หมวด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1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การนำ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องค์การ</a:t>
            </a:r>
            <a:endParaRPr lang="en-US" sz="40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7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438275"/>
          </a:xfrm>
        </p:spPr>
        <p:txBody>
          <a:bodyPr>
            <a:normAutofit/>
          </a:bodyPr>
          <a:lstStyle/>
          <a:p>
            <a:pPr algn="ctr"/>
            <a:r>
              <a:rPr lang="th-TH" sz="5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การพัฒนาคุณภาพการบริหารจัดการภาครัฐ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1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(Public Sector Management Quality Award – PMQA) </a:t>
            </a:r>
            <a:endParaRPr lang="en-US" sz="3100" b="1" dirty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420888"/>
            <a:ext cx="8229600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กรอบการประเมินองค์การด้วยตนเองตามเกณฑ์คุณภาพการบริหารจัดการภาครัฐ โดยมองภาพองค์รวมทั้ง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หมวด เพื่อยกระดับคุณภาพการบริหารจัดการให้เทียบเท่ามาตรฐานสากล </a:t>
            </a:r>
          </a:p>
          <a:p>
            <a:pPr marL="0" indent="0">
              <a:buFont typeface="Arial" pitchFamily="34" charset="0"/>
              <a:buNone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4437112"/>
            <a:ext cx="7992888" cy="86409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เครื่องมือตรวจสุขภาพและปรับปรุงองค์การ</a:t>
            </a:r>
            <a:endParaRPr lang="en-US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9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LD 1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ผู้บริหารของส่วนราชการดำเนินการกำหนดวิสัยทัศน์และค่านิยม โดยมุ่งเน้นผู้รับบริการและผู้มีส่วนได้ส่วนเสีย และดำเนินการถ่ายทอดวิสัยทัศน์และค่านิยมสู่การปฏิบัติโดยผ่านระบบการนำองค์การไปยังบุคลากรในส่วนราชการ ส่วนราชการหรือองค์การที่เกี่ยวข้องกันในการให้บริการ หรือส่งมอบงานต่อกันที่สำคัญ และผู้รับบริการและผู้มีส่วนได้ส่วนเสีย 	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การนำ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องค์การ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20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5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ทิศทางที่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ส่วนราชการจะมุ่งไป สิ่งที่ส่วนราชการต้องการจะเป็น หรือภาพลักษณ์ที่ส่วนราชการต้องการในอนาคต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มีความชัดเจน สามารถนำไปปฏิบัติได้ เป็นภาพเชิงบวกที่สะท้อนให้เห็นความเป็นเลิศ ขององค์การ สร้างศรัทธาให้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สมาชิก ท้า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ทายความรู้ความสามารถของผู้นำและสมาชิกทุกคน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ในองค์การ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คำนึงถึง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ผู้รับบริการผู้มีส่วนได้ส่วนเสียและมีความสอดคล้องกับแนวโน้มของอนาคต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วิสัยทัศน์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9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LD 1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5126937"/>
              </p:ext>
            </p:extLst>
          </p:nvPr>
        </p:nvGraphicFramePr>
        <p:xfrm>
          <a:off x="228600" y="1524000"/>
          <a:ext cx="86868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แนวทางและวิธีการของผู้บริหารที่มีบทบาทหลักในการกำหนดวิสัยทัศน์และค่านิยม และการสื่อสารถ่ายทอดวิสัยทัศน์และค่านิยมดังกล่าว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บริหารของส่วนราชการมีการกำหนดวิสัยทัศน์และค่านิยมโดยมุ่งเน้นผู้รับบริการและผู้มีส่วนได้ส่วนเสีย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ผู้บริหารของส่วนราชการมีการดำเนินการสื่อสารไปสู่บุคลากรครอบคลุมทุกคน รวมทั้งผู้รับบริการและผู้มีส่วนได้ส่วนเสียที่สำคัญ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บุคลากรมีการประพฤติปฏิบัติตามค่านิยม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ส่วนราชการมีการเชื่อมโยงวิสัยทัศน์และค่านิยมไปส่ยุทธศาสตร์และแผนปฏิบัติการ และสามารถบรรลุวิสัยทัศน์ และทิศทางที่กำหนดไว้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ทำให้เกิดความร่วมมือระหว่างองค์การที่เกี่ยวข้อง และผู้รับบริการและผู้มีส่วนได้ส่วนเสีย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22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วิธีการ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บริหารที่ผู้บริหารของส่วนราชการนำมาใช้ทั้งอย่างเป็นทางการ และไม่เป็นทางการทั่วทั้งส่วนราชการ ซึ่งเป็นพื้นฐานและวิธีที่ใช้ตัดสินใจเรื่องที่สำคัญ การสื่อสาร และการถ่ายทอด เพื่อนำไปปฏิบัติ รวมถึงโครงสร้างและกลไกในการตัดสินใจ การเลือกสรร และการพัฒนาผู้นำและผู้บังคับบัญชา ตลอดจนการเสริมสร้างค่านิยม พฤติกรรมที่มีจริยธรรม ทิศทาง และความคาดหวังด้านผลการดำเนินการ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ระบบการนำองค์การ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01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LD 2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ผู้บริหารของส่วนราชการแสดงความมุ่งมั่นต่อการประพฤติปฏิบัติตามหลักธรรมาภิบาล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การนำ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องค์การ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2971800"/>
            <a:ext cx="8345555" cy="3276600"/>
            <a:chOff x="457200" y="1692166"/>
            <a:chExt cx="8345555" cy="3413234"/>
          </a:xfrm>
        </p:grpSpPr>
        <p:sp>
          <p:nvSpPr>
            <p:cNvPr id="8" name="Rectangle 7"/>
            <p:cNvSpPr/>
            <p:nvPr/>
          </p:nvSpPr>
          <p:spPr>
            <a:xfrm>
              <a:off x="457200" y="1692166"/>
              <a:ext cx="1981200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หลักประสิทธิผล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54355" y="1692166"/>
              <a:ext cx="1981200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หลักประสิทธิภาพ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87955" y="1692166"/>
              <a:ext cx="1981200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หลักการตอบสนอง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21555" y="1692166"/>
              <a:ext cx="1981200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หลักภาระความรับผิดชอบ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2895600"/>
              <a:ext cx="1981200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หลักความโปร่งใส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54355" y="2895600"/>
              <a:ext cx="1981200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หลักการมีส่วนร่วม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87955" y="2895600"/>
              <a:ext cx="1981200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หลักการกระจายอำนาจ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21555" y="2895600"/>
              <a:ext cx="1981200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หลักนิติธรรม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9996" y="4130566"/>
              <a:ext cx="4075559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หลักความเสมอภาค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87954" y="4130566"/>
              <a:ext cx="4114801" cy="974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หลักการมุ่งเน้นฉันทามติ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3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24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LD 2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3465627"/>
              </p:ext>
            </p:extLst>
          </p:nvPr>
        </p:nvGraphicFramePr>
        <p:xfrm>
          <a:off x="228600" y="1524000"/>
          <a:ext cx="86868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นวทางและวิธีการของผู้บริหารของส่วนราชการแสดงความมุ่งมั่นต่อการประพฤติปฏิบัติตามหลักธรรมาภิบาล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ผู้บริหารของส่วนราชการให้นโยบาย สร้างบรรยากาศ กำหนดแนวทาง กำกับติดตาม แสดงตนเป็นตัวอย่างที่ดี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ผู้บริหารกาหนดและติดตามตัววัดหรือตัวชี้วัดการประพฤติปฏิบัติตามหลักธรรมาภิบาลขององค์การ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ทำให้มั่นใจว่าพันธกิจและวิสัยทัศน์ของส่วนราชการสอดคล้องไปในแนวทางเดียวกันกับหลักจริยธรรม พฤติกรรมที่มีจริยธรรมควรมีการปฏิบัติต่อผู้มีส่วนได้ส่วนเสียทั้งหมด รวมทั้งผู้ส่งมอบและชุมชนของส่วนราชการ </a:t>
                      </a:r>
                      <a:endParaRPr 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บุคลากรประพฤติปฏิบัติตามหลักธรรมาภิบาลขององค์การ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ผู้รับบริการและผู้มีส่วนได้ส่วนเสียรับรู้และเชื่อมั่นด้านธรรมาภิบาลขององค์การ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25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5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หลักธรรมาภิบาล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2647056"/>
              </p:ext>
            </p:extLst>
          </p:nvPr>
        </p:nvGraphicFramePr>
        <p:xfrm>
          <a:off x="304800" y="1600200"/>
          <a:ext cx="84582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6172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 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หลักประสิทธิผล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ผลการปฏิบัติราชการที่บรรลุวัตถุประสงค์ และเป้าหมายของแผนการปฏิบัติราชการ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 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หลักประสิทธิภาพ</a:t>
                      </a:r>
                      <a:endParaRPr lang="en-US" sz="2400" b="1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การบริหารราชการตามแนวทางการกำกับดูแลที่ดี มีการออกแบบกระบวนการปฏิบัติงาน โดยใช้เทคนิคและเครื่องมือบริหารที่เหมาะสม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 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หลักการตอบสนอง</a:t>
                      </a:r>
                    </a:p>
                    <a:p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การให้บริการที่สามารถดำเนินการได้ภายในระยะเวลาที่กำหนด และสร้างความเชื่อมั่นความไว้วางใจ การตอบสนองต่อความต้องการที่หลากหลาย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4) 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หลักภาระความรับผิดชอบ </a:t>
                      </a:r>
                    </a:p>
                    <a:p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การแสดงความรับผิดชอบในการปฏิบัติหน้าที่และผลงานต่อเป้าหมายที่กำหนดไว้ รวมถึงแสดงความสำนึกในการรับผิดชอบต่อปัญหาสาธารณะ</a:t>
                      </a:r>
                      <a:endParaRPr lang="en-US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5)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หลักความโปร่งใส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กระบวนการเปิดเผยอย่างตรงไปตรงมา สามารถชี้แจงได้ และสามารถรู้ทุกขั้นตอนในการดำเนินกิจกรรม และสามารถตรวจสอบได้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26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1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หลักธรรมาภิบาล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4361563"/>
              </p:ext>
            </p:extLst>
          </p:nvPr>
        </p:nvGraphicFramePr>
        <p:xfrm>
          <a:off x="304800" y="1447800"/>
          <a:ext cx="84582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6172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6) 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หลักการมีส่วนร่วม</a:t>
                      </a:r>
                    </a:p>
                    <a:p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กระบวนการที่ทุกกลุ่มมีโอกาสในการรับรู้ ทำความเข้าใจ ร่วมแสดงทัศนะ เสนอปัญหา ร่วมแก้ไข การตัดสินใจ และร่วมในการพัฒนา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7) 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หลักการกระจายอำนาจ</a:t>
                      </a:r>
                    </a:p>
                    <a:p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การถ่ายโอนอำนาจ การตัดสินใจ ทรัพยากร และภารกิจจากส่วนราชการส่วนกลางให้แก่หน่วยการปกครองอื่น และภาคประชาชนดำเนินการแทน โดยมีอิสระตามควร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8) 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หลักนิติธรรม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การใช้อำนาจของกฎหมาย กฎระเบียบ ข้อบังคับในการบริหารราชการด้วยความเป็นธรรมไม่เลือกปฏิบัติ และคำนึงถึงสิทธิ เสรีภาพของผู้มีส่วนได้ส่วนเสีย</a:t>
                      </a:r>
                      <a:endParaRPr lang="en-US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9) 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หลักความเสมอภาค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การได้รับการปฏิบัติและได้รับบริการอย่างเท่าเทียมกัน โดยไม่มีการแบ่งแยกในด้านต่างๆ หรือการเลือกปฏิบัติ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10) 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หลักมุ่งเน้นฉันทาคติ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การหาข้อตกลงทั่วไปภายในกลุ่มผู้มีส่วนได้ส่วนเสีย ซึ่งเกิดจากการใช้กระบวนการเพื่อหาข้อคิดเห็นจากกลุ่มบุคคลทั้งที่ได้รับประโยชน์ และเสียประโยชน์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872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LD 3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ผู้บริหารของส่วน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ราชการดำเนินการ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สร้างสภาพแวดล้อมเพื่อให้เกิดการบรรลุพันธกิจ การปรับปรุงผลกา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รดำเนินการ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ของส่วนราชการ และการเรียนรู้ระดับองค์การและระดับบุคคล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การนำ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องค์การ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28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LD 3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7617767"/>
              </p:ext>
            </p:extLst>
          </p:nvPr>
        </p:nvGraphicFramePr>
        <p:xfrm>
          <a:off x="228600" y="1524000"/>
          <a:ext cx="86868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มีแนวทางและวิธีการสรางสภาพแวดล้อมภายในองค์การ เช่น การกระจายอำนาจการตัดสินใจ การออกแบบหรือทบทวนระบบงานและรูปแบบการปฏิบัติงาน การปรับปรุงแก้ไขกฎหมาย กฎระเบียบ คำสั่ง การทบทวนผลการดำเนินงาน การสื่อสารที่ชัดเจน และการส่งเสริมให้เกิดกิจกรรมการแลกเปลี่ยนความรู้ ทักษะในการปฏิบัติงาน เป็นต้น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ผู้บริหารและส่วนราชการดำเนินการตามแผนงาน กิจกรรมในการสร้างสภาพแวดล้อมภายในองค์การ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มีความพร้อมที่จะตอบสนองความจำเป็นในการบรรลุพันธกิจและยุทธศาสตร์ในปัจจุบันและรองรับการเปลี่ยนแปลงในอนาคต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ส่วนราชการมีความคล่องตัวในการบริหารงานขององค์การสามารถแก้ไขปัญหาที่ผ่านมา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ส่วนราชการนำผลการทบทวนไปปรับปรุงผลการดำเนินการของส่วนราชการ เกิดการเรียนรู้ในระดับองค์การและระดับบุคคล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29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4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จากพื้นฐาน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(FL)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สู่รางวัล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PMQA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975006"/>
            <a:ext cx="8482849" cy="4094299"/>
            <a:chOff x="-8967" y="1696901"/>
            <a:chExt cx="8482849" cy="4094299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="" xmlns:p14="http://schemas.microsoft.com/office/powerpoint/2010/main" val="3504112019"/>
                </p:ext>
              </p:extLst>
            </p:nvPr>
          </p:nvGraphicFramePr>
          <p:xfrm>
            <a:off x="770964" y="2611095"/>
            <a:ext cx="7702918" cy="31801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ounded Rectangle 6"/>
            <p:cNvSpPr/>
            <p:nvPr/>
          </p:nvSpPr>
          <p:spPr>
            <a:xfrm>
              <a:off x="708210" y="4082075"/>
              <a:ext cx="660699" cy="2958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250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13907" y="4985437"/>
              <a:ext cx="1110727" cy="29502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D R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7" cstate="print"/>
            <a:srcRect l="27748" t="11333" r="36223" b="26292"/>
            <a:stretch>
              <a:fillRect/>
            </a:stretch>
          </p:blipFill>
          <p:spPr bwMode="auto">
            <a:xfrm>
              <a:off x="2787125" y="3161657"/>
              <a:ext cx="716280" cy="775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12" y="3563310"/>
              <a:ext cx="719390" cy="77425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2245657" y="3721839"/>
              <a:ext cx="660699" cy="2958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275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/>
            <p:nvPr/>
          </p:nvPicPr>
          <p:blipFill>
            <a:blip r:embed="rId9" cstate="print"/>
            <a:srcRect l="36615" r="36211"/>
            <a:stretch>
              <a:fillRect/>
            </a:stretch>
          </p:blipFill>
          <p:spPr bwMode="auto">
            <a:xfrm>
              <a:off x="7787991" y="1696901"/>
              <a:ext cx="501364" cy="1059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ounded Rectangle 12"/>
            <p:cNvSpPr/>
            <p:nvPr/>
          </p:nvSpPr>
          <p:spPr>
            <a:xfrm>
              <a:off x="7142531" y="2527967"/>
              <a:ext cx="660699" cy="2958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650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164" y="2629704"/>
              <a:ext cx="312574" cy="92321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Rounded Rectangle 14"/>
            <p:cNvSpPr/>
            <p:nvPr/>
          </p:nvSpPr>
          <p:spPr>
            <a:xfrm>
              <a:off x="3970464" y="3320724"/>
              <a:ext cx="660699" cy="2958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300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37160" y="2933057"/>
              <a:ext cx="660699" cy="2958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00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62558" y="4586508"/>
              <a:ext cx="1110727" cy="31824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D L I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-8967" y="4068627"/>
              <a:ext cx="829237" cy="29583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คะแนน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9" name="Group 20"/>
            <p:cNvGrpSpPr/>
            <p:nvPr/>
          </p:nvGrpSpPr>
          <p:grpSpPr>
            <a:xfrm>
              <a:off x="6067356" y="2186393"/>
              <a:ext cx="571872" cy="1123181"/>
              <a:chOff x="6122419" y="3397952"/>
              <a:chExt cx="571872" cy="112318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8279" r="36604"/>
              <a:stretch/>
            </p:blipFill>
            <p:spPr>
              <a:xfrm>
                <a:off x="6185646" y="3397952"/>
                <a:ext cx="418525" cy="101235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6122419" y="4148138"/>
                <a:ext cx="571872" cy="372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PMQC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3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LD4</a:t>
            </a:r>
            <a:r>
              <a:rPr lang="en-US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ดำเนินการ ระบบ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การกำกับดูแลองค์การที่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ดี ใน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ด้านความรับผิดชอบต่อการปฏิบัติงานของส่วนราชการ ความรับผิดชอบด้านการเงิน และการป้องกันการทุจริตและประพฤติมิชอบ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1.2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การกำกับดูแลและความรับผิดชอบต่อ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สังคม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30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LD 4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1528958"/>
              </p:ext>
            </p:extLst>
          </p:nvPr>
        </p:nvGraphicFramePr>
        <p:xfrm>
          <a:off x="228600" y="1524000"/>
          <a:ext cx="86868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แนวทางและวิธีการกำกับดูแลองค์การที่ดีในด้าน ความรับผิดชอบต่อการปฏิบัติงานของส่วนราชการ ความรับผิดชอบด้านการเงิน และการป้องกันการทุจริตและประพฤติมิชอบ </a:t>
                      </a:r>
                      <a:endParaRPr 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มีการดำเนินการตามวิธีการในการกำกับดูแลองค์การที่ดี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มีการทบทวนและปรับปรุงวิธีการในการกำกับดูแลองค์การที่ดี </a:t>
                      </a:r>
                      <a:endParaRPr lang="en-US" sz="2400" b="1" i="0" u="sng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บุคลากรประพฤติปฏิบัติตามกฎหมาย กฎระเบียบที่เกี่ยวข้อง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มีความโปร่งใสในการปฏิบัติงาน และมีธรรมาภิบาล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มีความรับผิดชอบ สามารถปฏิบัติอย่างยุติธรรมต่อผู้รับบริการและผู้มีส่วนได้ส่วนเสีย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มีความเชื่อถือของผู้รับบริการและผู้มีส่วนได้ส่วนเสียและสังคม และมีภาพลักษณ์ที่ดี 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31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0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นโยบายการกำกับดูแลองค์การที่ดี</a:t>
            </a:r>
            <a:endParaRPr lang="en-US" sz="4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ประกาศเจตนารมณ์ขององค์การที่จะ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ดำเนินการ และ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กำหนดนโยบายตามหลักธรรมาภิบาลของการบริหารกิจการบ้านเมืองที่ดีเพื่อประโยชน์สุข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ของประชาชน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โดยผู้บริหารของแต่ละองค์การจะต้องวางนโยบายเกี่ยวกับรัฐ สังคม และสิ่งแวดล้อม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ผู้รับบริการ และ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ผู้มีส่วนได้ส่วนเสีย องค์การ และผู้ปฏิบัติงาน รวมทั้งกำหนดแนวทางปฏิบัติ และมาตรการ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โครงการ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เพื่อให้บรรลุผลตามนโยบายขององค์การ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32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1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องค์ประกอบการ</a:t>
            </a:r>
            <a:r>
              <a:rPr lang="th-TH" sz="3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จัดทำนโยบายการกำกับดูแลองค์การที่</a:t>
            </a:r>
            <a:r>
              <a:rPr lang="th-TH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ดี</a:t>
            </a:r>
            <a:endParaRPr lang="en-US" sz="36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2932323270"/>
              </p:ext>
            </p:extLst>
          </p:nvPr>
        </p:nvGraphicFramePr>
        <p:xfrm>
          <a:off x="8382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38974" y="1734234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วิสัยทัศน์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581400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ค่านิยม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899282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หลักธรรมาภิบาล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00" y="5791200"/>
            <a:ext cx="4495800" cy="7620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นโยบายการกำกับดูแลองค์การที่ดี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9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นโยบาย</a:t>
            </a: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การกำกับดูแลองค์การที่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ดี</a:t>
            </a:r>
            <a:endParaRPr lang="en-US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612398095"/>
              </p:ext>
            </p:extLst>
          </p:nvPr>
        </p:nvGraphicFramePr>
        <p:xfrm>
          <a:off x="1143000" y="1371600"/>
          <a:ext cx="6705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4025464" y="5181600"/>
            <a:ext cx="990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68164" y="5883166"/>
            <a:ext cx="3505200" cy="762000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มาตรการ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โครงการ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LD5</a:t>
            </a:r>
            <a:r>
              <a:rPr lang="en-US" b="1" dirty="0"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ส่วนราชการมีวิธีการและมาตรการในการจัดการผลกระทบทางลบที่เกิดขึ้นต่อสังคม และมีการเตรียมการเชิงรุก มีกระบวนการ ตัววัด และเป้าประสงค์ที่สำคัญในการดำเนินการ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1.2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การกำกับดูแลและความรับผิดชอบต่อ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สังคม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35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LD 5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5390348"/>
              </p:ext>
            </p:extLst>
          </p:nvPr>
        </p:nvGraphicFramePr>
        <p:xfrm>
          <a:off x="228600" y="1524000"/>
          <a:ext cx="86868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มีการคำนึงถึงผลกระทบทางลบจากการดำเนินงานตามพันธกิจ วิเคราะห์และประเมินถึงระดับความรุนแรงและกลุ่มเป้าหมายของผลกระทบที่อาจจะเกิดขึ้น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มีการกำหนดมาตรการในการเตรียมการเชิงรุกและจัดการกับผลกระทบทางลบ ตามลำดับความสำคัญของผลกระทบทางลบที่อาจจะเกิดขึ้น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มีการดำเนินการตามมาตรการในการเตรียมการเชิงรุกและจัดการกับผลกระทบทางลบ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มีการกำหนดและติดตามตัววัด หรือตัวชี้วัด และเป้าประสงค์ที่สำคัญในการดำเนินการเตรียมการเชิงรุก และจัดการกับผลกระทบเกิดขึ้น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มีความเชื่อมโยงไปส่การดำเนินการในการเตรียมการเชิงรุกและจัดการกับผลกระทบเกิดขึ้น หรือเชื่อมโยงการนำมาใช้ประกอบในการจัดทำยุทธศาสตร์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ลดความเสียหาย ความสูญเสียจากการทำงานและผลกระทบที่อาจจะเกิดขึ้น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36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หมวด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/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การวางแผนเชิงยุทธศาสตร์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SP1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ส่วนราชการมีการวางแผนยุทธศาสตร์ที่มีการระบุขั้นตอนที่สำคัญของกระบวนการจัดทำยุทธศาสตร์ ผู้ที่เกี่ยวข้องที่สำคัญ กรอบระยะเวลาของการวางแผนระยะสั้นและระยะยาว พิจารณาการเปลี่ยนแปลงที่อาจจะเกิดขึ้นในอนาคต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2.1 การจัดทำ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ยุทธศาสตร์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38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SP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1504955"/>
              </p:ext>
            </p:extLst>
          </p:nvPr>
        </p:nvGraphicFramePr>
        <p:xfrm>
          <a:off x="228600" y="1524000"/>
          <a:ext cx="86868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แนวทางและวิธีการในการวางแผนยุทธศาสตร์ระยะสั้นและระยะยาว การกำหนดตัวชี้วัดที่สำคัญของการบรรลุยุทธศาสตร์ขององค์การ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กระบวนการที่มุ่งเน้นการมีส่วนร่วมของบุคลากร การคาดการณ์ผลการดำเนินงาน และองค์ความรู้ต่างๆ ที่เกี่ยวข้องกับการวางแผนยุทธศาสตร์</a:t>
                      </a:r>
                      <a:endParaRPr lang="en-US" sz="2200" b="1" i="0" u="sng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มีการวางแผนยุทธศาสตร์ แผนปฏิบัติราชการ 4 ปี ตามแนวทาง วิธีการและกระบวนการที่กำหนดไว้</a:t>
                      </a:r>
                      <a:endParaRPr lang="en-US" sz="2200" b="1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แผนยุทธศาสตร์ที่ตอบสนองความต้องการของผู้รับบริการ ผู้มีส่วนได้ส่วนเสีย และตอบสนองต่อการเปลี่ยนแปลงที่อาจเกิดขึ้นในอนาคต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แผนยุทธศาสตร์ของส่วนราชการ อาทิ ประเด็นยุทธศาสตร์ เป้าประสงค์ ตัวชี้วัด กลยุทธ์ แผนงานโครงการและกิจกรรม มีความสอดคล้องและตอบสนองกับข้อมูลดังต่อไปนี้ </a:t>
                      </a:r>
                    </a:p>
                    <a:p>
                      <a:pPr marL="627063" indent="-107950"/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ลักษณะสำคัญขององค์การ : ความท้าทายเชิงยุทธศาสตร์ </a:t>
                      </a:r>
                    </a:p>
                    <a:p>
                      <a:pPr marL="627063" indent="-107950"/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วิสัยทัศน์และพันธกิจ </a:t>
                      </a:r>
                    </a:p>
                    <a:p>
                      <a:pPr marL="627063" indent="-107950"/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-ความสมดุลของผู้รับบริการและผู้มีส่วนได้ส่วนเสียที่สำคัญ </a:t>
                      </a:r>
                      <a:endParaRPr lang="en-US" sz="2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39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2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4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2" y="1388891"/>
            <a:ext cx="3696538" cy="524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54" t="10991" r="39726" b="32543"/>
          <a:stretch/>
        </p:blipFill>
        <p:spPr bwMode="auto">
          <a:xfrm>
            <a:off x="4953000" y="1388891"/>
            <a:ext cx="3568978" cy="524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5592" y="162624"/>
            <a:ext cx="4060208" cy="990600"/>
          </a:xfrm>
          <a:prstGeom prst="rect">
            <a:avLst/>
          </a:prstGeom>
          <a:solidFill>
            <a:srgbClr val="0070C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เกณฑ์คุณภาพการบริหารจัดการภาครัฐ พ.ศ.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endParaRPr lang="en-US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01644" y="165490"/>
            <a:ext cx="4039747" cy="9906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เกณฑ์คุณภาพการบริหารจัดการภาครัฐระดับพื้นฐาน ฉบับที่ 2 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4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การจัดทำยุทธศาสตร์</a:t>
            </a:r>
            <a:endParaRPr lang="en-US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305800" cy="4419600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แนวทางของส่วนราชการในการเตรียมการในอนาคต อาจใช้รูปแบบต่างๆ ของการพยากรณ์ การคาดคะเน การจำลองสถานการณ์ การวิเคราะห์ เพื่อให้เห็นภาพในอนาคต เพื่อการตัดสินใจและการจัดสรรทรัพยากร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0"/>
            <a:ext cx="2955894" cy="2495550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40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4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+mn-cs"/>
              </a:rPr>
              <a:t>องค์ประกอบของการบริหารเชิงยุทธศาสตร์</a:t>
            </a:r>
            <a:endParaRPr lang="en-US" sz="4000" b="1" dirty="0">
              <a:solidFill>
                <a:srgbClr val="0000CC"/>
              </a:solidFill>
              <a:latin typeface="TH SarabunPSK" pitchFamily="34" charset="-34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41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62050"/>
            <a:ext cx="71247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44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กระบวนการบริหารเชิงยุทธศาสตร์</a:t>
            </a:r>
            <a:endParaRPr lang="en-US" sz="36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42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693504864"/>
              </p:ext>
            </p:extLst>
          </p:nvPr>
        </p:nvGraphicFramePr>
        <p:xfrm>
          <a:off x="1017598" y="157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05600" y="2538174"/>
            <a:ext cx="241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แผนที่ยุทธศาสตร์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H SarabunPSK" pitchFamily="34" charset="-34"/>
              </a:rPr>
              <a:t>Balanced Scorecard</a:t>
            </a:r>
            <a:endParaRPr lang="th-TH" sz="2400" b="1" dirty="0" smtClean="0">
              <a:latin typeface="TH SarabunPSK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การบริหารโครงการ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งบประมาณ  </a:t>
            </a:r>
            <a:endParaRPr lang="en-US" sz="2400" b="1" dirty="0">
              <a:latin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161871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H SarabunPSK" pitchFamily="34" charset="-34"/>
              </a:rPr>
              <a:t>SWOT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เครื่องมือวิเคราะห์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ยุทธศาสตร์ด้านต่างๆ </a:t>
            </a:r>
            <a:endParaRPr lang="en-US" sz="2400" b="1" dirty="0">
              <a:latin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104" y="2138064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การบริหารความเสี่ยง</a:t>
            </a:r>
            <a:endParaRPr lang="en-US" sz="2400" b="1" dirty="0">
              <a:latin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104" y="4876800"/>
            <a:ext cx="2624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การประชุม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H SarabunPSK" pitchFamily="34" charset="-34"/>
              </a:rPr>
              <a:t>Dashboard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H SarabunPSK" pitchFamily="34" charset="-34"/>
              </a:rPr>
              <a:t>Management Cockpit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460254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การบริหารโครงการ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การปรับปรุงกระบวนการทำงาน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</a:rPr>
              <a:t>การบริหารการเปลี่ยนแปลง</a:t>
            </a:r>
            <a:endParaRPr lang="en-US" sz="2400" b="1" dirty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4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8100"/>
            <a:ext cx="719137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1" y="6172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Robert S. Kaplan and David P. Norton: Strategy Maps – Converting </a:t>
            </a:r>
            <a:r>
              <a:rPr lang="en-US" i="1" dirty="0"/>
              <a:t>i</a:t>
            </a:r>
            <a:r>
              <a:rPr lang="en-US" i="1" dirty="0" smtClean="0"/>
              <a:t>ntangible assets into tangible outcome</a:t>
            </a:r>
            <a:endParaRPr lang="en-US" i="1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50FC-4148-493F-AB30-3489357AD7C4}" type="slidenum">
              <a:rPr 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pPr/>
              <a:t>43</a:t>
            </a:fld>
            <a:endParaRPr lang="en-US" sz="2400" b="1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7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48500" cy="68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10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6725"/>
            <a:ext cx="84963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13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SP2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ส่วนราชการมีวิธีการในการรวบรวมและวิเคราะห์ข้อมูล และพัฒนาสารสนเทศเพื่อใช้ในการวางแผนยุทธศาสตร์ที่ตอบสนองความท้าทายเชิงยุทธศาสตร์ สร้างความสมดุลของความต้องการของผู้มีส่วนได้ส่วนเสียที่สำคัญทั้งหมด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2.1 การจัดทำ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ยุทธศาสตร์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46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SP 2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1018074"/>
              </p:ext>
            </p:extLst>
          </p:nvPr>
        </p:nvGraphicFramePr>
        <p:xfrm>
          <a:off x="228600" y="1524000"/>
          <a:ext cx="86868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แสดงวิธีการรวบรวมข้อมูลสารสนเทศที่ครอบคลุม และเหมาะสมในกระบวนการวางแผนยุทธศาสตร์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รายการข้อมูลสารสนเทศเพื่อใช้ในการวางแผนที่กำหนดรายละเอียด กรอบระยะเวลาในการรวบรวมและวิเคราะห์ข้อมูล รวมถึงผู้รับผิดชอบที่ชัดเจน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แสดงแนวทางวิเคราะห์ข้อมูลและสารสนเทศเพื่อใช้ในการวางแผนยุทธศาสตร์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การรวบรวมและวิเคราะห์ข้อมูลสารสนเทศเพื่อใช้ในการจัดทำยุทธศาสตร์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สารสนเทศเพื่อใช้ในการวางแผนยุทธศาสตร์ที่มีความครอบคลุม ถูกต้อง และทันสมัย มีความสอดคล้องกับสภาพแวดล้อมในปัจจุบัน และการเปลี่ยนแปลงในอนาคตที่อาจจะเกิดขึ้น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แผนยุทธศาสตร์ของส่วนราชการ อาทิ ประเด็นยุทธศาสตร์ เป้าประสงค์ ตัวชี้วัด กลยุทธ์ แผนงาน โครงการและกิจกรรม มีความสอดคล้องและตอบสนองกับข้อมูลดังต่อไปนี้ </a:t>
                      </a:r>
                    </a:p>
                    <a:p>
                      <a:pPr marL="804863" indent="-285750"/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lang="en-US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ลักษณะสำคัญขององค์การ : ความท้าทายเชิงยุทธศาสตร์ </a:t>
                      </a:r>
                    </a:p>
                    <a:p>
                      <a:pPr marL="804863" indent="-285750"/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lang="en-US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วิสัยทัศน์และพันธกิจ </a:t>
                      </a:r>
                    </a:p>
                    <a:p>
                      <a:pPr marL="804863" indent="-285750"/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lang="en-US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โอกาสและทิศทางในอนาคตของส่วนราชการ </a:t>
                      </a:r>
                    </a:p>
                    <a:p>
                      <a:pPr marL="804863" indent="-285750"/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lang="en-US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ความสมดุลของผู้รับบริการและผู้มีส่วนได้ส่วนเสียที่สำคัญ </a:t>
                      </a:r>
                    </a:p>
                    <a:p>
                      <a:pPr marL="804863" indent="-285750"/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lang="en-US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20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สารสนเทศเพื่อใช้ในการวางแผนยุทธศาสตร์ </a:t>
                      </a:r>
                      <a:endParaRPr lang="en-US" sz="2000" u="sng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47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6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ที่องค์การต้องเอาชนะเพื่อให้บรรลุเป้าหมายตามยุทธศาสตร์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แบ่งออกเป็น</a:t>
            </a:r>
          </a:p>
          <a:p>
            <a:pPr marL="914400" indent="-45720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ด้านพันธกิจ</a:t>
            </a:r>
          </a:p>
          <a:p>
            <a:pPr marL="914400" indent="-45720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ด้านปฏิบัติการ </a:t>
            </a:r>
          </a:p>
          <a:p>
            <a:pPr marL="914400" indent="-45720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ด้านความรับผิดชอบต่อสังคม </a:t>
            </a:r>
          </a:p>
          <a:p>
            <a:pPr marL="914400" indent="-45720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ด้านบุคลากร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ความท้าทายเชิงยุทธศาสตร์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48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939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SP3</a:t>
            </a:r>
            <a:r>
              <a:rPr lang="en-US" sz="3200" b="1" dirty="0"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ส่วนราชการมีวิธีการในการจัดทำแผนปฏิบัติการที่สำคัญ โดยคำนึงถึงความพร้อมของทรัพยากรของส่วนราชการ สื่อสารสร้างความเข้าใจ รวมถึงนำแผนไปสู่การปฏิบัติ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เพื่อก่อให้เกิด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ผลตามวัตถุประสงค์เชิงยุทธศาสตร์ของส่วนราชการ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2.2 การนำยุทธศาสตร์ไป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ปฏิบัติ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49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5592" y="162624"/>
            <a:ext cx="4060208" cy="990600"/>
          </a:xfrm>
          <a:prstGeom prst="rect">
            <a:avLst/>
          </a:prstGeom>
          <a:solidFill>
            <a:srgbClr val="0070C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เกณฑ์คุณภาพการบริหารจัดการภาครัฐ พ.ศ.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endParaRPr lang="en-US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01644" y="165490"/>
            <a:ext cx="4039747" cy="9906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เกณฑ์คุณภาพการบริหารจัดการภาครัฐระดับพื้นฐาน ฉบับที่ 2 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053" y="1305624"/>
            <a:ext cx="4039747" cy="539997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(3)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การสร้างองค์การคุณภาพที่ยั่งยืน</a:t>
            </a:r>
          </a:p>
          <a:p>
            <a:r>
              <a:rPr lang="th-TH" sz="2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ผู้บริหารของส่วนราชการดำเนินการอย่างไรที่จะทำให้ส่วนราชการมีความยั่งยืน</a:t>
            </a:r>
          </a:p>
          <a:p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ผู้บริหารของส่วนราชการดำเนินการในเรื่องดังต่อไปนี้อย่างไร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สร้างสภาพแวดล้อมเพื่อให้เกิดการบรรลุพันธกิจ การปรับปรุงผลการดำเนินการของส่วนราชการ และการเรียนรู้ระดับองค์การและระดับบุคคล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ร้างวัฒนธรรมการทำงานของบุคลากรที่ส่งมอบประสบการณ์ที่ดีให้แก่ผู้รับบริการและผู้มีส่วนได้ส่วนเสียอย่างคงเส้นคงวา และส่งเสริมการมาใช้บริการของผู้รับบริการ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สร้างสภาพแวดล้อมเพื่อการสร้างนวัตกรรม การบรรลุวัตถุประสงค์เชิงยุทธศาสตร์ และความคล่องคัวขององค์การ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มีส่วนร่วมในการถ่ายทอดการเรียนรู้ระดับองค์การ และการพัฒนาผู้นำในอนาคตของส่วนราชการ </a:t>
            </a:r>
          </a:p>
          <a:p>
            <a:pPr marL="342900" indent="-342900">
              <a:buFont typeface="Arial" pitchFamily="34" charset="0"/>
              <a:buChar char="•"/>
            </a:pPr>
            <a:endParaRPr lang="th-TH" sz="20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1645" y="1320740"/>
            <a:ext cx="4039747" cy="53848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27063" indent="-627063"/>
            <a:r>
              <a:rPr lang="en-US" sz="2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LD 3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ผู้บริหารของส่วน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ราชการดำเนินการ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สร้างสภาพแวดล้อมเพื่อให้เกิดการบรรลุพันธกิจ การปรับปรุงผลกา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รดำเนินการ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ของส่วนราชการ และการเรียนรู้ระดับองค์การและระดับบุคคล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8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SP 3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5991054"/>
              </p:ext>
            </p:extLst>
          </p:nvPr>
        </p:nvGraphicFramePr>
        <p:xfrm>
          <a:off x="228600" y="1524000"/>
          <a:ext cx="86868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มีการกำหนดแผนงานกรอบระยะเวลาในการจัดทำแผนปฏิบัติการที่มีความชัดเจน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ส่วนราชการจัดทำแผนปฏิบัติการประจำปีที่ระบุรายละเอียดของแผนงาน โครงการ และกิจกรรมที่มีความชัดเจน รวมทั้งแสดงให้เห็นถึงการจัดสรรทรัพยากรที่เหมาะสมภายใต้ข้อจำกัดต่างๆ เพื่อนำไปสู่การบรรลุผลสำเร็จตามแผนยุทธศาสตร์ที่กำหนดไว้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มีการสื่อสารแผนปฏิบัติการประจำปีให้ผู้ที่เกี่ยวข้องรับทราบเพื่อนำไปสู่การปฏิบัติ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หน่วยงานที่เกี่ยวข้องมีการนำแผนปฏิบัติการประจำปีไปสู่การปฏิบัติ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แผนปฏิบัติการมีความเชื่อมโยงกับยุทธศาสตร์ที่กำหนดไว้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แผนปฏิบัติการมีความเหมาะสมสอดคล้องกับความพร้อมของทรัพยากรที่ส่วนราชการมีอยู่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แผนปฏิบัติการมีความสำเร็จตามแผนงานและเป้าหมายที่กำหนดไว้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50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1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SP4</a:t>
            </a:r>
            <a:r>
              <a:rPr lang="en-US" sz="3200" b="1" dirty="0"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ส่วนราชการมีระบบการกำกับและติดตามความสำเร็จและประสิทธิผลของการดำเนินการตามแผนยุทธศาสตร์และแผนปฏิบัติการ ทบทวนและปรับแผนให้มีความสอดคล้องกับสถานการณ์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2.2 การนำยุทธศาสตร์ไป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ปฏิบัติ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51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1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SP 4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371072"/>
              </p:ext>
            </p:extLst>
          </p:nvPr>
        </p:nvGraphicFramePr>
        <p:xfrm>
          <a:off x="228600" y="1524000"/>
          <a:ext cx="86868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ส่วนราชการมีระบบในการติดตามความสำเร็จและประสิทธิผลของแผนปฏิบัติการ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มีแผนงานและแนวทางในการถ่ายทอดตัวชี้วัดและค่าเป้าหมายที่สำคัญไปสู่ระดับหน่วยงานและระดับบุคคลเพื่อใช้ในการกำกับติดตาม และประเมินผลสำเร็จตามแผนงานและเป้าหมายที่ได้กำหนดไว้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ส่วนราชการมีการถ่ายทอดตัวชี้วัดและค่าเป้าหมายที่สำคัญสู่ระดับหน่วยงานและระดับบุคคล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ส่วนราชการมีการติดตามความสำเร็จและประสิทธิผลของแผนปฏิบัติการ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นำข้อมูลที่ได้รับจากการติดตามความสำเร็จและประสิทธิผลของแผนปฏิบัติการมาใช้ในการทบทวนแผนปฏิบัติการให้มีความเหมาะสมสอดคล้องกับสถานการณ์ในแต่ละช่วงเวลา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นำข้อมูลจากการติดตามความสำเร็จและประสิทธิผลของแผนปฏิบัติการไปใช้ในการทบทวนและปรับปรุงแผนยุทธศาสตร์ให้มีความเหมาะสม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มีการเชื่อมโยงผลการปฏิบัติการกับระบบการจัดสรรสิ่งจูงใจ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52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219950" cy="68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78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หมวด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การให้ความสำคัญกับผู้รับบริการและผู้มีส่วนได้ส่วนเสีย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CS</a:t>
            </a:r>
            <a:r>
              <a:rPr lang="th-TH" sz="3200" b="1" dirty="0">
                <a:solidFill>
                  <a:srgbClr val="0000CC"/>
                </a:solidFill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1</a:t>
            </a:r>
            <a:r>
              <a:rPr lang="en-US" sz="3200" b="1" dirty="0">
                <a:cs typeface="TH SarabunPSK" pitchFamily="34" charset="-34"/>
              </a:rPr>
              <a:t> </a:t>
            </a:r>
            <a:r>
              <a:rPr lang="en-US" sz="3200" b="1" dirty="0">
                <a:latin typeface="CordiaUPC" pitchFamily="34" charset="-34"/>
                <a:cs typeface="CordiaUPC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ในการรวบรวมข้อมูลและสารสนเทศที่เกี่ยวข้องกับผู้รับบริการและผู้มีส่วนได้ส่วนเสียที่อาจจะมีความแตกต่างกันตามกลุ่มผู้รับบริการและผู้มีส่วนได้ส่วนเสีย เพื่อให้ได้สารสนเทศที่สามารถนำไปใช้ในการปรับปรุงผลผลิตและบริการได้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3.1 สารสนเทศผู้รับบริการและผู้มีส่วนได้ส่วน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เสีย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55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1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CS 1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045148"/>
              </p:ext>
            </p:extLst>
          </p:nvPr>
        </p:nvGraphicFramePr>
        <p:xfrm>
          <a:off x="228600" y="1524000"/>
          <a:ext cx="86868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มีการกำหนดช่องทางในการรวบรวมข้อมูลความต้องการและความคาดหวังจากผู้รับบริการและ ผู้มีส่วนได้ส่วนเสียที่มีความเหมาะสมกับตามกลุ่มผู้รับบริการ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รวบรวมข้อมูลและสารสนเทศที่เกี่ยวข้องกับผู้รับบริการและผู้มีส่วนได้ส่วนเสียที่มีความแตกต่างกันและเหมาะสมตามกลุ่มผู้รับบริการและผู้มีส่วนได้ส่วนเสียแต่ละกลุ่ม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มีการวิเคราะห์ข้อมูลที่ได้รับ และจัดทำเป็นสารสนเทศที่เกี่ยวข้องกับผู้รับบริการและผู้มีส่วนได้ส่วนเสีย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มีการนำสารสนเทศที่เกี่ยวข้องกับผู้รับบริการและผู้มีส่วนได้ส่วนเสียไปใช้ในการวางแผนยุทธศาสตร์ ปรับปรุงผลผลิต บริการ และกระบวนการดำเนินงาน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56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2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ผู้รับบริการ</a:t>
            </a:r>
            <a:endParaRPr lang="en-US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ผู้ที่ใช้ผลผลิตและการบริการของส่วนราชการโดยตรง หรือผ่านช่องทางสื่อสารต่างๆ รวมถึงผู้รับบริการที่เป็นส่วนราชการด้วย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ผู้มีส่วนได้ส่วนเสีย</a:t>
            </a:r>
            <a:endParaRPr lang="en-US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221163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ผู้ที่ได้รับผลกระทบ ทั้งทางบวกและทางลบ ทั้งทางตรงและทางอ้อม จากการดำเนินการของส่วนราชการ เช่น ประชาชน ชุมชนในท้องถิ่น บุคลากรในส่วนราชการ ผู้ส่งมอบงาน รวมถึงผู้รับบริการ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57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4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การบริการที่รวดเร็ว การส่งมอบที่ตรงเวลา ความปลอดภัย การใช้เทคโนโลยีที่เหนือชั้น ความสมบูรณ์ถูกต้องของเอกสาร การตอบสนองอย่างรวดเร็ว การแก้ไข ข้อร้องเรียน และการบริการในหลายภาษา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ความต้องการของกลุ่มผู้มีส่วนได้ส่วนเสียอาจรวมถึงพฤติกรรม ที่แสดงถึงความรับผิดชอบต่อสังคมและการบริการชุมชน การลดต้นทุนในการบริหารจัดการ และความรวดเร็ว ของการตอบสนองในภาวะฉุกเฉิน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ความต้องการของกลุ่มผู้รับบริการ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58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198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CS</a:t>
            </a:r>
            <a:r>
              <a:rPr lang="th-TH" sz="3200" b="1" dirty="0">
                <a:solidFill>
                  <a:srgbClr val="0000CC"/>
                </a:solidFill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2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ส่วนราชการมีวิธีการในการประเมินความพึงพอใจของ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ผู้รับบริการ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และผู้มีส่วนได้ส่วนเสีย และนำสารสนเทศไปใช้ ตอบสนองความคาดหวังของผู้รับบริการและผู้มีส่วนได้ส่วนเสีย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3.1 สารสนเทศผู้รับบริการและผู้มีส่วนได้ส่วน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เสีย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59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1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0" y="393700"/>
            <a:ext cx="8229600" cy="842963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ค่านิยมหลัก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(Core Value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600200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การนำองค์กรอย่างมีวิสัยทัศน์</a:t>
            </a:r>
            <a:endParaRPr lang="th-TH" sz="2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1600200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ความสามารถในการปรับตัว</a:t>
            </a:r>
            <a:endParaRPr lang="th-TH" sz="2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160" y="1600200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ความรับผิดชอบ</a:t>
            </a:r>
          </a:p>
          <a:p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ต่อสังคม</a:t>
            </a:r>
            <a:endParaRPr lang="th-TH" sz="2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2895600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ความเป็นเลิศที่มุ่งเน้นผู้รับบริการ ผู้มีส่วนได้ส่วนเสียและประชาชน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856" y="2895600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การมุ่งเน้นอนาคต</a:t>
            </a:r>
            <a:endParaRPr lang="th-TH" sz="2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2160" y="2895600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การมุ่งเน้นที่ผลลัพธ์และการสร้างคุณค่า</a:t>
            </a:r>
            <a:endParaRPr lang="th-TH" sz="2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52" y="4191000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การเรียนรู้ระดับองค์การ และระดับบุคลากร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5856" y="4191000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การสนับสนุนให้เกิดนวัตกรรม</a:t>
            </a:r>
            <a:endParaRPr lang="th-TH" sz="2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4191000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มุมมองในเชิงระบบ</a:t>
            </a:r>
            <a:endParaRPr lang="th-TH" sz="2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5481464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การให้ความสำคัญกับบุคลากร และเครือข่าย</a:t>
            </a:r>
            <a:endParaRPr lang="th-TH" sz="2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5856" y="5481464"/>
            <a:ext cx="259228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การจัดการโดยใช้ข้อมูลจริง</a:t>
            </a:r>
            <a:endParaRPr lang="th-TH" sz="2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8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CS 2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9974159"/>
              </p:ext>
            </p:extLst>
          </p:nvPr>
        </p:nvGraphicFramePr>
        <p:xfrm>
          <a:off x="228600" y="1524000"/>
          <a:ext cx="86868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วิธีการประเมินความพึงพอใจของผู้รับบริการและผู้มีส่วนได้ส่วนเสียที่ครอบคลุมพันธกิจที่สำคัญขององค์การ และกลุ่มผู้รับบริการและผู้มีส่วนได้ส่วนเสียที่สำคัญทุกกลุ่มตามที่จำแนกไว้ในลักษณะสำคัญขององค์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ประเมินความพึงพอใจของผู้รับบริการอย่างสม่ำเสมอตามกรอบระยะเวลาที่กำหนดเพื่อให้ได้ข้อมูลจากผู้รับบริการและผู้มีส่วนได้ส่วนเสียที่มีความทันสมัย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สารสนเทศด้านความพึงพอใจของผู้รับบริการและผู้มีส่วนได้ส่วนเสียที่ครอบคลุมพันธกิจที่สำคัญขององค์การ และกลุ่มผู้รับบริการและผู้มีส่วนได้ส่วนเสีย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มีการวิเคราะห์ผลการประเมินความพึงพอใจเพื่อหาต้นเหตุของปัญหา เพื่อนำไปส่การจัดทำเป็นสารสนเทศและทำให้สามารถแก้ไขปัญหาได้อย่างเป็นระบบ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นำสารสนเทศด้านความพึงพอใจของผู้รับบริการและผู้มีส่วนได้ส่วนเสียไปใช้ ในการปรับปรุงผลผลิต บริการ และกระบวนการดำเนินงาน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60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3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การประเมินความพึงพอใจ</a:t>
            </a:r>
            <a:endParaRPr lang="en-US" sz="4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การสำรวจทั้งที่เป็นทางการและไม่เป็นทางการ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ข้อมูลการให้บริการ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ข้อร้องเรียน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รายงานจากหน่วยงานบริการ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การวิเคราะห์การได้หรือเสียผู้รับบริการและผู้มีส่วนได้ส่วนเสีย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การแนะนำจากผู้รับบริการและผู้มีส่วนได้ส่วนเสียเดิม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อัตราสำเร็จของการทำธุรกรรม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61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0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CS</a:t>
            </a:r>
            <a:r>
              <a:rPr lang="th-TH" sz="3200" b="1" dirty="0">
                <a:solidFill>
                  <a:srgbClr val="0000CC"/>
                </a:solidFill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3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ในการรวบรวมและค้นหาปัจจัยที่มีผลต่อความไม่พึงพอใจของผู้รับบริการและผู้มีส่วนได้ส่วนเสีย และนำสารสนเทศไปใช้ตอบสนองความคาดหวังของผู้รับบริการและผู้มีส่วนได้ส่วนเสีย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3.1 สารสนเทศผู้รับบริการและผู้มีส่วนได้ส่วน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เสีย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62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1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CS 3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5030255"/>
              </p:ext>
            </p:extLst>
          </p:nvPr>
        </p:nvGraphicFramePr>
        <p:xfrm>
          <a:off x="228600" y="1524000"/>
          <a:ext cx="86868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วิธีการในการรวบรวมและค้นหาปัจจัยที่มีผลต่อความไม่พึงพอใจของผู้รับบริการที่ครอบคลุมพันธกิจที่สำคัญขององค์การ และกลุ่มผู้รับบริการและผู้มีส่วนได้ส่วนเสียที่สำคัญทุกกลุ่มตามที่จำแนกไว้ในลักษณะสำคัญขององค์การ ผ่านวิธีการต่างๆ อาทิเช่น การรับเรื่องร้องทุกข์ร้องเรียน ข้อขัดข้อง ปัญหาอุปสรรคจากการดำเนินงาน เป็นต้น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มีการรวบรวมและค้นหาปัจจัยที่มีผลต่อความไม่พึงพอใจของผู้รับบริการและผู้มีส่วนได้ส่วนเสีย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สารสนเทศด้านความไม่พึงพอใจของผู้รับบริการและผู้มีส่วนได้ส่วนเสียที่ครอบคลุมพันธกิจที่สำคัญขององค์การ และกลุ่มผู้รับบริการและผู้มีส่วนได้ส่วนเสีย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วิเคราะห์ผลการประเมินความไม่พึงพอใจเพื่อหาต้นเหตุของปัญหาและทำให้สามารถแก้ไขปัญหาได้อย่างเป็นระบบ เพื่อหลีกเลี่ยงความไม่พึงพอใจในอนาคต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2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นำสารสนเทศด้านความไม่พึงพอใจของผู้รับบริการและผู้มีส่วนได้ส่วนเสียไปใช้ ในการปรับปรุงผลผลิต บริการ และกระบวนการดำเนินงาน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63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CS4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ส่วนราชการมีวิธีการในการสื่อสาร สร้าง และจัดการความสัมพันธ์กับผู้รับบริการและผู้มีส่วนได้ส่วนเสียเพื่อรักษาความสัมพันธ์ และตอบสนองความต้องการกับผู้รับบริการและผู้มีส่วนได้ส่วนเสีย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3.2 การสร้างความ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ผูกพัน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64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1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CS 4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5796468"/>
              </p:ext>
            </p:extLst>
          </p:nvPr>
        </p:nvGraphicFramePr>
        <p:xfrm>
          <a:off x="228600" y="1524000"/>
          <a:ext cx="86868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มีการวิเคราะห์และคัดเลือกผู้รับบริการและผู้มีส่วนได้ส่วนเสียที่สำคัญกับองค์การ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มีแนวทางและวิธีการในการสื่อสาร สร้างและจัดการความสัมพันธ์กับผู้รับบริการและผู้มีส่วนได้ส่วนเสีย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มีการจัดกิจกรรมในการสื่อสาร สร้าง และจัดการความสัมพันธ์กับผู้รับบริการและผู้มีส่วนได้ส่วนเสีย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ส่วนราชการมีวัฒนธรรมที่มุ่งเน้นผู้รับบริการและผู้มีส่วนได้ส่วนเสียมากขึ้น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ส่วนราชการมีการตอบสนองความต้องการของผู้รับบริการและผู้มีส่วนได้ส่วนเสีย แสดงให้เห็นถึงการปรับปรุงการให้บริการ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ผู้รับบริการและผู้มีส่วนได้ส่วนเสียรับทราบข่าวสารข้อมูล มีความพึงพอใจ และมีความสัมพันธ์ที่ดีกับส่วนราชการ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65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2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cs typeface="TH SarabunPSK" pitchFamily="34" charset="-34"/>
              </a:rPr>
              <a:t>CS5 </a:t>
            </a:r>
            <a:r>
              <a:rPr lang="en-US" sz="3200" b="1" dirty="0">
                <a:solidFill>
                  <a:srgbClr val="0000CC"/>
                </a:solidFill>
                <a:latin typeface="CordiaUPC" pitchFamily="34" charset="-34"/>
                <a:cs typeface="CordiaUPC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ส่วนราชการมีวิธีการในการจัดการข้อร้องเรียนของผู้รับบริการและผู้มีส่วนได้ส่วนเสีย และทำให้มั่นใจว่าข้อร้องเรียนได้รับการแก้ไขอย่างทันท่วงทีและมีประสิทธิผล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3.2 การสร้างความผูกพัน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66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6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CS 5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8869681"/>
              </p:ext>
            </p:extLst>
          </p:nvPr>
        </p:nvGraphicFramePr>
        <p:xfrm>
          <a:off x="228600" y="1524000"/>
          <a:ext cx="868680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ส่วนราชการมีระบบการจัดการข้อร้องเรียนอย่างทันท่วงทีและมีประสิทธิผล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รวบรวม วิเคราะห์ และบ่งชี้ถึงต้นเหตุที่แท้จริงของปัญหาข้อร้องเรียน และดำเนินการจัดการข้อร้องเรียนอย่างทันท่วงทีและมีประสิทธิผล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ระบบการจัดการข้อร้องเรียนสามารถตอบสนอง และแก้ไขปัญหาของผู้ร้องเรียนได้อย่างทันท่วงทีและมีประสิทธิผล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ส่วนราชการสามารถนาบทเรียนที่ได้รับไปใช้ในการปรับปรุงกระบวนการและบริการ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ผู้รับบริการและผู้มีส่วนได้ส่วนเสียมีความพึงพอใจ มีข้อร้องเรียนลดลง ไม่เกิดข้อร้องเรียนซ้ำ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67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หมวด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4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/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การวัด การวิเคราะห์ และการจัดการความรู้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IT 1 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ราชการมีการเลือก รวบรวม ตัววัดผลกา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รดำเนินงาน เพื่อ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ติดตามผลการปฏิบัติการและผลกา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รดำเนินการโดยรวมของ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 ซึ่งรวมถึงการติดตาม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การบรรลุ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วัตถุประสงค์เชิงยุทธศาสตร์และแผนปฏิบัติการ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4.1 การวัด การวิเคราะห์ และการปรับปรุงผลการดำเนินการของส่วนราชการ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69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1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โครงสร้างของเกณฑ์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21" y="1676400"/>
            <a:ext cx="8435020" cy="48245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7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1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IT 1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609839"/>
              </p:ext>
            </p:extLst>
          </p:nvPr>
        </p:nvGraphicFramePr>
        <p:xfrm>
          <a:off x="228600" y="1524000"/>
          <a:ext cx="86868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แสดงวิธีการเลือก รวบรวม ตัววัดการดำเนินงานที่สำคัญของส่วนราชการ เพื่อใช้ในการติดตามความก้าวหน้า และผลสำเร็จของการดำเนินงานของส่วนราชการ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ตัววัดที่สำคัญของส่วนราชการที่ใช้ในการติดตามความก้าวหน้าและผลสำเร็จของการดำเนินงานของส่วนราช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รวบรวม ติดตามผลการดำเนินงานตามตัววัดเพื่อติดตามผลการปฏิบัติงานและผลการดำเนินการโดยรวม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การแสดงให้เห็นถึงระบบการวัดผลที่สอดคล้องไปในแนวทางเดียวกัน และการบูรณาการ เพื่อใช้ติดตามผลที่สอดคล้องกับผลลัพธ์การดำเนินการ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ข้อมูลมีความครอบคลุม ถูกต้อง และทันสมัย สามารถนำไปใช้ในการวางแผนและตัดสินใจได้อย่างมีประสิทธิภาพ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70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IT 2 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ราชการมีการวิเคราะห์ และทบทวนผลกา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รดำเนินการ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เพื่อประเมินผลสำเร็จ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ของส่วนราชการ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ความก้าวหน้าในการบรรลุ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วัตถุประสงค์เชิงยุทธศาสตร์และแผนปฏิบัติ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แลกเปลี่ยน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เรียนรู้แนว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ปฏิบัติที่ดี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และนำไปส่การปรับปรุง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อย่างต่อเนื่อง </a:t>
            </a:r>
            <a:r>
              <a:rPr lang="th-TH" sz="3600" dirty="0"/>
              <a:t>	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4.1 การวัด การวิเคราะห์ และการปรับปรุงผลการดำเนินการของส่วนราชการ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71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8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IT 2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0240570"/>
              </p:ext>
            </p:extLst>
          </p:nvPr>
        </p:nvGraphicFramePr>
        <p:xfrm>
          <a:off x="228600" y="1524000"/>
          <a:ext cx="86868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แสดงระบบการวิเคราะห์ผลการดำเนินงานที่นำไปส่การปรับปรุงผลการดำเนินการอย่างต่อเนื่อง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มีการวิเคราะห์และทบทวนผลการดำเนินการเพื่อประเมินผลสำเร็จของส่วนราชการ ความก้าวหน้าในการบรรลุวัตถุประสงค์เชิงยุทธศาสตร์และแผนปฏิบัติการ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นำผลของการทบทวนไปใช้ในการแลกเปลี่ยนเรียนรู้และปรับปรุงองค์การ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เกิดการเรียนรู้แนวปฏิบัติที่ดี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ให้เห็นถึงผลการทบทวนผลการดำเนินการเพื่อนำไปส่การคาดการณ์ผลการดำเนินการในอนาคตและนำไปส่การสร้างโอกาสในการปรับปรุงผลการดำเนิน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เชื่อมโยงการวิเคราะห์และทบทวนผลการดำเนินการไปสู่การจัดทำสารสนเทศเพื่อใช้ในการวางแผนยุทธศาสตร์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72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IT 3 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ราชการมีวิธีการรวบรวมและถ่ายทอดองค์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ความรู้ที่จำเป็น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และเป็น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ประโยชน์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แก่องค์การ เพื่อ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ใช้ประโยชน์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การแบ่งปันและนำวิธี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ปฏิบัติที่เป็นเลิศ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ไปดำเนินการ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600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4.2 การจัดการความรู้ สารสนเทศ และเทคโนโลยีสารสนเทศ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73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2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IT 3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1277802"/>
              </p:ext>
            </p:extLst>
          </p:nvPr>
        </p:nvGraphicFramePr>
        <p:xfrm>
          <a:off x="228600" y="1524000"/>
          <a:ext cx="868680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แนวทางและวิธีการคัดเลือกองค์ความรู้ที่จำเป็นและเป็นประโยชน์แก่องค์การ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แนวทางการค้นหาวิธีการปฏิบัติที่เป็นเลิศ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มีการแบ่งปันและถ่ายทอดองค์ความรู้ที่มีอยู่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มีการนำวิธีการปฏิบัติที่เป็นเลิศไปถ่ายทอดและขยายผล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แสดงถึงการมีองค์ความรู้ที่เป็นประโยชน์แก่องค์การ และนำไปใช้ประโยชน์ในการปฏิบัติงานได้ รวมถึงการพัฒนากระบวนการที่เพิ่มคุณค่าให้กับผู้รับบริการและผู้มีส่วนได้ส่วนเสีย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เกิดวัฒนธรรมในการแลกเปลี่ยนเรียนรู้ระดับองค์การและระดับบุคคล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74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5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การจัดการความรู้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76375"/>
            <a:ext cx="83724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1710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แผนการจัดการความรู้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" y="1690688"/>
            <a:ext cx="9084659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32848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IT </a:t>
            </a: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4</a:t>
            </a: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 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ทำให้มั่นใจว่าข้อมูลสารสนเทศของส่วน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ราชการมีความ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ครอบคลุม ถูกต้อง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ทันสมัย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และปลอดภัย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รวมถึงมี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เทคโนโลยี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สารสนเทศที่มี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รูปแบบ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ใช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งานง่ายสำหรับผู้ใช้งาน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ทั้งภายในและภายนอก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ส่วนราชการ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000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4.2 การจัดการความรู้ สารสนเทศ และเทคโนโลยีสารสนเทศ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77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0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IT 4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5333697"/>
              </p:ext>
            </p:extLst>
          </p:nvPr>
        </p:nvGraphicFramePr>
        <p:xfrm>
          <a:off x="228600" y="1524000"/>
          <a:ext cx="86868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แนวทางและวิธีการที่ส่วนราชการนำไปใช้ในการพัฒนาเพื่อให้ข้อมูลและสารสนเทศมีความครอบคลุม ถูกต้อง ทันสมัยและปลอดภัย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แนวทางในการออกแบบระบบเทคโนโลยีสารสนเทศให้มีรูปแบบที่ใช้งานง่าย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แสดงฐานข้อมูลสารสนเทศที่สำคัญที่ส่วนราชการได้พัฒนาให้มีความครอบคลุม ถูกต้อง ทันสมัย และปลอดภัย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แสดงระบบการรักษาความมั่นคงและปลอดภัยของระบบเทคโนโลยีสารสนเทศ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ระบบเทคโนโลยีสารสนเทศมีรูปแบบที่ใช้งานง่ายสำหรับผู้ใช้งานทั้งภายในและภายนอกส่วนราชการ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78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หมวด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5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/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การมุ่งเน้นบุคลากร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Niramit AS" pitchFamily="2" charset="-34"/>
                <a:ea typeface="Tahoma" panose="020B0604030504040204" pitchFamily="34" charset="0"/>
                <a:cs typeface="TH Niramit AS" pitchFamily="2" charset="-34"/>
              </a:rPr>
              <a:t>ลักษณะสำคัญของ</a:t>
            </a:r>
            <a:r>
              <a:rPr lang="th-TH" sz="4800" b="1" dirty="0" smtClean="0">
                <a:latin typeface="TH Niramit AS" pitchFamily="2" charset="-34"/>
                <a:ea typeface="Tahoma" panose="020B0604030504040204" pitchFamily="34" charset="0"/>
                <a:cs typeface="TH Niramit AS" pitchFamily="2" charset="-34"/>
              </a:rPr>
              <a:t>องค์การ</a:t>
            </a:r>
            <a:endParaRPr lang="en-US" sz="4800" b="1" dirty="0">
              <a:latin typeface="TH Niramit AS" pitchFamily="2" charset="-34"/>
              <a:ea typeface="Tahoma" panose="020B0604030504040204" pitchFamily="34" charset="0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2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HR 1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ราชการมีการจัดทำแผนด้านทรัพยากรบุคคล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ที่สนับสนุน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ยุทธศาสตร์ แผนดังกล่าวได้มีการประเมิน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ความเปลี่ยนแปลง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ที่อาจเกิดขึ้นที่เกี่ยวข้องกับความต้องการ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ด้านขีด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ความสามารถและอัตรากาลังบุคลากร รวมถึงได้นำ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แผนไป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ปฏิบัติเพื่อให้งานของส่วนราชการบรรลุผลสำเร็จ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5.1 สภาพแวดล้อมด้านบุคลากร 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80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9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HR 1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3343715"/>
              </p:ext>
            </p:extLst>
          </p:nvPr>
        </p:nvGraphicFramePr>
        <p:xfrm>
          <a:off x="228600" y="1524000"/>
          <a:ext cx="86868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แสดงแผนเตรียมบุคลากรในการรองรับการเปลี่ยนแปลงด้านทรัพยากรบุคคล และสนับสนุนยุทธศาสตร์</a:t>
                      </a:r>
                      <a:endParaRPr lang="en-US" sz="2800" b="1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แสดงการดำเนินการตามแผนเตรียมบุคลากร ในการรองรับการเปลี่ยนแปลงด้านทรัพยากรบุคคล และสนับสนุนยุทธศาสตร์</a:t>
                      </a:r>
                      <a:endParaRPr lang="en-US" sz="2800" b="1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มีการบริหารและพัฒนาทรัพยากรบุคคลให้มีระบบงานและสมรรถนะที่สอดคล้องและนำไปสู่ การบรรลุยุทธศาสตร์ขององค์การ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81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HR 2</a:t>
            </a: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ราชการมี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การดูแล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ปัจจัย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สภาพแวดล้อม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ทำงาน ด้าน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สุขภาพ ความปลอดภัย และสวัสดิภาพในกา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รทำงานของ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บุคลากร มีการประเมินและปรับปรุงปัจจัยดังกล่าว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5.1 สภาพแวดล้อมด้านบุคลากร 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82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1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HR 2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6149291"/>
              </p:ext>
            </p:extLst>
          </p:nvPr>
        </p:nvGraphicFramePr>
        <p:xfrm>
          <a:off x="228600" y="1524000"/>
          <a:ext cx="86868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แสดงแนวทางและวิธีการในการวิเคราะห์ปัจจัยสภาพแวดล้อมในการทำงานด้านสุขภาพและ สวัสดิภาพและความปลอดภัยในการทำงานของบุคลากร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สำรวจปัจจัยด้านสภาพแวดล้อมในการทำงานเพื่อประเมินและจัดทำแผนงานและแนวทางในการปรับปรุงปัจจัยดังกล่าวที่สอดคล้องกับความต้องการขององค์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แสดงผลของการปรับปรุงสภาพแวดล้อมที่มีผลต่อการทำงานของบุคลากร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องค์การมีสภาพแวดล้อมในการทำงานด้านสุขภาพและสวัสดิภาพ และความปลอดภัยในการทำงานที่ดีและมีความเหมาะสม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แสดงให้เห็นว่าการปรับสภาพแวดล้อมในการทำงานมีส่วนช่วยสนับสนุนการปฏิบัติงานที่ดีขึ้นของบุคลากร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83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HR 3</a:t>
            </a: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ส่วนราชการมีการประเมินความ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ผูกพัน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ของบุคลากร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มีวิธีการ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และตัววัดที่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ใช้ใน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การประเมินความ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ผูกพัน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ความพึง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พอใจของบุคลากรที่มีความแตกต่างกันในแต่ละกลุ่ม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ของบุคลากร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5.2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ความผูกพันของบุคลากร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84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1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HR 3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5432029"/>
              </p:ext>
            </p:extLst>
          </p:nvPr>
        </p:nvGraphicFramePr>
        <p:xfrm>
          <a:off x="228600" y="1524000"/>
          <a:ext cx="86868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มีแนวทางวิธีการในการค้นหาและวิเคราะห์ปัจจัยที่มีผลต่อความผูกพันของบุคลากร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แสดงแนวทางและวิธีการในการวิเคราะห์และสร้างความผูกพันของบุคลากรในแต่ละกลุ่มบุคลากร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แสดงผลของการสร้างความผูกพันให้เกิดขึ้นในส่วนราชการ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มีวิธีการที่เหมาะสมสำหรับบุคลากรแต่ละกลุ่มในการสร้างให้เกิดความผูกพันต่อองค์การ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แสดงให้เห็นว่าผลจากการสรางความผูกพันช่วยส่งเสริมให้บุคลากรปฏิบัติงานได้ อย่างมีประสิทธิผลและเต็มความสามารถ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บุคลากรมีความมุ่งมั่นและเต็มใจในการปฏิบัติงานเพื่อให้องค์การประสบความสำเร็จ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มีการเชื่อมโยงกับผลการปฏิบัติงานขององค์การและความสำเร็จของส่วนราชการ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85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ระดับความมุ่งมั่นของบุคลากรทั้งในด้านความรู้สึกและสติปัญญา เพื่อให้งาน พันธกิจ และวิสัยทัศน์ของส่วนราชการบรรลุผล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ส่วนราชการที่มีระดับความผูกพันของบุคลากรสูงแสดง ให้เห็นเด่นชัดด้วยสภาพแวดล้อมในการปฏิบัติงานที่ดี ซึ่งทำให้บุคลากรมีแรงจูงใจที่จะปฏิบัติงานอย่างเต็มกำลัง เพื่อผลประโยชน์ของผู้รับบริการและผู้มีส่วนได้ส่วนเสีย และความสำเร็จของส่วนราชการ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ความผูกพันของ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บุคลากร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86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5683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1150938" indent="-1150938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HR 4</a:t>
            </a: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ส่วนราชการมีการจัดทำระบบการเรียนรู้ และการพัฒนาที่สนับสนุนความต้องการของส่วนราชการและการพัฒนาตนเอง รวมถึงมีวิธีประเมินประสิทธิผลและประสิทธิภาพของระบบการเรียนรู้และการพัฒนา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5.2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ความผูกพันของบุคลากร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87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2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HR 4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7338925"/>
              </p:ext>
            </p:extLst>
          </p:nvPr>
        </p:nvGraphicFramePr>
        <p:xfrm>
          <a:off x="228600" y="1524000"/>
          <a:ext cx="86868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วิเคราะห์ความต้องการขององค์การในด้านศักยภาพของบุคลากรเพื่อเตรียมความพร้อมบุคลากรเพื่อรองรับความต้องการขององค์การในปัจจุบันและอนาคต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แสดงแนวทางและวิธีการสร้างระบบการเรียนรู้และพัฒนาของบุคลากรที่สอดคล้องกับความต้องการขององค์การ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แสดงแนวทางและวิธีการในการประเมินประสิทธิภาพและประสิทธิผลของระบบการเรียนรู้และการพัฒนา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มีการพัฒนาบุคลากรตามแนวทางและวิธีการในการพัฒนาที่เหมาะสมสอดคล้องกับกลุ่มบุคลากรแต่ละกลุ่ม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การนำผลของการประเมินไปสู่การปรับปรุงระบบการเรียนรู้และพัฒนาบุคลากร </a:t>
                      </a: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การเพิ่มศักยภาพของบุคลากรในการปฏิบัติงานได้อย่างเต็มที่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บุคลากรมีศักยภาพ สามารถรองรับความต้องการขององค์การและการเปลี่ยนแปลงที่เกิดขึ้นในอนาคต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88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หมวด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การมุ่งเน้นระบบการปฏิบัติการ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lvl="0"/>
            <a:r>
              <a:rPr lang="th-TH" sz="3600" b="1" dirty="0">
                <a:latin typeface="TH SarabunPSK" pitchFamily="34" charset="-34"/>
                <a:ea typeface="+mj-ea"/>
                <a:cs typeface="TH SarabunPSK" pitchFamily="34" charset="-34"/>
              </a:rPr>
              <a:t>ก. สภาพแวดล้อมของส่วนราชการ </a:t>
            </a:r>
            <a:endParaRPr lang="en-US" sz="4400" dirty="0"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(1) พันธกิจหรือหน้าที่ตามกฎหมาย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พันธกิจหรือหน้าที่หลักตามกฎหมายของส่วน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ราชการคืออะไรบ้าง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ความสำคัญ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เชิงเปรียบเทียบของพันธกิจหรือหน้าที่ต่อความสำเร็จของส่วน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ราชการคืออะไร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กลไกที่ส่วนราชการใช้ในการส่งมอบผลผลิตและบริการตามพันธ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กิจคืออะไร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038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(2) วิสัยทัศน์และค่านิยม </a:t>
            </a:r>
          </a:p>
          <a:p>
            <a:pPr marL="463550" indent="-463550">
              <a:spcBef>
                <a:spcPts val="0"/>
              </a:spcBef>
            </a:pP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เป้าประสงค์ วิสัยทัศน์ และค่านิยม ของส่วนราชการที่ได้ประกาศไว้คืออะไร </a:t>
            </a:r>
          </a:p>
          <a:p>
            <a:pPr marL="463550" indent="-463550">
              <a:spcBef>
                <a:spcPts val="0"/>
              </a:spcBef>
            </a:pP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สมรรถนะหลักของส่วนราชการคืออะไร และมีความเกี่ยวข้องอย่างไรกับพันธกิจของส่วนราชการ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5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1150938" indent="-1150938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PM 1</a:t>
            </a: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การกำหนดข้อกำหนดที่สำคัญ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ของผลผลิต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บริการ 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กระบวนการทำงานที่สำคัญ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รวมถึงมี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วิธีการออกแบบ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ผลผลิต การบริการ 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กระบวนการทำงานให้เป็นไปตามข้อกำหนดที่สำคัญ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ทั้งหมด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6.1 กระบวนการ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ทำงาน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90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6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PM 1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9005042"/>
              </p:ext>
            </p:extLst>
          </p:nvPr>
        </p:nvGraphicFramePr>
        <p:xfrm>
          <a:off x="228600" y="1524000"/>
          <a:ext cx="86868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มีการกำหนดผลผลิต การบริการ และกระบวนการทำงานที่สำคัญขององค์การที่มีความสอดคล้องกับพันธกิจ ยุทธศาสตร์ และความต้องการของผู้รับบริการและ ผู้มีส่วนได้ส่วนเสียที่สำคัญ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แนวทางและวิธีการในการกำหนดข้อกำหนดที่สำคัญของผลผลิต การบริการ และกระบวนการทำงานที่สำคัญของส่วนราชการ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มีแนวทางและวิธีการในการออกแบบผลผลิต การบริการ และกระบวนการทำงานที่สำคัญขององค์การ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มีข้อกำหนดที่สำคัญของผลผลิต การบริการ และกระบวนการทำงานที่สำคัญขององค์การ</a:t>
                      </a:r>
                      <a:endParaRPr 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การออกแบบผลผลิต การบริการ และกระบวนการทำงานเป็นไปตามข้อกาหนดที่สำคัญ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แสดงให้เห็นว่าการออกแบบมีประสิทธิภาพและมีประสิทธิผล โดยมีการลดรอบระยะเวลา การลดต้นทุน สอดคล้องกับความต้องการของผู้รับบริการผู้มีส่วนได้ ส่วนเสีย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91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1150938" indent="-1150938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PM 2</a:t>
            </a: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ส่วนราชการมีการปฏิบัติงานของกระบวนการที่เป็นไปตามข้อกำหนดที่สำคัญ มีการกำหนดตัววัดหรือตัวชี้วัดผลการดำเนินการที่สำคัญของกระบวนการที่ส่วนราชการใช้ในการควบคุม และปรับปรุงกระบวนการ รวมถึงเชื่อมโยงกับผลการดำเนินการและคุณภาพของผลผลิตและการบริการที่ส่งมอบ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6.1 กระบวนการ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ทำงาน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92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5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PM 2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8988812"/>
              </p:ext>
            </p:extLst>
          </p:nvPr>
        </p:nvGraphicFramePr>
        <p:xfrm>
          <a:off x="228600" y="1524000"/>
          <a:ext cx="86868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มีการกำหนดมาตรฐานการปฏิบัติงานของกระบวนการที่สอดคล้องกับผลผลิต การบริการ และกระบวนการที่ได้ออกแบบไว้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มีระบบในการควบคุมและติดตามกระบวนการ และกำหนดตัวชี้วัดให้เป็นไปตามข้อกำหนดที่สาคัญ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การสื่อสารมาตรฐานการปฏิบัติงานให้บุคลากรที่เกี่ยวข้องทราบเพื่อปฏิบัติ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มีการปฏิบัติตามมาตรฐานของกระบวนการที่ได้ออกแบบไว้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การทบทวนผลการดำเนินการตามตัวชี้วัดของกระบวนการ เพื่อนำไปส่การปรับปรุงกระบวนการ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แสดงความเชื่อมโยงของผลตัวชี้วัดกระบวนการ</a:t>
                      </a:r>
                      <a:r>
                        <a:rPr lang="en-US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กับผลการดำเนินงานและคุณภาพของผลผลิตและการบริการที่ส่งมอบ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93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1150938" indent="-1150938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PM </a:t>
            </a: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3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ส่วนราชการมีวิธีการในการปรับปรุง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กระบวนการท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เพื่อปรับปรุงผลผลิต การบริการ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และผล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รดำเนินการ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และลดความผิดพลาด กา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รทำงานซ้ำ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และความ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สูญเสีย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ของกระบวนการ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6.2 ประสิทธิผลการ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ปฏิบัติการ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94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2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PM 3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3895533"/>
              </p:ext>
            </p:extLst>
          </p:nvPr>
        </p:nvGraphicFramePr>
        <p:xfrm>
          <a:off x="228600" y="1524000"/>
          <a:ext cx="86868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แนวทางและวิธีการที่ส่วนราชการใช้ในการปรับปรุงกระบวนการเพื่อลดข้อผิดพลาด การทำงานซ้ำ และการสูญเสียของกระบวนการ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มีการแลกเปลี่ยนเรียนรู้ปัญหาและแนวทางการแก้ไขปัญหาเพื่อปรับปรุงกระบวนการ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โครงการ/กิจกรรมในการปรับปรุงกระบวนการ (ยกตัวอย่างกระบวนการที่ได้ปรับปรุง)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แสดงให้เห็นผลการดำเนินการของกระบวนการมีแนวโน้มที่ดีขึ้น โดยมีการรวบรวมสารสนเทศของกระบวนการอย่างเป็นระบบ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นำสารสนเทศจากผู้รับบริการและผู้มีส่วนได้ส่วนเสียมาใช้ในการปรับปรุงกระบวนการ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แสดงให้เห็นถึงการลดความผิดพลาด การทางานซ้ำ และความสูญเสียของกระบวนการ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95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1150938" indent="-1150938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PM </a:t>
            </a: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4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ส่วนราชการมีวิธีการเตรียม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ความพร้อม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ต่อภัยพิบัติหรือภาวะฉุกเฉิน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ได้คำนึงถึง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การป้องกัน ความต่อเนื่องของการปฏิบัติการ 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การทำให้คืนสู่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สภาพเดิม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th-TH" sz="3000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6.2 ประสิทธิผลการ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ปฏิบัติการ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96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PM 4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4593290"/>
              </p:ext>
            </p:extLst>
          </p:nvPr>
        </p:nvGraphicFramePr>
        <p:xfrm>
          <a:off x="228600" y="1524000"/>
          <a:ext cx="868680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ประเมินความรุนแรงของภัยพิบัติหรือภาวะฉุกเฉินที่มีผลกระทบต่อการดำเนินงานตามพันธกิจที่สำคัญขององค์การ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แสดงแผนการเตรียมความพร้อมต่อภัยพิบัติหรือภาวะฉุกเฉิน เพื่อให้การทำงานเป็นไปอย่างต่อเนื่อง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การสื่อสารและซักซ้อมให้ผู้ที่เกี่ยวข้องรับทราบถึงแนวทางในการปฏิบัติ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มีการทบทวนเพื่อปรับปรุงแผนให้มีความเหมาะสมและทันสมัยอยู่เสมอ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แสดงให้เห็นความสามารถในการให้บริการอย่างต่อเนื่องของระบบปฏิบัติการ </a:t>
                      </a:r>
                      <a:endParaRPr lang="th-TH" sz="2400" b="0" i="0" u="sng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97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1150938" indent="-1150938">
              <a:buNone/>
            </a:pPr>
            <a:r>
              <a:rPr lang="en-US" b="1" dirty="0" smtClean="0">
                <a:solidFill>
                  <a:srgbClr val="0000CC"/>
                </a:solidFill>
                <a:cs typeface="TH SarabunPSK" pitchFamily="34" charset="-34"/>
              </a:rPr>
              <a:t>PM 5</a:t>
            </a:r>
            <a:r>
              <a:rPr lang="en-US" b="1" dirty="0">
                <a:solidFill>
                  <a:srgbClr val="0000CC"/>
                </a:solidFill>
                <a:cs typeface="TH SarabunPSK" pitchFamily="34" charset="-34"/>
              </a:rPr>
              <a:t>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ส่วนราชการมีวิธีการในการ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พิจารณา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อกาส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สร้างให้เกิด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นวัตกรรมที่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สามารถนำมาใช้ประโยชน์ได้ในกระบวนการทำงาน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6.2 ประสิทธิผลการ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ปฏิบัติการ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98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ประเด็นพิจารณา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PM 5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0102073"/>
              </p:ext>
            </p:extLst>
          </p:nvPr>
        </p:nvGraphicFramePr>
        <p:xfrm>
          <a:off x="228600" y="1524000"/>
          <a:ext cx="868680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6"/>
                <a:gridCol w="804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แสดงแนวทางและวิธีการในการสร้างบรรยากาศเพื่อให้เกิดนวัตกรรมในส่วนราชการ </a:t>
                      </a:r>
                      <a:endParaRPr lang="th-TH" sz="2400" b="0" i="0" u="sng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การแลกเปลี่ยนเรียนรู้เกี่ยวกับนวัตกรรมในการทำงาน เพื่อสร้างบรรยากาศที่ทำให้เกิดนวัตกรรมที่สามารถนำมาใช้ประโยชน์ได้ในกระบวนการทำงาน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R/I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="1" i="0" u="sng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เกิดนวัตกรรมที่สร้างการเปลี่ยนแปลงการบริการและการปฏิบัติงานและเป็นประโยชน์ต่อองค์การ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นวัตกรรมที่เกิดขึ้นตอบสนองต่อการบรรลุยุทธศาสตร์ของส่วนราชการ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ผู้รับบริการและผู้มีส่วนได้ส่วนเสียมีความพึงพอใจในการบริการและการปฏิบัติงาน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D8C824D-1689-44F7-8D99-ED9C7285FD68}" type="slidenum">
              <a:rPr lang="th-TH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CordiaUPC" pitchFamily="34" charset="-34"/>
              </a:rPr>
              <a:pPr/>
              <a:t>99</a:t>
            </a:fld>
            <a:endParaRPr lang="th-TH" sz="3200" b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31" y="6320135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เกณฑ์คุณภาพการบริหารจัดการภาครัฐ ระดับพื้นฐาน ฉบับที่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7589</Words>
  <Application>Microsoft Office PowerPoint</Application>
  <PresentationFormat>On-screen Show (4:3)</PresentationFormat>
  <Paragraphs>833</Paragraphs>
  <Slides>119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Office Theme</vt:lpstr>
      <vt:lpstr>Slide 1</vt:lpstr>
      <vt:lpstr>การพัฒนาคุณภาพการบริหารจัดการภาครัฐ (Public Sector Management Quality Award – PMQA)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นโยบายการกำกับดูแลองค์การที่ดี</vt:lpstr>
      <vt:lpstr>องค์ประกอบการจัดทำนโยบายการกำกับดูแลองค์การที่ดี</vt:lpstr>
      <vt:lpstr>นโยบายการกำกับดูแลองค์การที่ดี</vt:lpstr>
      <vt:lpstr>Slide 35</vt:lpstr>
      <vt:lpstr>Slide 36</vt:lpstr>
      <vt:lpstr>Slide 37</vt:lpstr>
      <vt:lpstr>Slide 38</vt:lpstr>
      <vt:lpstr>Slide 39</vt:lpstr>
      <vt:lpstr>การจัดทำยุทธศาสตร์</vt:lpstr>
      <vt:lpstr>องค์ประกอบของการบริหารเชิงยุทธศาสตร์</vt:lpstr>
      <vt:lpstr>กระบวนการบริหารเชิงยุทธศาสตร์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ผู้รับบริการ</vt:lpstr>
      <vt:lpstr>Slide 58</vt:lpstr>
      <vt:lpstr>Slide 59</vt:lpstr>
      <vt:lpstr>Slide 60</vt:lpstr>
      <vt:lpstr>การประเมินความพึงพอใจ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7.6 ผลลัพธ์ด้านประสิทธิผลของกระบวนการ 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kittipong</dc:creator>
  <cp:lastModifiedBy>USER</cp:lastModifiedBy>
  <cp:revision>344</cp:revision>
  <dcterms:created xsi:type="dcterms:W3CDTF">2006-08-16T00:00:00Z</dcterms:created>
  <dcterms:modified xsi:type="dcterms:W3CDTF">2015-06-12T05:25:20Z</dcterms:modified>
</cp:coreProperties>
</file>