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0" r:id="rId1"/>
    <p:sldMasterId id="2147484459" r:id="rId2"/>
    <p:sldMasterId id="2147484475" r:id="rId3"/>
    <p:sldMasterId id="2147484501" r:id="rId4"/>
    <p:sldMasterId id="2147484513" r:id="rId5"/>
    <p:sldMasterId id="2147484525" r:id="rId6"/>
    <p:sldMasterId id="2147484537" r:id="rId7"/>
    <p:sldMasterId id="2147484549" r:id="rId8"/>
    <p:sldMasterId id="2147484561" r:id="rId9"/>
    <p:sldMasterId id="2147484573" r:id="rId10"/>
    <p:sldMasterId id="2147484585" r:id="rId11"/>
  </p:sldMasterIdLst>
  <p:notesMasterIdLst>
    <p:notesMasterId r:id="rId53"/>
  </p:notesMasterIdLst>
  <p:sldIdLst>
    <p:sldId id="772" r:id="rId12"/>
    <p:sldId id="833" r:id="rId13"/>
    <p:sldId id="824" r:id="rId14"/>
    <p:sldId id="825" r:id="rId15"/>
    <p:sldId id="830" r:id="rId16"/>
    <p:sldId id="820" r:id="rId17"/>
    <p:sldId id="828" r:id="rId18"/>
    <p:sldId id="834" r:id="rId19"/>
    <p:sldId id="829" r:id="rId20"/>
    <p:sldId id="822" r:id="rId21"/>
    <p:sldId id="762" r:id="rId22"/>
    <p:sldId id="765" r:id="rId23"/>
    <p:sldId id="773" r:id="rId24"/>
    <p:sldId id="831" r:id="rId25"/>
    <p:sldId id="774" r:id="rId26"/>
    <p:sldId id="766" r:id="rId27"/>
    <p:sldId id="775" r:id="rId28"/>
    <p:sldId id="796" r:id="rId29"/>
    <p:sldId id="776" r:id="rId30"/>
    <p:sldId id="797" r:id="rId31"/>
    <p:sldId id="777" r:id="rId32"/>
    <p:sldId id="798" r:id="rId33"/>
    <p:sldId id="778" r:id="rId34"/>
    <p:sldId id="799" r:id="rId35"/>
    <p:sldId id="779" r:id="rId36"/>
    <p:sldId id="800" r:id="rId37"/>
    <p:sldId id="780" r:id="rId38"/>
    <p:sldId id="801" r:id="rId39"/>
    <p:sldId id="781" r:id="rId40"/>
    <p:sldId id="802" r:id="rId41"/>
    <p:sldId id="803" r:id="rId42"/>
    <p:sldId id="804" r:id="rId43"/>
    <p:sldId id="836" r:id="rId44"/>
    <p:sldId id="837" r:id="rId45"/>
    <p:sldId id="787" r:id="rId46"/>
    <p:sldId id="832" r:id="rId47"/>
    <p:sldId id="814" r:id="rId48"/>
    <p:sldId id="838" r:id="rId49"/>
    <p:sldId id="816" r:id="rId50"/>
    <p:sldId id="817" r:id="rId51"/>
    <p:sldId id="770" r:id="rId52"/>
  </p:sldIdLst>
  <p:sldSz cx="9144000" cy="6858000" type="screen4x3"/>
  <p:notesSz cx="6708775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avar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9933"/>
    <a:srgbClr val="FF9966"/>
    <a:srgbClr val="0000FF"/>
    <a:srgbClr val="0066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43" autoAdjust="0"/>
  </p:normalViewPr>
  <p:slideViewPr>
    <p:cSldViewPr snapToGrid="0" snapToObjects="1"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3B4F8-24D5-4A6E-8F44-6D5FE3BD823B}" type="doc">
      <dgm:prSet loTypeId="urn:microsoft.com/office/officeart/2005/8/layout/process5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5D01A9A-B0A8-4C11-AF7F-D95BCADD2D51}">
      <dgm:prSet phldrT="[Text]"/>
      <dgm:spPr/>
      <dgm:t>
        <a:bodyPr/>
        <a:lstStyle/>
        <a:p>
          <a:r>
            <a:rPr lang="th-TH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 พิจารณา </a:t>
          </a:r>
          <a:r>
            <a:rPr lang="en-US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Application Report </a:t>
          </a:r>
          <a:r>
            <a:rPr lang="th-TH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และแจ้งผลการประเมินผ่านระบบออนไลน์</a:t>
          </a:r>
          <a:endParaRPr lang="th-TH" dirty="0">
            <a:solidFill>
              <a:schemeClr val="bg1"/>
            </a:solidFill>
          </a:endParaRPr>
        </a:p>
      </dgm:t>
    </dgm:pt>
    <dgm:pt modelId="{771ADF4F-A012-4DD9-BD7A-3CD3FB898F56}" type="parTrans" cxnId="{22155070-C92F-45A7-AFE9-82CE3A603123}">
      <dgm:prSet/>
      <dgm:spPr/>
      <dgm:t>
        <a:bodyPr/>
        <a:lstStyle/>
        <a:p>
          <a:endParaRPr lang="th-TH"/>
        </a:p>
      </dgm:t>
    </dgm:pt>
    <dgm:pt modelId="{51B6DA4B-56F0-4F80-B77D-33FFA8572526}" type="sibTrans" cxnId="{22155070-C92F-45A7-AFE9-82CE3A603123}">
      <dgm:prSet/>
      <dgm:spPr/>
      <dgm:t>
        <a:bodyPr/>
        <a:lstStyle/>
        <a:p>
          <a:endParaRPr lang="th-TH"/>
        </a:p>
      </dgm:t>
    </dgm:pt>
    <dgm:pt modelId="{085C59DD-984D-4645-B33E-30D1E8D89B91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ตรวจประเมินพิจารณาผลการปฏิบัติงาน </a:t>
          </a:r>
          <a:b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ณ  พื้นที่ปฏิบัติงาน</a:t>
          </a:r>
          <a:endParaRPr lang="th-TH" dirty="0">
            <a:solidFill>
              <a:schemeClr val="tx1"/>
            </a:solidFill>
          </a:endParaRPr>
        </a:p>
      </dgm:t>
    </dgm:pt>
    <dgm:pt modelId="{7B8042E8-E813-44D3-8FB6-60B6462A7853}" type="parTrans" cxnId="{571AF6F1-BCE5-473A-87DB-DEB9417E2677}">
      <dgm:prSet/>
      <dgm:spPr/>
      <dgm:t>
        <a:bodyPr/>
        <a:lstStyle/>
        <a:p>
          <a:endParaRPr lang="th-TH"/>
        </a:p>
      </dgm:t>
    </dgm:pt>
    <dgm:pt modelId="{2A92C51E-DACB-4049-B124-2BEF8B30CEB2}" type="sibTrans" cxnId="{571AF6F1-BCE5-473A-87DB-DEB9417E2677}">
      <dgm:prSet/>
      <dgm:spPr/>
      <dgm:t>
        <a:bodyPr/>
        <a:lstStyle/>
        <a:p>
          <a:endParaRPr lang="th-TH"/>
        </a:p>
      </dgm:t>
    </dgm:pt>
    <dgm:pt modelId="{C5E12688-BF60-4E13-ACCF-241F8931AB57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ประกาศรายชื่อ</a:t>
          </a:r>
          <a:b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ส่วนราชการ</a:t>
          </a:r>
          <a:b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</a:br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ที่ได้รับรางวัล</a:t>
          </a:r>
          <a:endParaRPr lang="th-TH" dirty="0">
            <a:solidFill>
              <a:schemeClr val="tx1"/>
            </a:solidFill>
          </a:endParaRPr>
        </a:p>
      </dgm:t>
    </dgm:pt>
    <dgm:pt modelId="{3FAD28F3-3655-40D2-8819-B5329BADAADC}" type="parTrans" cxnId="{2373B44B-A4E4-4292-846A-543B0FE2FBCF}">
      <dgm:prSet/>
      <dgm:spPr/>
      <dgm:t>
        <a:bodyPr/>
        <a:lstStyle/>
        <a:p>
          <a:endParaRPr lang="th-TH"/>
        </a:p>
      </dgm:t>
    </dgm:pt>
    <dgm:pt modelId="{3DD4B28D-2004-4FF6-9285-E10F559B465F}" type="sibTrans" cxnId="{2373B44B-A4E4-4292-846A-543B0FE2FBCF}">
      <dgm:prSet/>
      <dgm:spPr/>
      <dgm:t>
        <a:bodyPr/>
        <a:lstStyle/>
        <a:p>
          <a:endParaRPr lang="th-TH"/>
        </a:p>
      </dgm:t>
    </dgm:pt>
    <dgm:pt modelId="{6730E0AB-A9E1-4640-AF57-6B50C92AA2B3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จัดงานพิธีมอบ ประจำปี พ.ศ. </a:t>
          </a:r>
          <a:r>
            <a:rPr lang="en-US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2558</a:t>
          </a:r>
          <a:endParaRPr lang="th-TH" dirty="0">
            <a:solidFill>
              <a:schemeClr val="tx1"/>
            </a:solidFill>
          </a:endParaRPr>
        </a:p>
      </dgm:t>
    </dgm:pt>
    <dgm:pt modelId="{9EC15E6A-7189-4B25-B838-2D3D86E050C6}" type="parTrans" cxnId="{E3CE54EB-BC12-4598-B0B5-42B8FC62D68C}">
      <dgm:prSet/>
      <dgm:spPr/>
      <dgm:t>
        <a:bodyPr/>
        <a:lstStyle/>
        <a:p>
          <a:endParaRPr lang="th-TH"/>
        </a:p>
      </dgm:t>
    </dgm:pt>
    <dgm:pt modelId="{4CF7B3C4-2583-453B-8DF0-0A2237537070}" type="sibTrans" cxnId="{E3CE54EB-BC12-4598-B0B5-42B8FC62D68C}">
      <dgm:prSet/>
      <dgm:spPr/>
      <dgm:t>
        <a:bodyPr/>
        <a:lstStyle/>
        <a:p>
          <a:endParaRPr lang="th-TH"/>
        </a:p>
      </dgm:t>
    </dgm:pt>
    <dgm:pt modelId="{DF41099B-3CD2-468D-8144-7950DDAF8370}" type="pres">
      <dgm:prSet presAssocID="{E553B4F8-24D5-4A6E-8F44-6D5FE3BD82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5C2DD61-4E65-41F2-919D-AA4129650F8E}" type="pres">
      <dgm:prSet presAssocID="{05D01A9A-B0A8-4C11-AF7F-D95BCADD2D51}" presName="node" presStyleLbl="node1" presStyleIdx="0" presStyleCnt="4" custScaleX="110000" custLinFactX="100000" custLinFactY="66712" custLinFactNeighborX="197678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3EB7AE-192F-4D69-89DC-5F843D45E974}" type="pres">
      <dgm:prSet presAssocID="{51B6DA4B-56F0-4F80-B77D-33FFA8572526}" presName="sibTrans" presStyleLbl="sibTrans2D1" presStyleIdx="0" presStyleCnt="3" custLinFactNeighborX="39187" custLinFactNeighborY="-29140"/>
      <dgm:spPr/>
      <dgm:t>
        <a:bodyPr/>
        <a:lstStyle/>
        <a:p>
          <a:endParaRPr lang="th-TH"/>
        </a:p>
      </dgm:t>
    </dgm:pt>
    <dgm:pt modelId="{CEAB405A-8C24-467F-96A3-23545D5FDC6B}" type="pres">
      <dgm:prSet presAssocID="{51B6DA4B-56F0-4F80-B77D-33FFA8572526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5CDE4658-F431-4C5F-BAB8-4C7DCD2DDA3F}" type="pres">
      <dgm:prSet presAssocID="{085C59DD-984D-4645-B33E-30D1E8D89B91}" presName="node" presStyleLbl="node1" presStyleIdx="1" presStyleCnt="4" custScaleY="79893" custLinFactX="50876" custLinFactNeighborX="100000" custLinFactNeighborY="306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9F14B8-6173-450A-9854-DAAF549579CA}" type="pres">
      <dgm:prSet presAssocID="{2A92C51E-DACB-4049-B124-2BEF8B30CEB2}" presName="sibTrans" presStyleLbl="sibTrans2D1" presStyleIdx="1" presStyleCnt="3" custScaleX="180781" custLinFactNeighborX="-13429" custLinFactNeighborY="-174"/>
      <dgm:spPr/>
      <dgm:t>
        <a:bodyPr/>
        <a:lstStyle/>
        <a:p>
          <a:endParaRPr lang="th-TH"/>
        </a:p>
      </dgm:t>
    </dgm:pt>
    <dgm:pt modelId="{587E3490-01A1-48F5-AE6F-ED851186A702}" type="pres">
      <dgm:prSet presAssocID="{2A92C51E-DACB-4049-B124-2BEF8B30CEB2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699EFE9E-75EF-40E4-AB50-C469E2101DAE}" type="pres">
      <dgm:prSet presAssocID="{C5E12688-BF60-4E13-ACCF-241F8931AB57}" presName="node" presStyleLbl="node1" presStyleIdx="2" presStyleCnt="4" custScaleY="77696" custLinFactX="-15054" custLinFactNeighborX="-100000" custLinFactNeighborY="3068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643BE5-139B-4041-AE27-1103E27ABCA4}" type="pres">
      <dgm:prSet presAssocID="{3DD4B28D-2004-4FF6-9285-E10F559B465F}" presName="sibTrans" presStyleLbl="sibTrans2D1" presStyleIdx="2" presStyleCnt="3" custScaleX="178016" custLinFactNeighborX="-4078"/>
      <dgm:spPr/>
      <dgm:t>
        <a:bodyPr/>
        <a:lstStyle/>
        <a:p>
          <a:endParaRPr lang="th-TH"/>
        </a:p>
      </dgm:t>
    </dgm:pt>
    <dgm:pt modelId="{CFFE8B32-F948-4C31-8B61-B2F012E96586}" type="pres">
      <dgm:prSet presAssocID="{3DD4B28D-2004-4FF6-9285-E10F559B465F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25B4E95A-7BE3-4382-AC5A-6B76E5371989}" type="pres">
      <dgm:prSet presAssocID="{6730E0AB-A9E1-4640-AF57-6B50C92AA2B3}" presName="node" presStyleLbl="node1" presStyleIdx="3" presStyleCnt="4" custLinFactX="-100000" custLinFactY="-38801" custLinFactNeighborX="-138618" custLinFactNeighborY="-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C8AE958-150D-41D2-86C4-3B795F906B71}" type="presOf" srcId="{E553B4F8-24D5-4A6E-8F44-6D5FE3BD823B}" destId="{DF41099B-3CD2-468D-8144-7950DDAF8370}" srcOrd="0" destOrd="0" presId="urn:microsoft.com/office/officeart/2005/8/layout/process5"/>
    <dgm:cxn modelId="{187446C3-4B20-484A-9D9E-E80D912129DB}" type="presOf" srcId="{2A92C51E-DACB-4049-B124-2BEF8B30CEB2}" destId="{3A9F14B8-6173-450A-9854-DAAF549579CA}" srcOrd="0" destOrd="0" presId="urn:microsoft.com/office/officeart/2005/8/layout/process5"/>
    <dgm:cxn modelId="{0A2DB322-B919-4881-ADCB-E3EFF99119FD}" type="presOf" srcId="{51B6DA4B-56F0-4F80-B77D-33FFA8572526}" destId="{CEAB405A-8C24-467F-96A3-23545D5FDC6B}" srcOrd="1" destOrd="0" presId="urn:microsoft.com/office/officeart/2005/8/layout/process5"/>
    <dgm:cxn modelId="{9E6D7F23-F892-4A1C-BB03-B14A2FB3329F}" type="presOf" srcId="{2A92C51E-DACB-4049-B124-2BEF8B30CEB2}" destId="{587E3490-01A1-48F5-AE6F-ED851186A702}" srcOrd="1" destOrd="0" presId="urn:microsoft.com/office/officeart/2005/8/layout/process5"/>
    <dgm:cxn modelId="{E3CE54EB-BC12-4598-B0B5-42B8FC62D68C}" srcId="{E553B4F8-24D5-4A6E-8F44-6D5FE3BD823B}" destId="{6730E0AB-A9E1-4640-AF57-6B50C92AA2B3}" srcOrd="3" destOrd="0" parTransId="{9EC15E6A-7189-4B25-B838-2D3D86E050C6}" sibTransId="{4CF7B3C4-2583-453B-8DF0-0A2237537070}"/>
    <dgm:cxn modelId="{45CF3115-F1DA-455A-A5C8-C92BF10814A0}" type="presOf" srcId="{3DD4B28D-2004-4FF6-9285-E10F559B465F}" destId="{BE643BE5-139B-4041-AE27-1103E27ABCA4}" srcOrd="0" destOrd="0" presId="urn:microsoft.com/office/officeart/2005/8/layout/process5"/>
    <dgm:cxn modelId="{CD5734CE-D3A7-4DEA-B3D3-87FE8B54B5C2}" type="presOf" srcId="{51B6DA4B-56F0-4F80-B77D-33FFA8572526}" destId="{6B3EB7AE-192F-4D69-89DC-5F843D45E974}" srcOrd="0" destOrd="0" presId="urn:microsoft.com/office/officeart/2005/8/layout/process5"/>
    <dgm:cxn modelId="{22155070-C92F-45A7-AFE9-82CE3A603123}" srcId="{E553B4F8-24D5-4A6E-8F44-6D5FE3BD823B}" destId="{05D01A9A-B0A8-4C11-AF7F-D95BCADD2D51}" srcOrd="0" destOrd="0" parTransId="{771ADF4F-A012-4DD9-BD7A-3CD3FB898F56}" sibTransId="{51B6DA4B-56F0-4F80-B77D-33FFA8572526}"/>
    <dgm:cxn modelId="{85D9C192-A95F-4E98-B0F5-272AAB16C1C5}" type="presOf" srcId="{C5E12688-BF60-4E13-ACCF-241F8931AB57}" destId="{699EFE9E-75EF-40E4-AB50-C469E2101DAE}" srcOrd="0" destOrd="0" presId="urn:microsoft.com/office/officeart/2005/8/layout/process5"/>
    <dgm:cxn modelId="{47428086-2736-4E87-B5D9-ABD3EC85437D}" type="presOf" srcId="{6730E0AB-A9E1-4640-AF57-6B50C92AA2B3}" destId="{25B4E95A-7BE3-4382-AC5A-6B76E5371989}" srcOrd="0" destOrd="0" presId="urn:microsoft.com/office/officeart/2005/8/layout/process5"/>
    <dgm:cxn modelId="{DAE25FE6-3AE0-4FD4-A581-7E0DCA56DD16}" type="presOf" srcId="{05D01A9A-B0A8-4C11-AF7F-D95BCADD2D51}" destId="{75C2DD61-4E65-41F2-919D-AA4129650F8E}" srcOrd="0" destOrd="0" presId="urn:microsoft.com/office/officeart/2005/8/layout/process5"/>
    <dgm:cxn modelId="{04FD344C-5AA0-4FA4-B2E2-67A65F1F3FF5}" type="presOf" srcId="{085C59DD-984D-4645-B33E-30D1E8D89B91}" destId="{5CDE4658-F431-4C5F-BAB8-4C7DCD2DDA3F}" srcOrd="0" destOrd="0" presId="urn:microsoft.com/office/officeart/2005/8/layout/process5"/>
    <dgm:cxn modelId="{CCF444E5-76EE-4BF0-847E-7E92DA65717E}" type="presOf" srcId="{3DD4B28D-2004-4FF6-9285-E10F559B465F}" destId="{CFFE8B32-F948-4C31-8B61-B2F012E96586}" srcOrd="1" destOrd="0" presId="urn:microsoft.com/office/officeart/2005/8/layout/process5"/>
    <dgm:cxn modelId="{2373B44B-A4E4-4292-846A-543B0FE2FBCF}" srcId="{E553B4F8-24D5-4A6E-8F44-6D5FE3BD823B}" destId="{C5E12688-BF60-4E13-ACCF-241F8931AB57}" srcOrd="2" destOrd="0" parTransId="{3FAD28F3-3655-40D2-8819-B5329BADAADC}" sibTransId="{3DD4B28D-2004-4FF6-9285-E10F559B465F}"/>
    <dgm:cxn modelId="{571AF6F1-BCE5-473A-87DB-DEB9417E2677}" srcId="{E553B4F8-24D5-4A6E-8F44-6D5FE3BD823B}" destId="{085C59DD-984D-4645-B33E-30D1E8D89B91}" srcOrd="1" destOrd="0" parTransId="{7B8042E8-E813-44D3-8FB6-60B6462A7853}" sibTransId="{2A92C51E-DACB-4049-B124-2BEF8B30CEB2}"/>
    <dgm:cxn modelId="{903AA296-4939-48F7-855C-93BC452DD98C}" type="presParOf" srcId="{DF41099B-3CD2-468D-8144-7950DDAF8370}" destId="{75C2DD61-4E65-41F2-919D-AA4129650F8E}" srcOrd="0" destOrd="0" presId="urn:microsoft.com/office/officeart/2005/8/layout/process5"/>
    <dgm:cxn modelId="{05039EAE-D324-4FC3-9A3D-93CACC64D744}" type="presParOf" srcId="{DF41099B-3CD2-468D-8144-7950DDAF8370}" destId="{6B3EB7AE-192F-4D69-89DC-5F843D45E974}" srcOrd="1" destOrd="0" presId="urn:microsoft.com/office/officeart/2005/8/layout/process5"/>
    <dgm:cxn modelId="{9059BFCD-0209-4084-9CAA-A60FAD01ADFF}" type="presParOf" srcId="{6B3EB7AE-192F-4D69-89DC-5F843D45E974}" destId="{CEAB405A-8C24-467F-96A3-23545D5FDC6B}" srcOrd="0" destOrd="0" presId="urn:microsoft.com/office/officeart/2005/8/layout/process5"/>
    <dgm:cxn modelId="{8C4E4A80-3E79-400F-AAE8-85DDD2379437}" type="presParOf" srcId="{DF41099B-3CD2-468D-8144-7950DDAF8370}" destId="{5CDE4658-F431-4C5F-BAB8-4C7DCD2DDA3F}" srcOrd="2" destOrd="0" presId="urn:microsoft.com/office/officeart/2005/8/layout/process5"/>
    <dgm:cxn modelId="{DE78EAE2-9C14-4818-A845-207F7F07A046}" type="presParOf" srcId="{DF41099B-3CD2-468D-8144-7950DDAF8370}" destId="{3A9F14B8-6173-450A-9854-DAAF549579CA}" srcOrd="3" destOrd="0" presId="urn:microsoft.com/office/officeart/2005/8/layout/process5"/>
    <dgm:cxn modelId="{20EC9F75-8700-460E-8DD5-2E828BE41C31}" type="presParOf" srcId="{3A9F14B8-6173-450A-9854-DAAF549579CA}" destId="{587E3490-01A1-48F5-AE6F-ED851186A702}" srcOrd="0" destOrd="0" presId="urn:microsoft.com/office/officeart/2005/8/layout/process5"/>
    <dgm:cxn modelId="{4909D4D3-5D60-4DFF-8F68-6FCAC607BDBB}" type="presParOf" srcId="{DF41099B-3CD2-468D-8144-7950DDAF8370}" destId="{699EFE9E-75EF-40E4-AB50-C469E2101DAE}" srcOrd="4" destOrd="0" presId="urn:microsoft.com/office/officeart/2005/8/layout/process5"/>
    <dgm:cxn modelId="{BDDBAE8C-B2E5-4F05-9D5A-ADBC06584744}" type="presParOf" srcId="{DF41099B-3CD2-468D-8144-7950DDAF8370}" destId="{BE643BE5-139B-4041-AE27-1103E27ABCA4}" srcOrd="5" destOrd="0" presId="urn:microsoft.com/office/officeart/2005/8/layout/process5"/>
    <dgm:cxn modelId="{5ABE66A1-0CA4-4CE5-B555-1A77BF2590D1}" type="presParOf" srcId="{BE643BE5-139B-4041-AE27-1103E27ABCA4}" destId="{CFFE8B32-F948-4C31-8B61-B2F012E96586}" srcOrd="0" destOrd="0" presId="urn:microsoft.com/office/officeart/2005/8/layout/process5"/>
    <dgm:cxn modelId="{CA6DA148-F63B-41C4-AB93-48E785C2656C}" type="presParOf" srcId="{DF41099B-3CD2-468D-8144-7950DDAF8370}" destId="{25B4E95A-7BE3-4382-AC5A-6B76E5371989}" srcOrd="6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AEAFF-EB86-41F2-8908-E39C7EABEC24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4DD04A42-F587-413C-AD3D-BD7BDD36B679}">
      <dgm:prSet phldrT="[Text]" custT="1"/>
      <dgm:spPr/>
      <dgm:t>
        <a:bodyPr/>
        <a:lstStyle/>
        <a:p>
          <a:r>
            <a:rPr lang="th-TH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เปิดรับสมัครออนไลน์</a:t>
          </a:r>
        </a:p>
        <a:p>
          <a:r>
            <a:rPr lang="th-TH" sz="1200" u="none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</a:t>
          </a:r>
          <a:r>
            <a:rPr lang="en-US" sz="1200" u="none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OP + Self Assessment + </a:t>
          </a:r>
          <a:r>
            <a:rPr lang="th-TH" sz="1200" u="none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หมวด </a:t>
          </a:r>
          <a:r>
            <a:rPr lang="en-US" sz="1200" u="none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7)</a:t>
          </a:r>
          <a:endParaRPr lang="th-TH" sz="1200" u="none" dirty="0">
            <a:solidFill>
              <a:schemeClr val="bg1"/>
            </a:solidFill>
          </a:endParaRPr>
        </a:p>
      </dgm:t>
    </dgm:pt>
    <dgm:pt modelId="{94F25F8B-06D1-4899-8DFA-296F6409992F}" type="parTrans" cxnId="{86F4FBA7-C17B-4A8F-A9A2-D28C6F748257}">
      <dgm:prSet/>
      <dgm:spPr/>
      <dgm:t>
        <a:bodyPr/>
        <a:lstStyle/>
        <a:p>
          <a:endParaRPr lang="th-TH"/>
        </a:p>
      </dgm:t>
    </dgm:pt>
    <dgm:pt modelId="{96DCE190-7CF8-4FB3-95CA-0661BA38D367}" type="sibTrans" cxnId="{86F4FBA7-C17B-4A8F-A9A2-D28C6F748257}">
      <dgm:prSet/>
      <dgm:spPr/>
      <dgm:t>
        <a:bodyPr/>
        <a:lstStyle/>
        <a:p>
          <a:endParaRPr lang="th-TH"/>
        </a:p>
      </dgm:t>
    </dgm:pt>
    <dgm:pt modelId="{565FA027-72B5-4491-9F99-1E39D3BE47C9}">
      <dgm:prSet phldrT="[Text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พิจารณาเอกสารรายงานผลการประเมินองค์การเบื้องต้น </a:t>
          </a:r>
          <a:endParaRPr lang="th-TH" sz="1600" dirty="0">
            <a:solidFill>
              <a:schemeClr val="tx1"/>
            </a:solidFill>
          </a:endParaRPr>
        </a:p>
      </dgm:t>
    </dgm:pt>
    <dgm:pt modelId="{182A782A-B410-43D9-9259-DFBFC7D784DD}" type="parTrans" cxnId="{B8B14479-91BE-4483-8D45-1E90B17F62EA}">
      <dgm:prSet/>
      <dgm:spPr/>
      <dgm:t>
        <a:bodyPr/>
        <a:lstStyle/>
        <a:p>
          <a:endParaRPr lang="th-TH"/>
        </a:p>
      </dgm:t>
    </dgm:pt>
    <dgm:pt modelId="{4EFD36C4-2AC4-44F2-B8E8-F57A483CC2AC}" type="sibTrans" cxnId="{B8B14479-91BE-4483-8D45-1E90B17F62EA}">
      <dgm:prSet/>
      <dgm:spPr/>
      <dgm:t>
        <a:bodyPr/>
        <a:lstStyle/>
        <a:p>
          <a:endParaRPr lang="th-TH"/>
        </a:p>
      </dgm:t>
    </dgm:pt>
    <dgm:pt modelId="{91596A09-7C64-4070-B870-EDDF057CB2F6}">
      <dgm:prSet phldrT="[Text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เปิดรับ </a:t>
          </a:r>
          <a:r>
            <a: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Application </a:t>
          </a:r>
          <a:r>
            <a:rPr lang="th-TH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Report</a:t>
          </a:r>
          <a:r>
            <a:rPr lang="th-TH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th-TH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ผ่านระบบออนไลน์</a:t>
          </a:r>
          <a:endParaRPr lang="th-TH" sz="1600" dirty="0">
            <a:solidFill>
              <a:schemeClr val="tx1"/>
            </a:solidFill>
          </a:endParaRPr>
        </a:p>
      </dgm:t>
    </dgm:pt>
    <dgm:pt modelId="{7C975AC8-9B47-41E6-8A34-58506332A0CF}" type="sibTrans" cxnId="{7F700CB8-C637-44E8-AED7-073794B0EFFA}">
      <dgm:prSet/>
      <dgm:spPr/>
      <dgm:t>
        <a:bodyPr/>
        <a:lstStyle/>
        <a:p>
          <a:endParaRPr lang="th-TH"/>
        </a:p>
      </dgm:t>
    </dgm:pt>
    <dgm:pt modelId="{0AF6FA4E-6607-4610-88A9-DFAD7AEBC1C7}" type="parTrans" cxnId="{7F700CB8-C637-44E8-AED7-073794B0EFFA}">
      <dgm:prSet/>
      <dgm:spPr/>
      <dgm:t>
        <a:bodyPr/>
        <a:lstStyle/>
        <a:p>
          <a:endParaRPr lang="th-TH"/>
        </a:p>
      </dgm:t>
    </dgm:pt>
    <dgm:pt modelId="{4D2FD004-F7E7-42EC-9354-C774625C238C}" type="pres">
      <dgm:prSet presAssocID="{9A0AEAFF-EB86-41F2-8908-E39C7EABEC24}" presName="CompostProcess" presStyleCnt="0">
        <dgm:presLayoutVars>
          <dgm:dir/>
          <dgm:resizeHandles val="exact"/>
        </dgm:presLayoutVars>
      </dgm:prSet>
      <dgm:spPr/>
    </dgm:pt>
    <dgm:pt modelId="{3A895828-B9C8-4CAA-AE9F-D4E3884D665A}" type="pres">
      <dgm:prSet presAssocID="{9A0AEAFF-EB86-41F2-8908-E39C7EABEC24}" presName="arrow" presStyleLbl="bgShp" presStyleIdx="0" presStyleCnt="1" custScaleX="107225" custLinFactNeighborY="-523"/>
      <dgm:spPr/>
    </dgm:pt>
    <dgm:pt modelId="{3A0440F6-75E1-49E7-A49A-74AD6EFE35C6}" type="pres">
      <dgm:prSet presAssocID="{9A0AEAFF-EB86-41F2-8908-E39C7EABEC24}" presName="linearProcess" presStyleCnt="0"/>
      <dgm:spPr/>
    </dgm:pt>
    <dgm:pt modelId="{05D3585B-BD35-477C-BACF-B8716F1C1A35}" type="pres">
      <dgm:prSet presAssocID="{4DD04A42-F587-413C-AD3D-BD7BDD36B67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71CDCD-9CB6-4215-81EB-17D414C38C52}" type="pres">
      <dgm:prSet presAssocID="{96DCE190-7CF8-4FB3-95CA-0661BA38D367}" presName="sibTrans" presStyleCnt="0"/>
      <dgm:spPr/>
    </dgm:pt>
    <dgm:pt modelId="{73495594-447E-4F68-9BA0-24914C43E1C4}" type="pres">
      <dgm:prSet presAssocID="{565FA027-72B5-4491-9F99-1E39D3BE47C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2DBDBAC-7069-4479-95AF-61EC90C24142}" type="pres">
      <dgm:prSet presAssocID="{4EFD36C4-2AC4-44F2-B8E8-F57A483CC2AC}" presName="sibTrans" presStyleCnt="0"/>
      <dgm:spPr/>
    </dgm:pt>
    <dgm:pt modelId="{26A6850B-8D47-42F5-A3B4-8158CA926C40}" type="pres">
      <dgm:prSet presAssocID="{91596A09-7C64-4070-B870-EDDF057CB2F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9BA9D7E-6BEF-4193-A0D5-6E6983A3E04E}" type="presOf" srcId="{565FA027-72B5-4491-9F99-1E39D3BE47C9}" destId="{73495594-447E-4F68-9BA0-24914C43E1C4}" srcOrd="0" destOrd="0" presId="urn:microsoft.com/office/officeart/2005/8/layout/hProcess9"/>
    <dgm:cxn modelId="{CA9743BE-4356-40AD-B464-8A1AE1FC9904}" type="presOf" srcId="{9A0AEAFF-EB86-41F2-8908-E39C7EABEC24}" destId="{4D2FD004-F7E7-42EC-9354-C774625C238C}" srcOrd="0" destOrd="0" presId="urn:microsoft.com/office/officeart/2005/8/layout/hProcess9"/>
    <dgm:cxn modelId="{1D8E99C7-80CE-48A2-9481-EE28AB532009}" type="presOf" srcId="{91596A09-7C64-4070-B870-EDDF057CB2F6}" destId="{26A6850B-8D47-42F5-A3B4-8158CA926C40}" srcOrd="0" destOrd="0" presId="urn:microsoft.com/office/officeart/2005/8/layout/hProcess9"/>
    <dgm:cxn modelId="{B8B14479-91BE-4483-8D45-1E90B17F62EA}" srcId="{9A0AEAFF-EB86-41F2-8908-E39C7EABEC24}" destId="{565FA027-72B5-4491-9F99-1E39D3BE47C9}" srcOrd="1" destOrd="0" parTransId="{182A782A-B410-43D9-9259-DFBFC7D784DD}" sibTransId="{4EFD36C4-2AC4-44F2-B8E8-F57A483CC2AC}"/>
    <dgm:cxn modelId="{7F700CB8-C637-44E8-AED7-073794B0EFFA}" srcId="{9A0AEAFF-EB86-41F2-8908-E39C7EABEC24}" destId="{91596A09-7C64-4070-B870-EDDF057CB2F6}" srcOrd="2" destOrd="0" parTransId="{0AF6FA4E-6607-4610-88A9-DFAD7AEBC1C7}" sibTransId="{7C975AC8-9B47-41E6-8A34-58506332A0CF}"/>
    <dgm:cxn modelId="{8314AF8C-F1F6-4816-87E9-AE18D757963A}" type="presOf" srcId="{4DD04A42-F587-413C-AD3D-BD7BDD36B679}" destId="{05D3585B-BD35-477C-BACF-B8716F1C1A35}" srcOrd="0" destOrd="0" presId="urn:microsoft.com/office/officeart/2005/8/layout/hProcess9"/>
    <dgm:cxn modelId="{86F4FBA7-C17B-4A8F-A9A2-D28C6F748257}" srcId="{9A0AEAFF-EB86-41F2-8908-E39C7EABEC24}" destId="{4DD04A42-F587-413C-AD3D-BD7BDD36B679}" srcOrd="0" destOrd="0" parTransId="{94F25F8B-06D1-4899-8DFA-296F6409992F}" sibTransId="{96DCE190-7CF8-4FB3-95CA-0661BA38D367}"/>
    <dgm:cxn modelId="{B2E52FC3-387E-4697-A9AA-A1A3C64A73A8}" type="presParOf" srcId="{4D2FD004-F7E7-42EC-9354-C774625C238C}" destId="{3A895828-B9C8-4CAA-AE9F-D4E3884D665A}" srcOrd="0" destOrd="0" presId="urn:microsoft.com/office/officeart/2005/8/layout/hProcess9"/>
    <dgm:cxn modelId="{FB3FB194-B16D-45AF-94B4-C6A3B715D816}" type="presParOf" srcId="{4D2FD004-F7E7-42EC-9354-C774625C238C}" destId="{3A0440F6-75E1-49E7-A49A-74AD6EFE35C6}" srcOrd="1" destOrd="0" presId="urn:microsoft.com/office/officeart/2005/8/layout/hProcess9"/>
    <dgm:cxn modelId="{477DDA7E-DB60-4F05-8FEA-3826BE45D642}" type="presParOf" srcId="{3A0440F6-75E1-49E7-A49A-74AD6EFE35C6}" destId="{05D3585B-BD35-477C-BACF-B8716F1C1A35}" srcOrd="0" destOrd="0" presId="urn:microsoft.com/office/officeart/2005/8/layout/hProcess9"/>
    <dgm:cxn modelId="{34DC5B46-A078-404D-967C-47811E292231}" type="presParOf" srcId="{3A0440F6-75E1-49E7-A49A-74AD6EFE35C6}" destId="{CD71CDCD-9CB6-4215-81EB-17D414C38C52}" srcOrd="1" destOrd="0" presId="urn:microsoft.com/office/officeart/2005/8/layout/hProcess9"/>
    <dgm:cxn modelId="{91311E41-0440-46AD-9292-A831C9279BEB}" type="presParOf" srcId="{3A0440F6-75E1-49E7-A49A-74AD6EFE35C6}" destId="{73495594-447E-4F68-9BA0-24914C43E1C4}" srcOrd="2" destOrd="0" presId="urn:microsoft.com/office/officeart/2005/8/layout/hProcess9"/>
    <dgm:cxn modelId="{9EB8AA28-3DBD-45C2-B77C-1193A91CC062}" type="presParOf" srcId="{3A0440F6-75E1-49E7-A49A-74AD6EFE35C6}" destId="{12DBDBAC-7069-4479-95AF-61EC90C24142}" srcOrd="3" destOrd="0" presId="urn:microsoft.com/office/officeart/2005/8/layout/hProcess9"/>
    <dgm:cxn modelId="{CCE28733-A176-4554-91F0-751D689943D7}" type="presParOf" srcId="{3A0440F6-75E1-49E7-A49A-74AD6EFE35C6}" destId="{26A6850B-8D47-42F5-A3B4-8158CA926C40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88C84D-8E41-4038-A592-D0F81C271B60}" type="doc">
      <dgm:prSet loTypeId="urn:microsoft.com/office/officeart/2005/8/layout/cycle4#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758D75-9B65-421C-A2F1-01FFA3B67599}">
      <dgm:prSet phldrT="[Text]" custT="1"/>
      <dgm:spPr/>
      <dgm:t>
        <a:bodyPr/>
        <a:lstStyle/>
        <a:p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Level - Le</a:t>
          </a:r>
          <a:endParaRPr lang="en-US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A1F64F-836C-43EA-BD7D-CA5CBFC4EDDD}" type="parTrans" cxnId="{7A34629D-8DB4-4BB0-B25E-C9EA157EE68C}">
      <dgm:prSet/>
      <dgm:spPr/>
      <dgm:t>
        <a:bodyPr/>
        <a:lstStyle/>
        <a:p>
          <a:endParaRPr lang="en-US"/>
        </a:p>
      </dgm:t>
    </dgm:pt>
    <dgm:pt modelId="{EB5CD9D9-1471-4157-B93C-DCDB2F96C8AB}" type="sibTrans" cxnId="{7A34629D-8DB4-4BB0-B25E-C9EA157EE68C}">
      <dgm:prSet/>
      <dgm:spPr/>
      <dgm:t>
        <a:bodyPr/>
        <a:lstStyle/>
        <a:p>
          <a:endParaRPr lang="en-US"/>
        </a:p>
      </dgm:t>
    </dgm:pt>
    <dgm:pt modelId="{C6E51043-3BB7-48BA-BE6C-BE7D0D580B05}">
      <dgm:prSet phldrT="[Text]" custT="1"/>
      <dgm:spPr/>
      <dgm:t>
        <a:bodyPr/>
        <a:lstStyle/>
        <a:p>
          <a:r>
            <a:rPr lang="th-TH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ระดับของผลการดำเนินงานในปัจจุบันเทียบกับเป้าหมาย</a:t>
          </a:r>
          <a:endParaRPr lang="en-US" sz="18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C773F5-DDDD-4280-AE49-A2DDD92DB614}" type="parTrans" cxnId="{71D71BAA-6F88-437E-BFC4-C24AB9B7DF04}">
      <dgm:prSet/>
      <dgm:spPr/>
      <dgm:t>
        <a:bodyPr/>
        <a:lstStyle/>
        <a:p>
          <a:endParaRPr lang="en-US"/>
        </a:p>
      </dgm:t>
    </dgm:pt>
    <dgm:pt modelId="{835E9C06-F1FC-4A75-9596-7ACE674A1BE7}" type="sibTrans" cxnId="{71D71BAA-6F88-437E-BFC4-C24AB9B7DF04}">
      <dgm:prSet/>
      <dgm:spPr/>
      <dgm:t>
        <a:bodyPr/>
        <a:lstStyle/>
        <a:p>
          <a:endParaRPr lang="en-US"/>
        </a:p>
      </dgm:t>
    </dgm:pt>
    <dgm:pt modelId="{89970A35-C5B0-4EEB-BBF4-48490473EEC7}">
      <dgm:prSet phldrT="[Text]" custT="1"/>
      <dgm:spPr/>
      <dgm:t>
        <a:bodyPr/>
        <a:lstStyle/>
        <a:p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Trend - T</a:t>
          </a:r>
          <a:endParaRPr lang="en-US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EA5E777-EFA9-4AB9-9964-C922F852DBB7}" type="parTrans" cxnId="{EFFA73E7-66F0-4468-AAC6-D2F2B0C6DFB2}">
      <dgm:prSet/>
      <dgm:spPr/>
      <dgm:t>
        <a:bodyPr/>
        <a:lstStyle/>
        <a:p>
          <a:endParaRPr lang="en-US"/>
        </a:p>
      </dgm:t>
    </dgm:pt>
    <dgm:pt modelId="{76AB6C2B-5EEC-4AAC-AFDC-001539AD4447}" type="sibTrans" cxnId="{EFFA73E7-66F0-4468-AAC6-D2F2B0C6DFB2}">
      <dgm:prSet/>
      <dgm:spPr/>
      <dgm:t>
        <a:bodyPr/>
        <a:lstStyle/>
        <a:p>
          <a:endParaRPr lang="en-US"/>
        </a:p>
      </dgm:t>
    </dgm:pt>
    <dgm:pt modelId="{E076ED3D-B558-48A5-BC08-05608EB91F87}">
      <dgm:prSet phldrT="[Text]" custT="1"/>
      <dgm:spPr/>
      <dgm:t>
        <a:bodyPr/>
        <a:lstStyle/>
        <a:p>
          <a:pPr marL="465138" indent="-290513"/>
          <a:r>
            <a:rPr lang="th-TH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อัตราของการปรับปรุงผลดำเนินการ หรือผลที่ดีอย่างต่อเนื่อง</a:t>
          </a:r>
          <a:endParaRPr lang="en-US" sz="18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5D410F-BFED-4F73-BD59-A0CB089CAE76}" type="parTrans" cxnId="{D00ECAB4-A9D8-4C48-8854-EADEF4FE8A84}">
      <dgm:prSet/>
      <dgm:spPr/>
      <dgm:t>
        <a:bodyPr/>
        <a:lstStyle/>
        <a:p>
          <a:endParaRPr lang="en-US"/>
        </a:p>
      </dgm:t>
    </dgm:pt>
    <dgm:pt modelId="{52438872-C129-463B-A6B7-1E60B8CA9494}" type="sibTrans" cxnId="{D00ECAB4-A9D8-4C48-8854-EADEF4FE8A84}">
      <dgm:prSet/>
      <dgm:spPr/>
      <dgm:t>
        <a:bodyPr/>
        <a:lstStyle/>
        <a:p>
          <a:endParaRPr lang="en-US"/>
        </a:p>
      </dgm:t>
    </dgm:pt>
    <dgm:pt modelId="{7FD9E304-8DA4-4E99-9D75-EE1789443900}">
      <dgm:prSet phldrT="[Text]" custT="1"/>
      <dgm:spPr/>
      <dgm:t>
        <a:bodyPr/>
        <a:lstStyle/>
        <a:p>
          <a:endParaRPr lang="en-US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069D6F-A5C8-4411-90A8-C2A4205152DE}" type="parTrans" cxnId="{333E2560-1CCD-4205-9E3B-DB00679D6443}">
      <dgm:prSet/>
      <dgm:spPr/>
      <dgm:t>
        <a:bodyPr/>
        <a:lstStyle/>
        <a:p>
          <a:endParaRPr lang="en-US"/>
        </a:p>
      </dgm:t>
    </dgm:pt>
    <dgm:pt modelId="{B7DE1936-2CDC-4C0E-935A-5D7BFFB555C8}" type="sibTrans" cxnId="{333E2560-1CCD-4205-9E3B-DB00679D6443}">
      <dgm:prSet/>
      <dgm:spPr/>
      <dgm:t>
        <a:bodyPr/>
        <a:lstStyle/>
        <a:p>
          <a:endParaRPr lang="en-US"/>
        </a:p>
      </dgm:t>
    </dgm:pt>
    <dgm:pt modelId="{9C761C1E-38A2-48C2-900E-0B06A787D8B5}">
      <dgm:prSet phldrT="[Text]" custT="1"/>
      <dgm:spPr/>
      <dgm:t>
        <a:bodyPr/>
        <a:lstStyle/>
        <a:p>
          <a:pPr marL="0" indent="0"/>
          <a:endParaRPr lang="en-US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E915F7-B171-4C16-B4C5-10C3A76AE4A7}" type="parTrans" cxnId="{DDBB81EC-9853-4A8E-A254-FF2B9A261A8F}">
      <dgm:prSet/>
      <dgm:spPr/>
      <dgm:t>
        <a:bodyPr/>
        <a:lstStyle/>
        <a:p>
          <a:endParaRPr lang="en-US"/>
        </a:p>
      </dgm:t>
    </dgm:pt>
    <dgm:pt modelId="{4819E0A8-1858-4648-A86A-6E45DD52FDB8}" type="sibTrans" cxnId="{DDBB81EC-9853-4A8E-A254-FF2B9A261A8F}">
      <dgm:prSet/>
      <dgm:spPr/>
      <dgm:t>
        <a:bodyPr/>
        <a:lstStyle/>
        <a:p>
          <a:endParaRPr lang="en-US"/>
        </a:p>
      </dgm:t>
    </dgm:pt>
    <dgm:pt modelId="{4BDAF10F-64F5-4757-BF86-4EF31E3D813F}">
      <dgm:prSet phldrT="[Text]" custT="1"/>
      <dgm:spPr/>
      <dgm:t>
        <a:bodyPr/>
        <a:lstStyle/>
        <a:p>
          <a:endParaRPr lang="en-US" sz="20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5BDCDE-8A22-4DE5-9BAB-71B152C16E47}" type="parTrans" cxnId="{E2489A88-F1D1-4722-B186-27307C29F6C5}">
      <dgm:prSet/>
      <dgm:spPr/>
      <dgm:t>
        <a:bodyPr/>
        <a:lstStyle/>
        <a:p>
          <a:endParaRPr lang="en-US"/>
        </a:p>
      </dgm:t>
    </dgm:pt>
    <dgm:pt modelId="{FD167271-F4AE-4834-ACAE-70EDF54EFD32}" type="sibTrans" cxnId="{E2489A88-F1D1-4722-B186-27307C29F6C5}">
      <dgm:prSet/>
      <dgm:spPr/>
      <dgm:t>
        <a:bodyPr/>
        <a:lstStyle/>
        <a:p>
          <a:endParaRPr lang="en-US"/>
        </a:p>
      </dgm:t>
    </dgm:pt>
    <dgm:pt modelId="{E7553F55-BA9D-4129-87A1-BCA996E10FD5}">
      <dgm:prSet phldrT="[Text]" custT="1"/>
      <dgm:spPr/>
      <dgm:t>
        <a:bodyPr/>
        <a:lstStyle/>
        <a:p>
          <a:pPr marL="465138" indent="-290513"/>
          <a:r>
            <a:rPr lang="th-TH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ความครอบคลุมของ</a:t>
          </a:r>
          <a:br>
            <a:rPr lang="th-TH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th-TH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ผลดำเนินการ</a:t>
          </a:r>
          <a:endParaRPr lang="en-US" sz="18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4D9061-F570-46DE-8021-68B41B745CBC}" type="parTrans" cxnId="{92AF0725-E599-4993-A249-A83801D21192}">
      <dgm:prSet/>
      <dgm:spPr/>
      <dgm:t>
        <a:bodyPr/>
        <a:lstStyle/>
        <a:p>
          <a:endParaRPr lang="th-TH"/>
        </a:p>
      </dgm:t>
    </dgm:pt>
    <dgm:pt modelId="{21449386-E20F-4D0D-BFCB-F7A4503D65DC}" type="sibTrans" cxnId="{92AF0725-E599-4993-A249-A83801D21192}">
      <dgm:prSet/>
      <dgm:spPr/>
      <dgm:t>
        <a:bodyPr/>
        <a:lstStyle/>
        <a:p>
          <a:endParaRPr lang="th-TH"/>
        </a:p>
      </dgm:t>
    </dgm:pt>
    <dgm:pt modelId="{E6DDC7B7-4E27-4A64-9562-CD27A83EA719}">
      <dgm:prSet phldrT="[Text]" custT="1"/>
      <dgm:spPr/>
      <dgm:t>
        <a:bodyPr anchor="b"/>
        <a:lstStyle/>
        <a:p>
          <a:endParaRPr lang="en-US" sz="20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1C794D-3485-4CB3-BAFD-D084BEF1EF51}" type="parTrans" cxnId="{7BA848ED-B084-4CA6-9D31-2F5F551553B7}">
      <dgm:prSet/>
      <dgm:spPr/>
      <dgm:t>
        <a:bodyPr/>
        <a:lstStyle/>
        <a:p>
          <a:endParaRPr lang="th-TH"/>
        </a:p>
      </dgm:t>
    </dgm:pt>
    <dgm:pt modelId="{115E3AC4-C13D-48AD-A548-908E7D99761B}" type="sibTrans" cxnId="{7BA848ED-B084-4CA6-9D31-2F5F551553B7}">
      <dgm:prSet/>
      <dgm:spPr/>
      <dgm:t>
        <a:bodyPr/>
        <a:lstStyle/>
        <a:p>
          <a:endParaRPr lang="th-TH"/>
        </a:p>
      </dgm:t>
    </dgm:pt>
    <dgm:pt modelId="{545A244C-B6BD-4611-A494-4D8DFCDD7B5B}" type="pres">
      <dgm:prSet presAssocID="{2C88C84D-8E41-4038-A592-D0F81C271B6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F79396-311C-42AF-944C-DCE7503A11C6}" type="pres">
      <dgm:prSet presAssocID="{2C88C84D-8E41-4038-A592-D0F81C271B60}" presName="children" presStyleCnt="0"/>
      <dgm:spPr/>
    </dgm:pt>
    <dgm:pt modelId="{8A882E6A-A97C-45E9-9B50-D3CE44005947}" type="pres">
      <dgm:prSet presAssocID="{2C88C84D-8E41-4038-A592-D0F81C271B60}" presName="child1group" presStyleCnt="0"/>
      <dgm:spPr/>
    </dgm:pt>
    <dgm:pt modelId="{E134BDDD-CFB8-4C49-A1D9-68EBD760E401}" type="pres">
      <dgm:prSet presAssocID="{2C88C84D-8E41-4038-A592-D0F81C271B60}" presName="child1" presStyleLbl="bgAcc1" presStyleIdx="0" presStyleCnt="4" custScaleX="144647" custLinFactNeighborX="-12365"/>
      <dgm:spPr/>
      <dgm:t>
        <a:bodyPr/>
        <a:lstStyle/>
        <a:p>
          <a:endParaRPr lang="en-US"/>
        </a:p>
      </dgm:t>
    </dgm:pt>
    <dgm:pt modelId="{05736667-666D-4498-832C-6198FFCE24DC}" type="pres">
      <dgm:prSet presAssocID="{2C88C84D-8E41-4038-A592-D0F81C271B6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65753-2F59-4282-8351-6363919D29B0}" type="pres">
      <dgm:prSet presAssocID="{2C88C84D-8E41-4038-A592-D0F81C271B60}" presName="child2group" presStyleCnt="0"/>
      <dgm:spPr/>
    </dgm:pt>
    <dgm:pt modelId="{2D28B38D-2866-468A-BDB1-0CC9158BA320}" type="pres">
      <dgm:prSet presAssocID="{2C88C84D-8E41-4038-A592-D0F81C271B60}" presName="child2" presStyleLbl="bgAcc1" presStyleIdx="1" presStyleCnt="4" custScaleX="173300" custLinFactNeighborX="8039" custLinFactNeighborY="-22148"/>
      <dgm:spPr/>
      <dgm:t>
        <a:bodyPr/>
        <a:lstStyle/>
        <a:p>
          <a:endParaRPr lang="en-US"/>
        </a:p>
      </dgm:t>
    </dgm:pt>
    <dgm:pt modelId="{3411F6FA-9D14-42BE-9C9D-1BDF67E087CE}" type="pres">
      <dgm:prSet presAssocID="{2C88C84D-8E41-4038-A592-D0F81C271B6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438B0-C6FB-4930-A1DD-37FADF6FCE7A}" type="pres">
      <dgm:prSet presAssocID="{2C88C84D-8E41-4038-A592-D0F81C271B60}" presName="child3group" presStyleCnt="0"/>
      <dgm:spPr/>
    </dgm:pt>
    <dgm:pt modelId="{94AB8E05-F851-4D39-A971-E22A3FFF3A4A}" type="pres">
      <dgm:prSet presAssocID="{2C88C84D-8E41-4038-A592-D0F81C271B60}" presName="child3" presStyleLbl="bgAcc1" presStyleIdx="2" presStyleCnt="4" custScaleX="165085" custLinFactNeighborX="11928"/>
      <dgm:spPr/>
      <dgm:t>
        <a:bodyPr/>
        <a:lstStyle/>
        <a:p>
          <a:endParaRPr lang="en-US"/>
        </a:p>
      </dgm:t>
    </dgm:pt>
    <dgm:pt modelId="{0C65BD53-FD9C-4ECA-8252-54D2ADBF445B}" type="pres">
      <dgm:prSet presAssocID="{2C88C84D-8E41-4038-A592-D0F81C271B6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E87C9-90AA-4070-850A-52F321E865C6}" type="pres">
      <dgm:prSet presAssocID="{2C88C84D-8E41-4038-A592-D0F81C271B60}" presName="child4group" presStyleCnt="0"/>
      <dgm:spPr/>
    </dgm:pt>
    <dgm:pt modelId="{AA0B43F2-794F-4B43-92C9-779708F2E2AD}" type="pres">
      <dgm:prSet presAssocID="{2C88C84D-8E41-4038-A592-D0F81C271B60}" presName="child4" presStyleLbl="bgAcc1" presStyleIdx="3" presStyleCnt="4" custScaleX="147113" custLinFactNeighborX="-14255"/>
      <dgm:spPr/>
      <dgm:t>
        <a:bodyPr/>
        <a:lstStyle/>
        <a:p>
          <a:endParaRPr lang="en-US"/>
        </a:p>
      </dgm:t>
    </dgm:pt>
    <dgm:pt modelId="{EEF3A1DD-C4D8-4FB1-8E40-9FCE9598F5EF}" type="pres">
      <dgm:prSet presAssocID="{2C88C84D-8E41-4038-A592-D0F81C271B6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5FACC-D6D4-4309-867D-4E93F7131103}" type="pres">
      <dgm:prSet presAssocID="{2C88C84D-8E41-4038-A592-D0F81C271B60}" presName="childPlaceholder" presStyleCnt="0"/>
      <dgm:spPr/>
    </dgm:pt>
    <dgm:pt modelId="{B8876F14-90AB-4018-ADF0-89927253D986}" type="pres">
      <dgm:prSet presAssocID="{2C88C84D-8E41-4038-A592-D0F81C271B60}" presName="circle" presStyleCnt="0"/>
      <dgm:spPr/>
    </dgm:pt>
    <dgm:pt modelId="{4C9045A2-6D03-4E86-B5CE-758C07202553}" type="pres">
      <dgm:prSet presAssocID="{2C88C84D-8E41-4038-A592-D0F81C271B60}" presName="quadrant1" presStyleLbl="node1" presStyleIdx="0" presStyleCnt="4" custScaleX="95729" custScaleY="90645" custLinFactNeighborX="-6548" custLinFactNeighborY="13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94EB3-EB7E-49F6-9C0C-80550CC3B41C}" type="pres">
      <dgm:prSet presAssocID="{2C88C84D-8E41-4038-A592-D0F81C271B60}" presName="quadrant2" presStyleLbl="node1" presStyleIdx="1" presStyleCnt="4" custScaleX="95729" custScaleY="90645" custLinFactNeighborX="-10477" custLinFactNeighborY="13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86E13-671B-4049-9F1D-25179C314320}" type="pres">
      <dgm:prSet presAssocID="{2C88C84D-8E41-4038-A592-D0F81C271B60}" presName="quadrant3" presStyleLbl="node1" presStyleIdx="2" presStyleCnt="4" custScaleX="95729" custScaleY="90645" custLinFactNeighborX="-9821" custLinFactNeighborY="-78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10F0E-89D0-46A7-8946-4C93751EB744}" type="pres">
      <dgm:prSet presAssocID="{2C88C84D-8E41-4038-A592-D0F81C271B60}" presName="quadrant4" presStyleLbl="node1" presStyleIdx="3" presStyleCnt="4" custScaleX="95729" custScaleY="90645" custLinFactNeighborX="-5893" custLinFactNeighborY="-78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9E1F-3147-4534-B0BB-9B0BFD1A90A7}" type="pres">
      <dgm:prSet presAssocID="{2C88C84D-8E41-4038-A592-D0F81C271B60}" presName="quadrantPlaceholder" presStyleCnt="0"/>
      <dgm:spPr/>
    </dgm:pt>
    <dgm:pt modelId="{D2F71A56-8814-483D-9819-A2A51C1A29DD}" type="pres">
      <dgm:prSet presAssocID="{2C88C84D-8E41-4038-A592-D0F81C271B60}" presName="center1" presStyleLbl="fgShp" presStyleIdx="0" presStyleCnt="2" custLinFactNeighborX="-24649" custLinFactNeighborY="-10905"/>
      <dgm:spPr/>
    </dgm:pt>
    <dgm:pt modelId="{72F144A4-E782-4915-A748-876EC3F8497A}" type="pres">
      <dgm:prSet presAssocID="{2C88C84D-8E41-4038-A592-D0F81C271B60}" presName="center2" presStyleLbl="fgShp" presStyleIdx="1" presStyleCnt="2" custLinFactNeighborX="-24649" custLinFactNeighborY="-10905"/>
      <dgm:spPr/>
    </dgm:pt>
  </dgm:ptLst>
  <dgm:cxnLst>
    <dgm:cxn modelId="{DDDDBA61-84B4-4BF7-9107-F64C31C22226}" type="presOf" srcId="{C6E51043-3BB7-48BA-BE6C-BE7D0D580B05}" destId="{05736667-666D-4498-832C-6198FFCE24DC}" srcOrd="1" destOrd="0" presId="urn:microsoft.com/office/officeart/2005/8/layout/cycle4#1"/>
    <dgm:cxn modelId="{53152779-BF2E-4762-BFCB-047B35CF19F5}" type="presOf" srcId="{E7553F55-BA9D-4129-87A1-BCA996E10FD5}" destId="{3411F6FA-9D14-42BE-9C9D-1BDF67E087CE}" srcOrd="1" destOrd="1" presId="urn:microsoft.com/office/officeart/2005/8/layout/cycle4#1"/>
    <dgm:cxn modelId="{7BA848ED-B084-4CA6-9D31-2F5F551553B7}" srcId="{7FD9E304-8DA4-4E99-9D75-EE1789443900}" destId="{E6DDC7B7-4E27-4A64-9562-CD27A83EA719}" srcOrd="0" destOrd="0" parTransId="{A11C794D-3485-4CB3-BAFD-D084BEF1EF51}" sibTransId="{115E3AC4-C13D-48AD-A548-908E7D99761B}"/>
    <dgm:cxn modelId="{FAFCFE7B-7014-488B-AE8C-8C7100C76370}" type="presOf" srcId="{E7553F55-BA9D-4129-87A1-BCA996E10FD5}" destId="{2D28B38D-2866-468A-BDB1-0CC9158BA320}" srcOrd="0" destOrd="1" presId="urn:microsoft.com/office/officeart/2005/8/layout/cycle4#1"/>
    <dgm:cxn modelId="{7A34629D-8DB4-4BB0-B25E-C9EA157EE68C}" srcId="{2C88C84D-8E41-4038-A592-D0F81C271B60}" destId="{C1758D75-9B65-421C-A2F1-01FFA3B67599}" srcOrd="0" destOrd="0" parTransId="{01A1F64F-836C-43EA-BD7D-CA5CBFC4EDDD}" sibTransId="{EB5CD9D9-1471-4157-B93C-DCDB2F96C8AB}"/>
    <dgm:cxn modelId="{ABAAB782-0058-4604-8EE5-2999E00E7773}" type="presOf" srcId="{E6DDC7B7-4E27-4A64-9562-CD27A83EA719}" destId="{0C65BD53-FD9C-4ECA-8252-54D2ADBF445B}" srcOrd="1" destOrd="0" presId="urn:microsoft.com/office/officeart/2005/8/layout/cycle4#1"/>
    <dgm:cxn modelId="{71D71BAA-6F88-437E-BFC4-C24AB9B7DF04}" srcId="{C1758D75-9B65-421C-A2F1-01FFA3B67599}" destId="{C6E51043-3BB7-48BA-BE6C-BE7D0D580B05}" srcOrd="0" destOrd="0" parTransId="{69C773F5-DDDD-4280-AE49-A2DDD92DB614}" sibTransId="{835E9C06-F1FC-4A75-9596-7ACE674A1BE7}"/>
    <dgm:cxn modelId="{21B082DD-5794-4027-9D88-6CCD75B5F741}" type="presOf" srcId="{E076ED3D-B558-48A5-BC08-05608EB91F87}" destId="{2D28B38D-2866-468A-BDB1-0CC9158BA320}" srcOrd="0" destOrd="0" presId="urn:microsoft.com/office/officeart/2005/8/layout/cycle4#1"/>
    <dgm:cxn modelId="{B34556FB-B89F-4790-BCE1-687620555709}" type="presOf" srcId="{2C88C84D-8E41-4038-A592-D0F81C271B60}" destId="{545A244C-B6BD-4611-A494-4D8DFCDD7B5B}" srcOrd="0" destOrd="0" presId="urn:microsoft.com/office/officeart/2005/8/layout/cycle4#1"/>
    <dgm:cxn modelId="{E12DA609-8361-4D54-A73A-E3EB086F203E}" type="presOf" srcId="{4BDAF10F-64F5-4757-BF86-4EF31E3D813F}" destId="{AA0B43F2-794F-4B43-92C9-779708F2E2AD}" srcOrd="0" destOrd="0" presId="urn:microsoft.com/office/officeart/2005/8/layout/cycle4#1"/>
    <dgm:cxn modelId="{92AF0725-E599-4993-A249-A83801D21192}" srcId="{89970A35-C5B0-4EEB-BBF4-48490473EEC7}" destId="{E7553F55-BA9D-4129-87A1-BCA996E10FD5}" srcOrd="1" destOrd="0" parTransId="{F04D9061-F570-46DE-8021-68B41B745CBC}" sibTransId="{21449386-E20F-4D0D-BFCB-F7A4503D65DC}"/>
    <dgm:cxn modelId="{032880B7-5976-4521-A60F-74FD064F07BD}" type="presOf" srcId="{4BDAF10F-64F5-4757-BF86-4EF31E3D813F}" destId="{EEF3A1DD-C4D8-4FB1-8E40-9FCE9598F5EF}" srcOrd="1" destOrd="0" presId="urn:microsoft.com/office/officeart/2005/8/layout/cycle4#1"/>
    <dgm:cxn modelId="{C1C5C72D-0A3A-40A3-94EC-AE297AF2D825}" type="presOf" srcId="{9C761C1E-38A2-48C2-900E-0B06A787D8B5}" destId="{C8310F0E-89D0-46A7-8946-4C93751EB744}" srcOrd="0" destOrd="0" presId="urn:microsoft.com/office/officeart/2005/8/layout/cycle4#1"/>
    <dgm:cxn modelId="{333E2560-1CCD-4205-9E3B-DB00679D6443}" srcId="{2C88C84D-8E41-4038-A592-D0F81C271B60}" destId="{7FD9E304-8DA4-4E99-9D75-EE1789443900}" srcOrd="2" destOrd="0" parTransId="{3E069D6F-A5C8-4411-90A8-C2A4205152DE}" sibTransId="{B7DE1936-2CDC-4C0E-935A-5D7BFFB555C8}"/>
    <dgm:cxn modelId="{4476C6F0-D3BB-465F-9230-62C1423841B0}" type="presOf" srcId="{C1758D75-9B65-421C-A2F1-01FFA3B67599}" destId="{4C9045A2-6D03-4E86-B5CE-758C07202553}" srcOrd="0" destOrd="0" presId="urn:microsoft.com/office/officeart/2005/8/layout/cycle4#1"/>
    <dgm:cxn modelId="{0507E238-1C16-4F53-9BAA-ABB6B617D56E}" type="presOf" srcId="{C6E51043-3BB7-48BA-BE6C-BE7D0D580B05}" destId="{E134BDDD-CFB8-4C49-A1D9-68EBD760E401}" srcOrd="0" destOrd="0" presId="urn:microsoft.com/office/officeart/2005/8/layout/cycle4#1"/>
    <dgm:cxn modelId="{235A8D7A-B75F-483D-A8B0-3BA68872FE50}" type="presOf" srcId="{E6DDC7B7-4E27-4A64-9562-CD27A83EA719}" destId="{94AB8E05-F851-4D39-A971-E22A3FFF3A4A}" srcOrd="0" destOrd="0" presId="urn:microsoft.com/office/officeart/2005/8/layout/cycle4#1"/>
    <dgm:cxn modelId="{A2CC8202-26BA-4C64-8DF1-69BDE52840D5}" type="presOf" srcId="{E076ED3D-B558-48A5-BC08-05608EB91F87}" destId="{3411F6FA-9D14-42BE-9C9D-1BDF67E087CE}" srcOrd="1" destOrd="0" presId="urn:microsoft.com/office/officeart/2005/8/layout/cycle4#1"/>
    <dgm:cxn modelId="{DDBB81EC-9853-4A8E-A254-FF2B9A261A8F}" srcId="{2C88C84D-8E41-4038-A592-D0F81C271B60}" destId="{9C761C1E-38A2-48C2-900E-0B06A787D8B5}" srcOrd="3" destOrd="0" parTransId="{82E915F7-B171-4C16-B4C5-10C3A76AE4A7}" sibTransId="{4819E0A8-1858-4648-A86A-6E45DD52FDB8}"/>
    <dgm:cxn modelId="{E2489A88-F1D1-4722-B186-27307C29F6C5}" srcId="{9C761C1E-38A2-48C2-900E-0B06A787D8B5}" destId="{4BDAF10F-64F5-4757-BF86-4EF31E3D813F}" srcOrd="0" destOrd="0" parTransId="{145BDCDE-8A22-4DE5-9BAB-71B152C16E47}" sibTransId="{FD167271-F4AE-4834-ACAE-70EDF54EFD32}"/>
    <dgm:cxn modelId="{EFFA73E7-66F0-4468-AAC6-D2F2B0C6DFB2}" srcId="{2C88C84D-8E41-4038-A592-D0F81C271B60}" destId="{89970A35-C5B0-4EEB-BBF4-48490473EEC7}" srcOrd="1" destOrd="0" parTransId="{FEA5E777-EFA9-4AB9-9964-C922F852DBB7}" sibTransId="{76AB6C2B-5EEC-4AAC-AFDC-001539AD4447}"/>
    <dgm:cxn modelId="{42C07A2D-A46A-4D49-861D-7C73A0CE7F39}" type="presOf" srcId="{7FD9E304-8DA4-4E99-9D75-EE1789443900}" destId="{D1686E13-671B-4049-9F1D-25179C314320}" srcOrd="0" destOrd="0" presId="urn:microsoft.com/office/officeart/2005/8/layout/cycle4#1"/>
    <dgm:cxn modelId="{F1964D0A-66B8-4E24-8251-07D477C26D4D}" type="presOf" srcId="{89970A35-C5B0-4EEB-BBF4-48490473EEC7}" destId="{8D094EB3-EB7E-49F6-9C0C-80550CC3B41C}" srcOrd="0" destOrd="0" presId="urn:microsoft.com/office/officeart/2005/8/layout/cycle4#1"/>
    <dgm:cxn modelId="{D00ECAB4-A9D8-4C48-8854-EADEF4FE8A84}" srcId="{89970A35-C5B0-4EEB-BBF4-48490473EEC7}" destId="{E076ED3D-B558-48A5-BC08-05608EB91F87}" srcOrd="0" destOrd="0" parTransId="{0F5D410F-BFED-4F73-BD59-A0CB089CAE76}" sibTransId="{52438872-C129-463B-A6B7-1E60B8CA9494}"/>
    <dgm:cxn modelId="{563147C8-0792-4F95-8DEA-6EA8E4241903}" type="presParOf" srcId="{545A244C-B6BD-4611-A494-4D8DFCDD7B5B}" destId="{30F79396-311C-42AF-944C-DCE7503A11C6}" srcOrd="0" destOrd="0" presId="urn:microsoft.com/office/officeart/2005/8/layout/cycle4#1"/>
    <dgm:cxn modelId="{3D0FC988-F839-4A94-B932-420C74F8DF45}" type="presParOf" srcId="{30F79396-311C-42AF-944C-DCE7503A11C6}" destId="{8A882E6A-A97C-45E9-9B50-D3CE44005947}" srcOrd="0" destOrd="0" presId="urn:microsoft.com/office/officeart/2005/8/layout/cycle4#1"/>
    <dgm:cxn modelId="{9E534685-49BE-4F07-9173-9C9C386ABD1D}" type="presParOf" srcId="{8A882E6A-A97C-45E9-9B50-D3CE44005947}" destId="{E134BDDD-CFB8-4C49-A1D9-68EBD760E401}" srcOrd="0" destOrd="0" presId="urn:microsoft.com/office/officeart/2005/8/layout/cycle4#1"/>
    <dgm:cxn modelId="{E0ABFE2B-52EE-45B5-A1B8-7FB81AC9A823}" type="presParOf" srcId="{8A882E6A-A97C-45E9-9B50-D3CE44005947}" destId="{05736667-666D-4498-832C-6198FFCE24DC}" srcOrd="1" destOrd="0" presId="urn:microsoft.com/office/officeart/2005/8/layout/cycle4#1"/>
    <dgm:cxn modelId="{778E3F06-8DD0-41C5-990F-FD66B4A2BD29}" type="presParOf" srcId="{30F79396-311C-42AF-944C-DCE7503A11C6}" destId="{7BD65753-2F59-4282-8351-6363919D29B0}" srcOrd="1" destOrd="0" presId="urn:microsoft.com/office/officeart/2005/8/layout/cycle4#1"/>
    <dgm:cxn modelId="{C6BE6669-918D-4B94-84C4-10C73728B1D2}" type="presParOf" srcId="{7BD65753-2F59-4282-8351-6363919D29B0}" destId="{2D28B38D-2866-468A-BDB1-0CC9158BA320}" srcOrd="0" destOrd="0" presId="urn:microsoft.com/office/officeart/2005/8/layout/cycle4#1"/>
    <dgm:cxn modelId="{32E358B7-B2FA-490F-B53B-B283C8A9A327}" type="presParOf" srcId="{7BD65753-2F59-4282-8351-6363919D29B0}" destId="{3411F6FA-9D14-42BE-9C9D-1BDF67E087CE}" srcOrd="1" destOrd="0" presId="urn:microsoft.com/office/officeart/2005/8/layout/cycle4#1"/>
    <dgm:cxn modelId="{1941A389-201D-4485-B3CB-C68A061B2D8B}" type="presParOf" srcId="{30F79396-311C-42AF-944C-DCE7503A11C6}" destId="{57A438B0-C6FB-4930-A1DD-37FADF6FCE7A}" srcOrd="2" destOrd="0" presId="urn:microsoft.com/office/officeart/2005/8/layout/cycle4#1"/>
    <dgm:cxn modelId="{607E1ACB-0637-412A-B141-D49F5CBA6EAC}" type="presParOf" srcId="{57A438B0-C6FB-4930-A1DD-37FADF6FCE7A}" destId="{94AB8E05-F851-4D39-A971-E22A3FFF3A4A}" srcOrd="0" destOrd="0" presId="urn:microsoft.com/office/officeart/2005/8/layout/cycle4#1"/>
    <dgm:cxn modelId="{1734AC91-B647-409B-A0FC-397802C2DD38}" type="presParOf" srcId="{57A438B0-C6FB-4930-A1DD-37FADF6FCE7A}" destId="{0C65BD53-FD9C-4ECA-8252-54D2ADBF445B}" srcOrd="1" destOrd="0" presId="urn:microsoft.com/office/officeart/2005/8/layout/cycle4#1"/>
    <dgm:cxn modelId="{E03A3249-1BCB-435F-84F3-85E34A74ED60}" type="presParOf" srcId="{30F79396-311C-42AF-944C-DCE7503A11C6}" destId="{E9BE87C9-90AA-4070-850A-52F321E865C6}" srcOrd="3" destOrd="0" presId="urn:microsoft.com/office/officeart/2005/8/layout/cycle4#1"/>
    <dgm:cxn modelId="{1AA79748-0C72-4490-B13D-A62D3B8BB219}" type="presParOf" srcId="{E9BE87C9-90AA-4070-850A-52F321E865C6}" destId="{AA0B43F2-794F-4B43-92C9-779708F2E2AD}" srcOrd="0" destOrd="0" presId="urn:microsoft.com/office/officeart/2005/8/layout/cycle4#1"/>
    <dgm:cxn modelId="{80ACDCB2-C46A-48A7-B5D5-99A34C46C1D0}" type="presParOf" srcId="{E9BE87C9-90AA-4070-850A-52F321E865C6}" destId="{EEF3A1DD-C4D8-4FB1-8E40-9FCE9598F5EF}" srcOrd="1" destOrd="0" presId="urn:microsoft.com/office/officeart/2005/8/layout/cycle4#1"/>
    <dgm:cxn modelId="{43B9D89F-9B11-4D89-B5F4-5297163AC43E}" type="presParOf" srcId="{30F79396-311C-42AF-944C-DCE7503A11C6}" destId="{FAB5FACC-D6D4-4309-867D-4E93F7131103}" srcOrd="4" destOrd="0" presId="urn:microsoft.com/office/officeart/2005/8/layout/cycle4#1"/>
    <dgm:cxn modelId="{F3F077C4-7EA7-4DDD-9680-04FC3C85CDD7}" type="presParOf" srcId="{545A244C-B6BD-4611-A494-4D8DFCDD7B5B}" destId="{B8876F14-90AB-4018-ADF0-89927253D986}" srcOrd="1" destOrd="0" presId="urn:microsoft.com/office/officeart/2005/8/layout/cycle4#1"/>
    <dgm:cxn modelId="{AFB84D36-21E7-4763-9BA0-B6624DAE1966}" type="presParOf" srcId="{B8876F14-90AB-4018-ADF0-89927253D986}" destId="{4C9045A2-6D03-4E86-B5CE-758C07202553}" srcOrd="0" destOrd="0" presId="urn:microsoft.com/office/officeart/2005/8/layout/cycle4#1"/>
    <dgm:cxn modelId="{19D0AD3E-01D7-4D7E-9EA5-5A956DEB5978}" type="presParOf" srcId="{B8876F14-90AB-4018-ADF0-89927253D986}" destId="{8D094EB3-EB7E-49F6-9C0C-80550CC3B41C}" srcOrd="1" destOrd="0" presId="urn:microsoft.com/office/officeart/2005/8/layout/cycle4#1"/>
    <dgm:cxn modelId="{B173597A-1117-4950-A7D7-A4E4611BF34A}" type="presParOf" srcId="{B8876F14-90AB-4018-ADF0-89927253D986}" destId="{D1686E13-671B-4049-9F1D-25179C314320}" srcOrd="2" destOrd="0" presId="urn:microsoft.com/office/officeart/2005/8/layout/cycle4#1"/>
    <dgm:cxn modelId="{291AAA52-D82A-4573-AE04-0D38B6987132}" type="presParOf" srcId="{B8876F14-90AB-4018-ADF0-89927253D986}" destId="{C8310F0E-89D0-46A7-8946-4C93751EB744}" srcOrd="3" destOrd="0" presId="urn:microsoft.com/office/officeart/2005/8/layout/cycle4#1"/>
    <dgm:cxn modelId="{999E4728-F6C8-4BA2-B427-2D09B3430FCD}" type="presParOf" srcId="{B8876F14-90AB-4018-ADF0-89927253D986}" destId="{569E9E1F-3147-4534-B0BB-9B0BFD1A90A7}" srcOrd="4" destOrd="0" presId="urn:microsoft.com/office/officeart/2005/8/layout/cycle4#1"/>
    <dgm:cxn modelId="{08B1F10B-E581-4DFA-BBED-4AF1A9E41983}" type="presParOf" srcId="{545A244C-B6BD-4611-A494-4D8DFCDD7B5B}" destId="{D2F71A56-8814-483D-9819-A2A51C1A29DD}" srcOrd="2" destOrd="0" presId="urn:microsoft.com/office/officeart/2005/8/layout/cycle4#1"/>
    <dgm:cxn modelId="{B135E648-4C91-4FDE-B8DA-75199CE033A0}" type="presParOf" srcId="{545A244C-B6BD-4611-A494-4D8DFCDD7B5B}" destId="{72F144A4-E782-4915-A748-876EC3F8497A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136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0087" y="0"/>
            <a:ext cx="2907136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ADF61-A85C-0C45-B1A0-C3C804C5B82E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0878" y="4642763"/>
            <a:ext cx="53670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07136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0087" y="9283830"/>
            <a:ext cx="2907136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E77C6-9A3F-0248-A059-60925287B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81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1220788"/>
            <a:ext cx="4400550" cy="3300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40E435-160D-40DA-9557-CC34531518FC}" type="slidenum">
              <a:rPr lang="en-US" smtClean="0">
                <a:solidFill>
                  <a:srgbClr val="000000"/>
                </a:solidFill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srgbClr val="000000"/>
              </a:solidFill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98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1225" y="733425"/>
            <a:ext cx="4886325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DAAD1-770D-46C1-95B3-A7943A95D5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71012" name="Notes Placeholder 4"/>
          <p:cNvSpPr>
            <a:spLocks noGrp="1"/>
          </p:cNvSpPr>
          <p:nvPr/>
        </p:nvSpPr>
        <p:spPr bwMode="auto">
          <a:xfrm>
            <a:off x="671191" y="4642802"/>
            <a:ext cx="5366394" cy="439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77" tIns="44988" rIns="89977" bIns="44988"/>
          <a:lstStyle/>
          <a:p>
            <a:pPr eaLnBrk="0" hangingPunct="0">
              <a:spcBef>
                <a:spcPct val="30000"/>
              </a:spcBef>
            </a:pPr>
            <a:endParaRPr lang="th-TH" sz="1200">
              <a:latin typeface="Calibri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4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FADCA-A311-4A5F-A143-0A92C19B5455}" type="slidenum">
              <a:rPr lang="en-US"/>
              <a:pPr/>
              <a:t>12</a:t>
            </a:fld>
            <a:endParaRPr lang="th-TH"/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33425"/>
            <a:ext cx="4886325" cy="3665538"/>
          </a:xfrm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728" y="4530400"/>
            <a:ext cx="5186472" cy="4397705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Char char="-"/>
            </a:pPr>
            <a:r>
              <a:rPr lang="en-US">
                <a:latin typeface="Tahoma" pitchFamily="34" charset="0"/>
              </a:rPr>
              <a:t> </a:t>
            </a:r>
            <a:r>
              <a:rPr lang="th-TH">
                <a:latin typeface="Tahoma" pitchFamily="34" charset="0"/>
              </a:rPr>
              <a:t> แนวคิดหลักเป็นแนวคิดเรื่อง </a:t>
            </a:r>
            <a:r>
              <a:rPr lang="en-US">
                <a:latin typeface="Tahoma" pitchFamily="34" charset="0"/>
              </a:rPr>
              <a:t>TQM</a:t>
            </a:r>
            <a:r>
              <a:rPr lang="th-TH">
                <a:latin typeface="Tahoma" pitchFamily="34" charset="0"/>
              </a:rPr>
              <a:t> ซึ่ง </a:t>
            </a:r>
            <a:r>
              <a:rPr lang="en-US">
                <a:latin typeface="Tahoma" pitchFamily="34" charset="0"/>
              </a:rPr>
              <a:t>TQM </a:t>
            </a:r>
            <a:r>
              <a:rPr lang="th-TH">
                <a:latin typeface="Tahoma" pitchFamily="34" charset="0"/>
              </a:rPr>
              <a:t>เป็นลักษณะ </a:t>
            </a:r>
            <a:r>
              <a:rPr lang="en-US">
                <a:latin typeface="Tahoma" pitchFamily="34" charset="0"/>
              </a:rPr>
              <a:t>Model </a:t>
            </a:r>
            <a:r>
              <a:rPr lang="th-TH">
                <a:latin typeface="Tahoma" pitchFamily="34" charset="0"/>
              </a:rPr>
              <a:t>ที่บอกว่า</a:t>
            </a:r>
            <a:br>
              <a:rPr lang="th-TH">
                <a:latin typeface="Tahoma" pitchFamily="34" charset="0"/>
              </a:rPr>
            </a:br>
            <a:r>
              <a:rPr lang="th-TH" b="1">
                <a:latin typeface="Tahoma" pitchFamily="34" charset="0"/>
              </a:rPr>
              <a:t>สรรพสิ่งย่อมเกิดจากเหตุ</a:t>
            </a:r>
            <a:r>
              <a:rPr lang="th-TH">
                <a:latin typeface="Tahoma" pitchFamily="34" charset="0"/>
              </a:rPr>
              <a:t> ผลลัพธ์จะไม่ดีเลย ถ้า </a:t>
            </a:r>
            <a:r>
              <a:rPr lang="en-US">
                <a:latin typeface="Tahoma" pitchFamily="34" charset="0"/>
              </a:rPr>
              <a:t>Leadership </a:t>
            </a:r>
            <a:r>
              <a:rPr lang="th-TH">
                <a:latin typeface="Tahoma" pitchFamily="34" charset="0"/>
              </a:rPr>
              <a:t>หรือการนำองค์กรไม่ดี  การ </a:t>
            </a:r>
            <a:r>
              <a:rPr lang="en-US">
                <a:latin typeface="Tahoma" pitchFamily="34" charset="0"/>
              </a:rPr>
              <a:t>Deployment  </a:t>
            </a:r>
            <a:r>
              <a:rPr lang="th-TH">
                <a:latin typeface="Tahoma" pitchFamily="34" charset="0"/>
              </a:rPr>
              <a:t>หมายถึงการถ่ายทอดยุทธศาสตร์ไปสู่การปฏิบัติก็ต้องดีด้วย  ระบบบุคคลก็ต้องดี ระบบข้อมูลก็ต้องดี ระบบกระบวนการก็ต้องดี การดูแลลูกค้าก็ต้องดี ผลลัพธ์จึงจะออกมาดี </a:t>
            </a:r>
          </a:p>
          <a:p>
            <a:pPr>
              <a:lnSpc>
                <a:spcPct val="130000"/>
              </a:lnSpc>
            </a:pPr>
            <a:endParaRPr lang="th-TH" sz="300">
              <a:latin typeface="Tahoma" pitchFamily="34" charset="0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th-TH">
                <a:latin typeface="Tahoma" pitchFamily="34" charset="0"/>
              </a:rPr>
              <a:t> แนวคิดนี้จึงถูกนำมาใช้เนื่องจากในสมัยก่อนสักปี  1980   สหรัฐอเมริกาตั้งคำถามว่าทำไมเราสู้ญี่ปุ่นไม่ได้ หรือเพราะว่าญี่ปุ่นดั๊มพ์ราคาลงหรือ ทำไมญี่ปุ่นถึงตีตลาดอเมริกาเยอะมากเขาเลยส่งไปที่ญี่ปุ่น แล้วก็ค้นพบความจริงว่าสิ่งที่ญี่ปุ่นไม่เหมือนอเมริกามีอยู่ สองสามเรื่องด้วยกัน คือ</a:t>
            </a:r>
          </a:p>
          <a:p>
            <a:pPr>
              <a:lnSpc>
                <a:spcPct val="130000"/>
              </a:lnSpc>
            </a:pPr>
            <a:r>
              <a:rPr lang="th-TH">
                <a:latin typeface="Tahoma" pitchFamily="34" charset="0"/>
              </a:rPr>
              <a:t>             1. ผู้นำของญี่ปุ่นจะ </a:t>
            </a:r>
            <a:r>
              <a:rPr lang="en-US">
                <a:latin typeface="Tahoma" pitchFamily="34" charset="0"/>
              </a:rPr>
              <a:t>low profile no name </a:t>
            </a:r>
            <a:r>
              <a:rPr lang="th-TH">
                <a:latin typeface="Tahoma" pitchFamily="34" charset="0"/>
              </a:rPr>
              <a:t>แต่มือเปื้อนฝุ่น จะลงไปคลุกคลีกับผู้ปฏิบัติงาน  แต่ในขณะที่ผู้บริหารอเมริกาจะโดดเด่น ในขณะที่ไม่มีใครรู้จักว่าใครคือ </a:t>
            </a:r>
            <a:r>
              <a:rPr lang="en-US">
                <a:latin typeface="Tahoma" pitchFamily="34" charset="0"/>
              </a:rPr>
              <a:t>CEO </a:t>
            </a:r>
            <a:r>
              <a:rPr lang="th-TH">
                <a:latin typeface="Tahoma" pitchFamily="34" charset="0"/>
              </a:rPr>
              <a:t>ของโตโยต้า แต่ในขณะที่อเมริกาเราจะรู้เลยว่าเป็นใครนี่คืออันแรกที่ญี่ปุ่นกินขาดอเมริกา อันที่สอง </a:t>
            </a:r>
          </a:p>
          <a:p>
            <a:pPr>
              <a:lnSpc>
                <a:spcPct val="130000"/>
              </a:lnSpc>
            </a:pPr>
            <a:r>
              <a:rPr lang="th-TH">
                <a:latin typeface="Tahoma" pitchFamily="34" charset="0"/>
              </a:rPr>
              <a:t>             2.  ระบบการจ้างงานของญี่ปุ่นเป็นแบบ </a:t>
            </a:r>
            <a:r>
              <a:rPr lang="en-US">
                <a:latin typeface="Tahoma" pitchFamily="34" charset="0"/>
              </a:rPr>
              <a:t>Long Life Employee </a:t>
            </a:r>
            <a:r>
              <a:rPr lang="th-TH">
                <a:latin typeface="Tahoma" pitchFamily="34" charset="0"/>
              </a:rPr>
              <a:t>ซึ่งหมายความว่าเขาจะมีการจ้างงานแบบตลอดชีวิต ทำให้คนรักและผูกพันกับองค์กรมากในขณะที่อเมริกาเป็นแบบ </a:t>
            </a:r>
            <a:r>
              <a:rPr lang="en-US">
                <a:latin typeface="Tahoma" pitchFamily="34" charset="0"/>
              </a:rPr>
              <a:t>Job Hob </a:t>
            </a:r>
            <a:r>
              <a:rPr lang="th-TH">
                <a:latin typeface="Tahoma" pitchFamily="34" charset="0"/>
              </a:rPr>
              <a:t>ก็คือว่าจะจั๊มไปสู่งานใหม่ๆ เพื่อแสวงหาเงินเดือนที่สูงขึ้นความผูกพันกับองค์กรก็ไม่มี </a:t>
            </a:r>
          </a:p>
          <a:p>
            <a:pPr>
              <a:lnSpc>
                <a:spcPct val="130000"/>
              </a:lnSpc>
            </a:pPr>
            <a:r>
              <a:rPr lang="th-TH">
                <a:latin typeface="Tahoma" pitchFamily="34" charset="0"/>
              </a:rPr>
              <a:t>            3.  เรื่องหนึ่งที่ญี่ปุ่นเด่นมากก็คือระบบ </a:t>
            </a:r>
            <a:r>
              <a:rPr lang="en-US">
                <a:latin typeface="Tahoma" pitchFamily="34" charset="0"/>
              </a:rPr>
              <a:t>QC </a:t>
            </a:r>
            <a:r>
              <a:rPr lang="th-TH">
                <a:latin typeface="Tahoma" pitchFamily="34" charset="0"/>
              </a:rPr>
              <a:t>ซึ่ง </a:t>
            </a:r>
            <a:r>
              <a:rPr lang="en-US">
                <a:latin typeface="Tahoma" pitchFamily="34" charset="0"/>
              </a:rPr>
              <a:t>QC </a:t>
            </a:r>
            <a:r>
              <a:rPr lang="th-TH">
                <a:latin typeface="Tahoma" pitchFamily="34" charset="0"/>
              </a:rPr>
              <a:t>หมายถึงว่าญี่ปุ่นเขาจะให้ความสำคัญกับระบบกระบวนการคุณภาพทุกขั้นตอนถ้าไม่ผ่านจุดนี้จะไปกดปุ่มนี้ก็จะกดไม่ได้นี่คือความสำคัญหรือจุดเด่น </a:t>
            </a:r>
          </a:p>
        </p:txBody>
      </p:sp>
    </p:spTree>
    <p:extLst>
      <p:ext uri="{BB962C8B-B14F-4D97-AF65-F5344CB8AC3E}">
        <p14:creationId xmlns="" xmlns:p14="http://schemas.microsoft.com/office/powerpoint/2010/main" val="2471511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D0F6F-C8D3-4B8B-9221-B47F1FF63A85}" type="slidenum">
              <a:rPr lang="en-US"/>
              <a:pPr/>
              <a:t>16</a:t>
            </a:fld>
            <a:endParaRPr lang="th-TH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33425"/>
            <a:ext cx="4886325" cy="3665538"/>
          </a:xfrm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479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77C6-9A3F-0248-A059-60925287B82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25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1225" y="733425"/>
            <a:ext cx="4886325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E77C6-9A3F-0248-A059-60925287B82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52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13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0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31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24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097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70881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22421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1074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978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065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5248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43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8979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470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22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06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972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6408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9120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8599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319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199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593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269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13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01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67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72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708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5075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10719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0984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181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310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988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4538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91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87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78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5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803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3721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18437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0447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40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6365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7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0016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54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05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95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06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443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4016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30748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2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312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807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157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5971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71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573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67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708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805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756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88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50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67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04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258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15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60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490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6C69-2BF2-4F62-AC1B-FA4F01B7F0A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105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1F31-7E0F-4213-BBA7-67A7735D33C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45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B9AA-CBBD-48C3-B101-61EA1F101C2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918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A43C-BBD6-4F34-BDE5-590A9175BC6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34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74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7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7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A92F2-E109-4A82-B935-7FEC98F89A6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10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3BABA-86C7-47BB-A543-A09AEEBA04D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71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1B11C-AC51-4F33-8594-9BA88215871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216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4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FA9C-FEB5-4F69-BB59-10A1D8E868D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037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F99C-69CF-43B4-808B-641A1B36F53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572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6252C-B36B-4282-9A68-A623E7D5A84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171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7620-22C2-4257-BEED-9067AE64119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670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1"/>
          <p:cNvSpPr>
            <a:spLocks noChangeShapeType="1"/>
          </p:cNvSpPr>
          <p:nvPr userDrawn="1"/>
        </p:nvSpPr>
        <p:spPr bwMode="auto">
          <a:xfrm>
            <a:off x="18" y="4011613"/>
            <a:ext cx="914839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756" y="1973263"/>
            <a:ext cx="1424354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4397" y="3259139"/>
            <a:ext cx="9144000" cy="681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MAKE</a:t>
            </a:r>
            <a:r>
              <a:rPr lang="en-US" b="1" dirty="0">
                <a:solidFill>
                  <a:srgbClr val="2E2E9C"/>
                </a:solidFill>
                <a:latin typeface="Century Gothic" panose="020B0502020202020204" pitchFamily="34" charset="0"/>
              </a:rPr>
              <a:t> SIMPLE </a:t>
            </a:r>
            <a:r>
              <a:rPr lang="en-US" sz="14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BE</a:t>
            </a:r>
            <a:r>
              <a:rPr lang="en-US" b="1" dirty="0">
                <a:solidFill>
                  <a:srgbClr val="2E2E9C"/>
                </a:solidFill>
                <a:latin typeface="Century Gothic" panose="020B0502020202020204" pitchFamily="34" charset="0"/>
              </a:rPr>
              <a:t> MODERN</a:t>
            </a:r>
            <a:endParaRPr lang="th-TH" b="1" dirty="0">
              <a:solidFill>
                <a:srgbClr val="2E2E9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993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1" y="738309"/>
            <a:ext cx="9139604" cy="1685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hangingPunct="0"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3" name="Line 31"/>
          <p:cNvSpPr>
            <a:spLocks noChangeShapeType="1"/>
          </p:cNvSpPr>
          <p:nvPr userDrawn="1"/>
        </p:nvSpPr>
        <p:spPr bwMode="auto">
          <a:xfrm>
            <a:off x="0" y="2519363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4" name="Line 31"/>
          <p:cNvSpPr>
            <a:spLocks noChangeShapeType="1"/>
          </p:cNvSpPr>
          <p:nvPr userDrawn="1"/>
        </p:nvSpPr>
        <p:spPr bwMode="auto">
          <a:xfrm>
            <a:off x="0" y="649288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633" y="4592638"/>
            <a:ext cx="1280746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397" y="5702300"/>
            <a:ext cx="9144000" cy="681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MAKE</a:t>
            </a:r>
            <a:r>
              <a:rPr lang="en-US" sz="24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 SIMPLE </a:t>
            </a:r>
            <a:r>
              <a:rPr lang="en-US" sz="12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BE</a:t>
            </a:r>
            <a:r>
              <a:rPr lang="en-US" sz="2400" b="1" dirty="0">
                <a:solidFill>
                  <a:srgbClr val="2E2E9C"/>
                </a:solidFill>
                <a:latin typeface="Century Gothic" panose="020B0502020202020204" pitchFamily="34" charset="0"/>
              </a:rPr>
              <a:t> MODERN</a:t>
            </a:r>
            <a:endParaRPr lang="th-TH" sz="2400" b="1" dirty="0">
              <a:solidFill>
                <a:srgbClr val="2E2E9C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F796-0285-4A6F-BDD7-842DD8E33E8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93591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C9D-720F-4EBC-9C1A-60377CF40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4183" y="43949"/>
            <a:ext cx="9139877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7" name="Line 31"/>
          <p:cNvSpPr>
            <a:spLocks noChangeShapeType="1"/>
          </p:cNvSpPr>
          <p:nvPr userDrawn="1"/>
        </p:nvSpPr>
        <p:spPr bwMode="auto">
          <a:xfrm>
            <a:off x="0" y="680521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8" name="Line 31"/>
          <p:cNvSpPr>
            <a:spLocks noChangeShapeType="1"/>
          </p:cNvSpPr>
          <p:nvPr userDrawn="1"/>
        </p:nvSpPr>
        <p:spPr bwMode="auto">
          <a:xfrm>
            <a:off x="0" y="19813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79" y="29822"/>
            <a:ext cx="679634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597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632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64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95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097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446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6087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40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01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746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00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06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1382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29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285846"/>
            <a:ext cx="7410450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91000" y="6438900"/>
            <a:ext cx="2286000" cy="304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/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1"/>
          </p:nvPr>
        </p:nvSpPr>
        <p:spPr>
          <a:xfrm>
            <a:off x="1647825" y="6521450"/>
            <a:ext cx="1524000" cy="3048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6521546"/>
            <a:ext cx="457200" cy="32067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D2635-6F65-4806-8D37-31A6DADF72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02712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4400">
              <a:solidFill>
                <a:srgbClr val="000000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3200">
              <a:solidFill>
                <a:srgbClr val="000000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96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="" xmlns:p14="http://schemas.microsoft.com/office/powerpoint/2010/main" val="324609355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C9D-720F-4EBC-9C1A-60377CF40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4183" y="43949"/>
            <a:ext cx="9139877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9" rIns="91373" bIns="45689" anchor="ctr"/>
          <a:lstStyle/>
          <a:p>
            <a:pPr eaLnBrk="0" hangingPunct="0"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7" name="Line 31"/>
          <p:cNvSpPr>
            <a:spLocks noChangeShapeType="1"/>
          </p:cNvSpPr>
          <p:nvPr userDrawn="1"/>
        </p:nvSpPr>
        <p:spPr bwMode="auto">
          <a:xfrm>
            <a:off x="0" y="680521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8" name="Line 31"/>
          <p:cNvSpPr>
            <a:spLocks noChangeShapeType="1"/>
          </p:cNvSpPr>
          <p:nvPr userDrawn="1"/>
        </p:nvSpPr>
        <p:spPr bwMode="auto">
          <a:xfrm>
            <a:off x="0" y="19813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9" rIns="91373" bIns="45689"/>
          <a:lstStyle/>
          <a:p>
            <a:pPr eaLnBrk="0" hangingPunct="0"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79" y="29822"/>
            <a:ext cx="679634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732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52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25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736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8265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68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191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890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425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74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1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84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78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="" xmlns:p14="http://schemas.microsoft.com/office/powerpoint/2010/main" val="2130601628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23125" y="6580188"/>
            <a:ext cx="1905000" cy="2635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618DC0BB-8069-4971-A97E-BE5570981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5" y="29703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0295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96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159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6050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40759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4889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504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66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5635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524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44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3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59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2296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293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153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88110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7725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652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2421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1038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43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84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4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4400">
              <a:solidFill>
                <a:prstClr val="black"/>
              </a:solidFill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th-TH" sz="3200">
              <a:solidFill>
                <a:prstClr val="black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5193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0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30"/>
            <a:ext cx="7886700" cy="5196235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837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5192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37333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1043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79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431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8841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288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22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4C2CC5E-9A43-4D0E-98E4-837CF1AA0049}" type="slidenum">
              <a:rPr lang="en-GB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66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  <p:sldLayoutId id="2147484434" r:id="rId14"/>
    <p:sldLayoutId id="2147484435" r:id="rId15"/>
    <p:sldLayoutId id="2147484436" r:id="rId16"/>
    <p:sldLayoutId id="2147484437" r:id="rId17"/>
    <p:sldLayoutId id="2147484438" r:id="rId18"/>
    <p:sldLayoutId id="2147484439" r:id="rId19"/>
    <p:sldLayoutId id="2147484440" r:id="rId20"/>
    <p:sldLayoutId id="2147484441" r:id="rId21"/>
    <p:sldLayoutId id="2147484442" r:id="rId22"/>
    <p:sldLayoutId id="2147484443" r:id="rId23"/>
    <p:sldLayoutId id="2147484444" r:id="rId24"/>
    <p:sldLayoutId id="2147484445" r:id="rId25"/>
    <p:sldLayoutId id="2147484446" r:id="rId26"/>
    <p:sldLayoutId id="2147484447" r:id="rId27"/>
    <p:sldLayoutId id="2147484448" r:id="rId28"/>
    <p:sldLayoutId id="2147484449" r:id="rId29"/>
    <p:sldLayoutId id="2147484450" r:id="rId30"/>
    <p:sldLayoutId id="2147484451" r:id="rId31"/>
    <p:sldLayoutId id="2147484452" r:id="rId32"/>
    <p:sldLayoutId id="2147484453" r:id="rId33"/>
    <p:sldLayoutId id="2147484454" r:id="rId34"/>
    <p:sldLayoutId id="2147484455" r:id="rId35"/>
    <p:sldLayoutId id="2147484456" r:id="rId36"/>
    <p:sldLayoutId id="2147484473" r:id="rId37"/>
    <p:sldLayoutId id="2147484474" r:id="rId38"/>
    <p:sldLayoutId id="2147484598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24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Baijam"/>
          <a:ea typeface="+mj-ea"/>
          <a:cs typeface="TH Baija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/>
          <a:ea typeface="+mn-ea"/>
          <a:cs typeface="TH SarabunPS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/>
          <a:ea typeface="+mn-ea"/>
          <a:cs typeface="TH SarabunPS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/>
          <a:ea typeface="+mn-ea"/>
          <a:cs typeface="TH SarabunPS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8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Baijam"/>
          <a:ea typeface="+mj-ea"/>
          <a:cs typeface="TH Baija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/>
          <a:ea typeface="+mn-ea"/>
          <a:cs typeface="TH SarabunPS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/>
          <a:ea typeface="+mn-ea"/>
          <a:cs typeface="TH SarabunPS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/>
          <a:ea typeface="+mn-ea"/>
          <a:cs typeface="TH SarabunPS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106" y="29799"/>
            <a:ext cx="736270" cy="61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54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  <p:sldLayoutId id="2147484472" r:id="rId13"/>
    <p:sldLayoutId id="2147484488" r:id="rId14"/>
    <p:sldLayoutId id="214748459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98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61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Baijam"/>
          <a:ea typeface="+mj-ea"/>
          <a:cs typeface="TH Baija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/>
          <a:ea typeface="+mn-ea"/>
          <a:cs typeface="TH SarabunPS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/>
          <a:ea typeface="+mn-ea"/>
          <a:cs typeface="TH SarabunPS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/>
          <a:ea typeface="+mn-ea"/>
          <a:cs typeface="TH SarabunPS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4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Baijam"/>
          <a:ea typeface="+mj-ea"/>
          <a:cs typeface="TH Baija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/>
          <a:ea typeface="+mn-ea"/>
          <a:cs typeface="TH SarabunPS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/>
          <a:ea typeface="+mn-ea"/>
          <a:cs typeface="TH SarabunPS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/>
          <a:ea typeface="+mn-ea"/>
          <a:cs typeface="TH SarabunPS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59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Baijam"/>
          <a:ea typeface="+mj-ea"/>
          <a:cs typeface="TH Baija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/>
          <a:ea typeface="+mn-ea"/>
          <a:cs typeface="TH SarabunPS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/>
          <a:ea typeface="+mn-ea"/>
          <a:cs typeface="TH SarabunPS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/>
          <a:ea typeface="+mn-ea"/>
          <a:cs typeface="TH SarabunPS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830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Baijam"/>
          <a:ea typeface="+mj-ea"/>
          <a:cs typeface="TH Baija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/>
          <a:ea typeface="+mn-ea"/>
          <a:cs typeface="TH SarabunPS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/>
          <a:ea typeface="+mn-ea"/>
          <a:cs typeface="TH SarabunPS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/>
          <a:ea typeface="+mn-ea"/>
          <a:cs typeface="TH SarabunPS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27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Baijam"/>
          <a:ea typeface="+mj-ea"/>
          <a:cs typeface="TH Baija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/>
          <a:ea typeface="+mn-ea"/>
          <a:cs typeface="TH SarabunPS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/>
          <a:ea typeface="+mn-ea"/>
          <a:cs typeface="TH SarabunPS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/>
          <a:ea typeface="+mn-ea"/>
          <a:cs typeface="TH SarabunPS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1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Baijam"/>
          <a:ea typeface="+mj-ea"/>
          <a:cs typeface="TH Baija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/>
          <a:ea typeface="+mn-ea"/>
          <a:cs typeface="TH SarabunPS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/>
          <a:ea typeface="+mn-ea"/>
          <a:cs typeface="TH SarabunPS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/>
          <a:ea typeface="+mn-ea"/>
          <a:cs typeface="TH SarabunPS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9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lIns="91373" tIns="45688" rIns="91373" bIns="45688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2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2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  <a:extLst/>
        </p:spPr>
        <p:txBody>
          <a:bodyPr lIns="91373" tIns="45688" rIns="91373" bIns="45688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35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Baijam"/>
          <a:ea typeface="+mj-ea"/>
          <a:cs typeface="TH Baijam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/>
          <a:ea typeface="+mn-ea"/>
          <a:cs typeface="TH SarabunPSK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/>
          <a:ea typeface="+mn-ea"/>
          <a:cs typeface="TH SarabunPSK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/>
          <a:ea typeface="+mn-ea"/>
          <a:cs typeface="TH SarabunPSK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/>
          <a:ea typeface="+mn-ea"/>
          <a:cs typeface="TH SarabunPS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55343" y="6455032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 </a:t>
            </a:r>
            <a:r>
              <a:rPr lang="th-TH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ธันวาคม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</a:t>
            </a:r>
            <a:endParaRPr lang="th-TH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1474" y="627342"/>
            <a:ext cx="9078058" cy="1155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defRPr/>
            </a:pPr>
            <a:endPara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ชี้แจงรายละเอียดการรับสมัคร</a:t>
            </a:r>
            <a:b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รางวัลคุณภาพการ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บริหารจัดการ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ภาครัฐ </a:t>
            </a:r>
            <a:b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ประจำปี พ.ศ.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2558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61" y="3125930"/>
            <a:ext cx="8927123" cy="11501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อารีย์พันธ์  เจริญสุข</a:t>
            </a:r>
            <a:endParaRPr lang="th-TH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ผู้อำนวยการกองบริหารการเปลี่ยนแปลงและนวัตกรรม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 ก.พ.ร.</a:t>
            </a:r>
            <a:endParaRPr lang="th-TH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58003" r="31989" b="66202"/>
          <a:stretch>
            <a:fillRect/>
          </a:stretch>
        </p:blipFill>
        <p:spPr bwMode="auto">
          <a:xfrm>
            <a:off x="8469484" y="8983"/>
            <a:ext cx="587047" cy="156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9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21675" y="837687"/>
          <a:ext cx="8922327" cy="317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2" name="Picture 8" descr="http://blog.th.88db.com/wp-content/uploads/2011/05/Cartoo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259596"/>
            <a:ext cx="2532768" cy="2542899"/>
          </a:xfrm>
          <a:prstGeom prst="rect">
            <a:avLst/>
          </a:prstGeom>
          <a:noFill/>
        </p:spPr>
      </p:pic>
      <p:pic>
        <p:nvPicPr>
          <p:cNvPr id="1026" name="Picture 2" descr="http://hrrayonghealth.com/images/wav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212" y="2557191"/>
            <a:ext cx="2184371" cy="2096996"/>
          </a:xfrm>
          <a:prstGeom prst="rect">
            <a:avLst/>
          </a:prstGeom>
          <a:noFill/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2401740" y="4148029"/>
          <a:ext cx="6301170" cy="249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0" y="1011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ปฏิทินการรับสมัครรางวัล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PMQA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พ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2558</a:t>
            </a:r>
          </a:p>
          <a:p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3620" y="4444428"/>
            <a:ext cx="2011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ธ.ค. 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57- 7 </a:t>
            </a:r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ม.ค. 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endParaRPr lang="th-TH" sz="1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5122" y="4444428"/>
            <a:ext cx="1548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10 – 22 </a:t>
            </a:r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ม.ค. 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endParaRPr lang="th-TH" sz="1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47419" y="4500394"/>
            <a:ext cx="1986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23 </a:t>
            </a:r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ม.ค. 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8 </a:t>
            </a:r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เม.ย. 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endParaRPr lang="th-TH" sz="1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9235" y="2588064"/>
            <a:ext cx="19239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เม.ย. 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15 </a:t>
            </a:r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พ.ค. 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endParaRPr lang="th-TH" sz="1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3920" y="966476"/>
            <a:ext cx="1976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18 </a:t>
            </a:r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พ.ค. 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– 16 </a:t>
            </a:r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มิ.ย. 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58</a:t>
            </a:r>
            <a:endParaRPr lang="th-TH" sz="14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3902" y="940350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ก.ค.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58</a:t>
            </a:r>
            <a:endParaRPr lang="th-TH" sz="14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74457" y="901161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ส.ค.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58</a:t>
            </a:r>
            <a:endParaRPr lang="th-TH" sz="1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0674" y="5708073"/>
            <a:ext cx="1663904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</a:t>
            </a:r>
          </a:p>
          <a:p>
            <a:pPr algn="ctr"/>
            <a:r>
              <a:rPr lang="th-TH" sz="16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เกณฑ์การสมัคร</a:t>
            </a:r>
            <a:endParaRPr lang="th-TH" sz="1600" b="1" dirty="0" smtClean="0">
              <a:solidFill>
                <a:prstClr val="black"/>
              </a:solidFill>
            </a:endParaRPr>
          </a:p>
          <a:p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6897" y="6262071"/>
            <a:ext cx="158768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th-TH" b="1" dirty="0" smtClean="0">
                <a:ln w="11430"/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พ.ย. </a:t>
            </a:r>
            <a:r>
              <a:rPr lang="en-US" b="1" dirty="0" smtClean="0">
                <a:ln w="11430"/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  <a:endParaRPr lang="th-TH" b="1" dirty="0">
              <a:ln w="11430"/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93580" y="4713016"/>
            <a:ext cx="262526" cy="313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19068" y="4709056"/>
            <a:ext cx="262526" cy="313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68061" y="4737953"/>
            <a:ext cx="262526" cy="313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42506" y="2807267"/>
            <a:ext cx="262526" cy="313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8477" y="1274253"/>
            <a:ext cx="262526" cy="313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50621" y="1237768"/>
            <a:ext cx="262526" cy="313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22897" y="1156686"/>
            <a:ext cx="262526" cy="313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th-TH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2" cstate="print"/>
          <a:srcRect l="58003" r="31989" b="66202"/>
          <a:stretch>
            <a:fillRect/>
          </a:stretch>
        </p:blipFill>
        <p:spPr bwMode="auto">
          <a:xfrm>
            <a:off x="527875" y="857808"/>
            <a:ext cx="829022" cy="220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7427198" y="4063034"/>
            <a:ext cx="491599" cy="291029"/>
            <a:chOff x="7307556" y="1428748"/>
            <a:chExt cx="491599" cy="29102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ight Arrow 33"/>
            <p:cNvSpPr/>
            <p:nvPr/>
          </p:nvSpPr>
          <p:spPr>
            <a:xfrm rot="16410338">
              <a:off x="7407841" y="1328463"/>
              <a:ext cx="291029" cy="491599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4"/>
            <p:cNvSpPr/>
            <p:nvPr/>
          </p:nvSpPr>
          <p:spPr>
            <a:xfrm rot="21810338">
              <a:off x="7403207" y="1515975"/>
              <a:ext cx="294959" cy="203720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1200">
                <a:solidFill>
                  <a:prstClr val="white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C9D-720F-4EBC-9C1A-60377CF40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06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7126" y="1627188"/>
            <a:ext cx="8382000" cy="414178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การพัฒนาคุณภาพการบริหารจัดการภาครัฐ </a:t>
            </a:r>
            <a:b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Public Sector Management Quality Award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PMQA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thaiDist">
              <a:lnSpc>
                <a:spcPct val="150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คือ กรอบการประเมินองค์การด้วยตนเองตามเกณฑ์คุณภาพ</a:t>
            </a:r>
            <a:br>
              <a:rPr lang="th-TH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spc="-6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การบริหารจัดการภาครัฐ โดยมองภาพองค์รวมทั้ง </a:t>
            </a:r>
            <a:r>
              <a:rPr lang="en-US" sz="2000" b="1" spc="-6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sz="2000" b="1" spc="-6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หมวด เพื่อยกระดับคุณภาพการบริหารจัดการให้เทียบเท่ามาตรฐานสากล ซึ่ง </a:t>
            </a:r>
            <a:r>
              <a:rPr lang="en-US" sz="2000" b="1" spc="-6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PMQA </a:t>
            </a:r>
            <a:r>
              <a:rPr lang="th-TH" sz="2000" b="1" spc="-6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ถือเป็น </a:t>
            </a:r>
            <a:r>
              <a:rPr lang="th-TH" sz="2000" b="1" i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“เครื่องมือตรวจสุขภาพและปรับปรุงองค์การ”</a:t>
            </a:r>
            <a:endParaRPr lang="en-US" sz="2000" b="1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0" y="1011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เกณฑ์คุณภาพการบริหารจัดการภาครัฐ</a:t>
            </a:r>
            <a:endParaRPr lang="en-US" sz="24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9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/>
        </p:nvSpPr>
        <p:spPr bwMode="auto">
          <a:xfrm>
            <a:off x="7162800" y="914400"/>
            <a:ext cx="1828800" cy="4953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16163" name="Rectangle 3"/>
          <p:cNvSpPr>
            <a:spLocks noChangeArrowheads="1"/>
          </p:cNvSpPr>
          <p:nvPr/>
        </p:nvSpPr>
        <p:spPr bwMode="auto">
          <a:xfrm>
            <a:off x="1524000" y="914400"/>
            <a:ext cx="5638800" cy="4953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16164" name="Rectangle 4"/>
          <p:cNvSpPr>
            <a:spLocks noChangeArrowheads="1"/>
          </p:cNvSpPr>
          <p:nvPr/>
        </p:nvSpPr>
        <p:spPr bwMode="auto">
          <a:xfrm>
            <a:off x="152400" y="914400"/>
            <a:ext cx="1371600" cy="495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685800" y="152496"/>
            <a:ext cx="77724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รางวัลด้านคุณภาพของนานาประเทศ</a:t>
            </a:r>
          </a:p>
        </p:txBody>
      </p:sp>
      <p:grpSp>
        <p:nvGrpSpPr>
          <p:cNvPr id="1116166" name="Group 6"/>
          <p:cNvGrpSpPr>
            <a:grpSpLocks/>
          </p:cNvGrpSpPr>
          <p:nvPr/>
        </p:nvGrpSpPr>
        <p:grpSpPr bwMode="auto">
          <a:xfrm>
            <a:off x="152400" y="914495"/>
            <a:ext cx="8839200" cy="4892675"/>
            <a:chOff x="96" y="672"/>
            <a:chExt cx="5568" cy="3082"/>
          </a:xfrm>
        </p:grpSpPr>
        <p:sp>
          <p:nvSpPr>
            <p:cNvPr id="1116167" name="Text Box 7"/>
            <p:cNvSpPr txBox="1">
              <a:spLocks noChangeArrowheads="1"/>
            </p:cNvSpPr>
            <p:nvPr/>
          </p:nvSpPr>
          <p:spPr bwMode="auto">
            <a:xfrm>
              <a:off x="268" y="721"/>
              <a:ext cx="698" cy="2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1951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1984 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1987 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1988 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1991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1994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1995 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1999 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2001</a:t>
              </a:r>
              <a:endParaRPr lang="th-TH" sz="2400">
                <a:solidFill>
                  <a:srgbClr val="000000"/>
                </a:solidFill>
                <a:latin typeface="Tahoma" pitchFamily="34" charset="0"/>
                <a:cs typeface="BrowalliaUPC" pitchFamily="34" charset="-34"/>
              </a:endParaRPr>
            </a:p>
          </p:txBody>
        </p:sp>
        <p:sp>
          <p:nvSpPr>
            <p:cNvPr id="1116168" name="Text Box 8"/>
            <p:cNvSpPr txBox="1">
              <a:spLocks noChangeArrowheads="1"/>
            </p:cNvSpPr>
            <p:nvPr/>
          </p:nvSpPr>
          <p:spPr bwMode="auto">
            <a:xfrm>
              <a:off x="1008" y="730"/>
              <a:ext cx="3585" cy="3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sz="2000" b="1">
                  <a:solidFill>
                    <a:srgbClr val="000000"/>
                  </a:solidFill>
                  <a:latin typeface="Tahoma" pitchFamily="34" charset="0"/>
                </a:rPr>
                <a:t>Deming Prize	</a:t>
              </a:r>
            </a:p>
            <a:p>
              <a:pPr>
                <a:lnSpc>
                  <a:spcPct val="160000"/>
                </a:lnSpc>
              </a:pPr>
              <a:r>
                <a:rPr lang="en-US" sz="2000" b="1">
                  <a:solidFill>
                    <a:srgbClr val="000000"/>
                  </a:solidFill>
                  <a:latin typeface="Tahoma" pitchFamily="34" charset="0"/>
                </a:rPr>
                <a:t>Canada Award 	</a:t>
              </a:r>
            </a:p>
            <a:p>
              <a:pPr>
                <a:lnSpc>
                  <a:spcPct val="160000"/>
                </a:lnSpc>
              </a:pPr>
              <a:r>
                <a:rPr lang="en-US" sz="2000" b="1">
                  <a:solidFill>
                    <a:srgbClr val="000000"/>
                  </a:solidFill>
                  <a:latin typeface="Tahoma" pitchFamily="34" charset="0"/>
                </a:rPr>
                <a:t>Malcolm Baldrige National Quality Award</a:t>
              </a:r>
            </a:p>
            <a:p>
              <a:pPr>
                <a:lnSpc>
                  <a:spcPct val="160000"/>
                </a:lnSpc>
              </a:pPr>
              <a:r>
                <a:rPr lang="en-US" sz="2000" b="1">
                  <a:solidFill>
                    <a:srgbClr val="000000"/>
                  </a:solidFill>
                  <a:latin typeface="Tahoma" pitchFamily="34" charset="0"/>
                </a:rPr>
                <a:t>Australian Business Excellence Awards </a:t>
              </a:r>
            </a:p>
            <a:p>
              <a:pPr>
                <a:lnSpc>
                  <a:spcPct val="160000"/>
                </a:lnSpc>
              </a:pPr>
              <a:r>
                <a:rPr lang="en-US" sz="2000" b="1">
                  <a:solidFill>
                    <a:srgbClr val="000000"/>
                  </a:solidFill>
                  <a:latin typeface="Tahoma" pitchFamily="34" charset="0"/>
                </a:rPr>
                <a:t>European Foundation Quality Management</a:t>
              </a:r>
            </a:p>
            <a:p>
              <a:pPr>
                <a:lnSpc>
                  <a:spcPct val="170000"/>
                </a:lnSpc>
              </a:pPr>
              <a:r>
                <a:rPr lang="en-US" sz="2000" b="1">
                  <a:solidFill>
                    <a:srgbClr val="000000"/>
                  </a:solidFill>
                  <a:latin typeface="Tahoma" pitchFamily="34" charset="0"/>
                </a:rPr>
                <a:t>Singapore Quality Award</a:t>
              </a:r>
            </a:p>
            <a:p>
              <a:pPr>
                <a:lnSpc>
                  <a:spcPct val="180000"/>
                </a:lnSpc>
              </a:pPr>
              <a:r>
                <a:rPr lang="en-US" sz="2000" b="1">
                  <a:solidFill>
                    <a:srgbClr val="000000"/>
                  </a:solidFill>
                  <a:latin typeface="Tahoma" pitchFamily="34" charset="0"/>
                </a:rPr>
                <a:t>Japan Quality Award	</a:t>
              </a:r>
            </a:p>
            <a:p>
              <a:pPr>
                <a:lnSpc>
                  <a:spcPct val="190000"/>
                </a:lnSpc>
              </a:pPr>
              <a:r>
                <a:rPr lang="en-US" sz="2000" b="1">
                  <a:solidFill>
                    <a:srgbClr val="000000"/>
                  </a:solidFill>
                  <a:latin typeface="Tahoma" pitchFamily="34" charset="0"/>
                </a:rPr>
                <a:t>MBNQA : Education and Healthcare 	</a:t>
              </a:r>
            </a:p>
            <a:p>
              <a:pPr>
                <a:lnSpc>
                  <a:spcPct val="190000"/>
                </a:lnSpc>
              </a:pPr>
              <a:r>
                <a:rPr lang="en-US" sz="2000" b="1">
                  <a:solidFill>
                    <a:srgbClr val="000000"/>
                  </a:solidFill>
                  <a:latin typeface="Tahoma" pitchFamily="34" charset="0"/>
                </a:rPr>
                <a:t>Thailand Quality Award	</a:t>
              </a:r>
            </a:p>
          </p:txBody>
        </p:sp>
        <p:sp>
          <p:nvSpPr>
            <p:cNvPr id="1116169" name="Text Box 9"/>
            <p:cNvSpPr txBox="1">
              <a:spLocks noChangeArrowheads="1"/>
            </p:cNvSpPr>
            <p:nvPr/>
          </p:nvSpPr>
          <p:spPr bwMode="auto">
            <a:xfrm>
              <a:off x="4492" y="672"/>
              <a:ext cx="1102" cy="3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Japan	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Canada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USA	</a:t>
              </a:r>
            </a:p>
            <a:p>
              <a:pPr>
                <a:lnSpc>
                  <a:spcPct val="13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Australia</a:t>
              </a:r>
            </a:p>
            <a:p>
              <a:pPr>
                <a:lnSpc>
                  <a:spcPct val="13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EU	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Singapore</a:t>
              </a:r>
            </a:p>
            <a:p>
              <a:pPr>
                <a:lnSpc>
                  <a:spcPct val="15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Japan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USA	</a:t>
              </a:r>
            </a:p>
            <a:p>
              <a:pPr>
                <a:lnSpc>
                  <a:spcPct val="14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Thailand</a:t>
              </a:r>
              <a:endParaRPr lang="en-US" sz="2400">
                <a:solidFill>
                  <a:srgbClr val="000000"/>
                </a:solidFill>
                <a:latin typeface="Tahoma" pitchFamily="34" charset="0"/>
                <a:cs typeface="BrowalliaUPC" pitchFamily="34" charset="-34"/>
              </a:endParaRPr>
            </a:p>
          </p:txBody>
        </p:sp>
        <p:sp>
          <p:nvSpPr>
            <p:cNvPr id="1116170" name="Rectangle 10"/>
            <p:cNvSpPr>
              <a:spLocks noChangeArrowheads="1"/>
            </p:cNvSpPr>
            <p:nvPr/>
          </p:nvSpPr>
          <p:spPr bwMode="auto">
            <a:xfrm>
              <a:off x="96" y="672"/>
              <a:ext cx="116" cy="23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endParaRPr lang="th-TH"/>
            </a:p>
          </p:txBody>
        </p:sp>
        <p:sp>
          <p:nvSpPr>
            <p:cNvPr id="1116171" name="Line 11"/>
            <p:cNvSpPr>
              <a:spLocks noChangeShapeType="1"/>
            </p:cNvSpPr>
            <p:nvPr/>
          </p:nvSpPr>
          <p:spPr bwMode="auto">
            <a:xfrm>
              <a:off x="96" y="1104"/>
              <a:ext cx="5568" cy="0"/>
            </a:xfrm>
            <a:prstGeom prst="line">
              <a:avLst/>
            </a:prstGeom>
            <a:noFill/>
            <a:ln w="3175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endParaRPr lang="th-TH"/>
            </a:p>
          </p:txBody>
        </p:sp>
        <p:sp>
          <p:nvSpPr>
            <p:cNvPr id="1116172" name="Line 12"/>
            <p:cNvSpPr>
              <a:spLocks noChangeShapeType="1"/>
            </p:cNvSpPr>
            <p:nvPr/>
          </p:nvSpPr>
          <p:spPr bwMode="auto">
            <a:xfrm>
              <a:off x="96" y="1440"/>
              <a:ext cx="5568" cy="0"/>
            </a:xfrm>
            <a:prstGeom prst="line">
              <a:avLst/>
            </a:prstGeom>
            <a:noFill/>
            <a:ln w="3175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endParaRPr lang="th-TH"/>
            </a:p>
          </p:txBody>
        </p:sp>
        <p:sp>
          <p:nvSpPr>
            <p:cNvPr id="1116173" name="Line 13"/>
            <p:cNvSpPr>
              <a:spLocks noChangeShapeType="1"/>
            </p:cNvSpPr>
            <p:nvPr/>
          </p:nvSpPr>
          <p:spPr bwMode="auto">
            <a:xfrm>
              <a:off x="96" y="1776"/>
              <a:ext cx="5568" cy="0"/>
            </a:xfrm>
            <a:prstGeom prst="line">
              <a:avLst/>
            </a:prstGeom>
            <a:noFill/>
            <a:ln w="3175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endParaRPr lang="th-TH"/>
            </a:p>
          </p:txBody>
        </p:sp>
        <p:sp>
          <p:nvSpPr>
            <p:cNvPr id="1116174" name="Line 14"/>
            <p:cNvSpPr>
              <a:spLocks noChangeShapeType="1"/>
            </p:cNvSpPr>
            <p:nvPr/>
          </p:nvSpPr>
          <p:spPr bwMode="auto">
            <a:xfrm>
              <a:off x="96" y="2064"/>
              <a:ext cx="5568" cy="0"/>
            </a:xfrm>
            <a:prstGeom prst="line">
              <a:avLst/>
            </a:prstGeom>
            <a:noFill/>
            <a:ln w="3175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endParaRPr lang="th-TH"/>
            </a:p>
          </p:txBody>
        </p:sp>
        <p:sp>
          <p:nvSpPr>
            <p:cNvPr id="1116175" name="Line 15"/>
            <p:cNvSpPr>
              <a:spLocks noChangeShapeType="1"/>
            </p:cNvSpPr>
            <p:nvPr/>
          </p:nvSpPr>
          <p:spPr bwMode="auto">
            <a:xfrm>
              <a:off x="96" y="2400"/>
              <a:ext cx="5568" cy="0"/>
            </a:xfrm>
            <a:prstGeom prst="line">
              <a:avLst/>
            </a:prstGeom>
            <a:noFill/>
            <a:ln w="3175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endParaRPr lang="th-TH"/>
            </a:p>
          </p:txBody>
        </p:sp>
        <p:sp>
          <p:nvSpPr>
            <p:cNvPr id="1116176" name="Line 16"/>
            <p:cNvSpPr>
              <a:spLocks noChangeShapeType="1"/>
            </p:cNvSpPr>
            <p:nvPr/>
          </p:nvSpPr>
          <p:spPr bwMode="auto">
            <a:xfrm>
              <a:off x="96" y="2736"/>
              <a:ext cx="5568" cy="0"/>
            </a:xfrm>
            <a:prstGeom prst="line">
              <a:avLst/>
            </a:prstGeom>
            <a:noFill/>
            <a:ln w="3175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endParaRPr lang="th-TH"/>
            </a:p>
          </p:txBody>
        </p:sp>
        <p:sp>
          <p:nvSpPr>
            <p:cNvPr id="1116177" name="Line 17"/>
            <p:cNvSpPr>
              <a:spLocks noChangeShapeType="1"/>
            </p:cNvSpPr>
            <p:nvPr/>
          </p:nvSpPr>
          <p:spPr bwMode="auto">
            <a:xfrm>
              <a:off x="96" y="3072"/>
              <a:ext cx="5568" cy="0"/>
            </a:xfrm>
            <a:prstGeom prst="line">
              <a:avLst/>
            </a:prstGeom>
            <a:noFill/>
            <a:ln w="3175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endParaRPr lang="th-TH"/>
            </a:p>
          </p:txBody>
        </p:sp>
        <p:sp>
          <p:nvSpPr>
            <p:cNvPr id="1116178" name="Line 18"/>
            <p:cNvSpPr>
              <a:spLocks noChangeShapeType="1"/>
            </p:cNvSpPr>
            <p:nvPr/>
          </p:nvSpPr>
          <p:spPr bwMode="auto">
            <a:xfrm>
              <a:off x="96" y="3408"/>
              <a:ext cx="5568" cy="0"/>
            </a:xfrm>
            <a:prstGeom prst="line">
              <a:avLst/>
            </a:prstGeom>
            <a:noFill/>
            <a:ln w="3175">
              <a:solidFill>
                <a:srgbClr val="66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3" tIns="45711" rIns="91423" bIns="45711">
              <a:spAutoFit/>
            </a:bodyPr>
            <a:lstStyle/>
            <a:p>
              <a:endParaRPr lang="th-TH"/>
            </a:p>
          </p:txBody>
        </p:sp>
      </p:grpSp>
      <p:grpSp>
        <p:nvGrpSpPr>
          <p:cNvPr id="1116179" name="Group 19"/>
          <p:cNvGrpSpPr>
            <a:grpSpLocks/>
          </p:cNvGrpSpPr>
          <p:nvPr/>
        </p:nvGrpSpPr>
        <p:grpSpPr bwMode="auto">
          <a:xfrm>
            <a:off x="952500" y="5957981"/>
            <a:ext cx="7239000" cy="765175"/>
            <a:chOff x="720" y="3792"/>
            <a:chExt cx="4512" cy="482"/>
          </a:xfrm>
        </p:grpSpPr>
        <p:sp>
          <p:nvSpPr>
            <p:cNvPr id="1116180" name="Rectangle 20"/>
            <p:cNvSpPr>
              <a:spLocks noChangeArrowheads="1"/>
            </p:cNvSpPr>
            <p:nvPr/>
          </p:nvSpPr>
          <p:spPr bwMode="auto">
            <a:xfrm>
              <a:off x="720" y="3792"/>
              <a:ext cx="4512" cy="48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lIns="91434" tIns="45717" rIns="91434" bIns="45717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FF6600"/>
                  </a:solidFill>
                  <a:latin typeface="Comic Sans MS" pitchFamily="66" charset="0"/>
                </a:rPr>
                <a:t>Quality         Performance / Organizational  Excellence</a:t>
              </a:r>
            </a:p>
          </p:txBody>
        </p:sp>
        <p:sp>
          <p:nvSpPr>
            <p:cNvPr id="1116181" name="Line 21"/>
            <p:cNvSpPr>
              <a:spLocks noChangeShapeType="1"/>
            </p:cNvSpPr>
            <p:nvPr/>
          </p:nvSpPr>
          <p:spPr bwMode="auto">
            <a:xfrm>
              <a:off x="1440" y="4032"/>
              <a:ext cx="2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none" lIns="91434" tIns="45717" rIns="91434" bIns="45717" anchor="ctr"/>
            <a:lstStyle/>
            <a:p>
              <a:endParaRPr lang="th-TH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85569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71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DC0BB-8069-4971-A97E-BE5570981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black">
          <a:xfrm>
            <a:off x="-34316" y="46461"/>
            <a:ext cx="89988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defTabSz="914353"/>
            <a:r>
              <a:rPr lang="th-TH" sz="3600" dirty="0" smtClean="0">
                <a:solidFill>
                  <a:prstClr val="black"/>
                </a:solidFill>
                <a:latin typeface="TH Sarabun New" panose="020B0500040200020003" pitchFamily="34" charset="-34"/>
                <a:ea typeface="Tahoma" panose="020B0604030504040204" pitchFamily="34" charset="0"/>
                <a:cs typeface="TH Sarabun New" panose="020B0500040200020003" pitchFamily="34" charset="-34"/>
              </a:rPr>
              <a:t>   การปรับปรุงเกณฑ์คุณภาพการบริหารจัดการภาครัฐ</a:t>
            </a:r>
            <a:endParaRPr lang="th-TH" sz="3600" dirty="0">
              <a:solidFill>
                <a:prstClr val="black"/>
              </a:solidFill>
              <a:latin typeface="TH Sarabun New" panose="020B0500040200020003" pitchFamily="34" charset="-34"/>
              <a:ea typeface="Tahoma" panose="020B060403050404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535" y="4650594"/>
            <a:ext cx="4519414" cy="2059547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4348265" y="4550096"/>
            <a:ext cx="4684098" cy="2258894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 rot="13175968" flipV="1">
            <a:off x="2319321" y="4544768"/>
            <a:ext cx="1440160" cy="671711"/>
          </a:xfrm>
          <a:prstGeom prst="curvedUpArrow">
            <a:avLst/>
          </a:prstGeom>
          <a:solidFill>
            <a:srgbClr val="D51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black"/>
              </a:solidFill>
            </a:endParaRPr>
          </a:p>
        </p:txBody>
      </p:sp>
      <p:sp>
        <p:nvSpPr>
          <p:cNvPr id="39" name="Title 5"/>
          <p:cNvSpPr txBox="1">
            <a:spLocks/>
          </p:cNvSpPr>
          <p:nvPr/>
        </p:nvSpPr>
        <p:spPr>
          <a:xfrm>
            <a:off x="6722871" y="1025279"/>
            <a:ext cx="244487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โครงสร้างของเกณฑ์ </a:t>
            </a:r>
            <a:r>
              <a:rPr lang="en-US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PMQA </a:t>
            </a:r>
            <a:r>
              <a:rPr lang="th-TH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ปี </a:t>
            </a:r>
            <a:r>
              <a:rPr lang="en-US" sz="18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2558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0" name="Title 5"/>
          <p:cNvSpPr txBox="1">
            <a:spLocks/>
          </p:cNvSpPr>
          <p:nvPr/>
        </p:nvSpPr>
        <p:spPr>
          <a:xfrm>
            <a:off x="1714286" y="5598302"/>
            <a:ext cx="2444875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โครงสร้างของเกณฑ์ </a:t>
            </a:r>
            <a:r>
              <a:rPr lang="en-US" sz="2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PMQA </a:t>
            </a:r>
            <a:r>
              <a:rPr lang="th-TH" sz="2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ปี </a:t>
            </a:r>
            <a:r>
              <a:rPr lang="en-US" sz="20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2550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506" y="985034"/>
            <a:ext cx="6595388" cy="3177815"/>
            <a:chOff x="1649020" y="1331940"/>
            <a:chExt cx="6595388" cy="3177815"/>
          </a:xfrm>
        </p:grpSpPr>
        <p:grpSp>
          <p:nvGrpSpPr>
            <p:cNvPr id="11" name="Group 10"/>
            <p:cNvGrpSpPr/>
            <p:nvPr/>
          </p:nvGrpSpPr>
          <p:grpSpPr>
            <a:xfrm>
              <a:off x="1835696" y="1372281"/>
              <a:ext cx="6084316" cy="2992823"/>
              <a:chOff x="3653408" y="280119"/>
              <a:chExt cx="8458200" cy="5105399"/>
            </a:xfrm>
          </p:grpSpPr>
          <p:sp>
            <p:nvSpPr>
              <p:cNvPr id="12" name="AutoShape 14"/>
              <p:cNvSpPr>
                <a:spLocks noChangeArrowheads="1"/>
              </p:cNvSpPr>
              <p:nvPr/>
            </p:nvSpPr>
            <p:spPr bwMode="auto">
              <a:xfrm>
                <a:off x="7615808" y="2691531"/>
                <a:ext cx="639763" cy="258762"/>
              </a:xfrm>
              <a:prstGeom prst="leftRightArrow">
                <a:avLst>
                  <a:gd name="adj1" fmla="val 50000"/>
                  <a:gd name="adj2" fmla="val 4944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utoShape 15"/>
              <p:cNvSpPr>
                <a:spLocks noChangeArrowheads="1"/>
              </p:cNvSpPr>
              <p:nvPr/>
            </p:nvSpPr>
            <p:spPr bwMode="auto">
              <a:xfrm>
                <a:off x="7844408" y="3999631"/>
                <a:ext cx="260350" cy="596900"/>
              </a:xfrm>
              <a:prstGeom prst="upDownArrow">
                <a:avLst>
                  <a:gd name="adj1" fmla="val 50000"/>
                  <a:gd name="adj2" fmla="val 4585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4644008" y="1194518"/>
                <a:ext cx="685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5" name="Group 35"/>
              <p:cNvGrpSpPr>
                <a:grpSpLocks/>
              </p:cNvGrpSpPr>
              <p:nvPr/>
            </p:nvGrpSpPr>
            <p:grpSpPr bwMode="auto">
              <a:xfrm>
                <a:off x="4644009" y="280119"/>
                <a:ext cx="6858000" cy="966788"/>
                <a:chOff x="912" y="768"/>
                <a:chExt cx="4320" cy="609"/>
              </a:xfrm>
            </p:grpSpPr>
            <p:sp>
              <p:nvSpPr>
                <p:cNvPr id="35" name="Freeform 21"/>
                <p:cNvSpPr>
                  <a:spLocks/>
                </p:cNvSpPr>
                <p:nvPr/>
              </p:nvSpPr>
              <p:spPr bwMode="auto">
                <a:xfrm>
                  <a:off x="912" y="768"/>
                  <a:ext cx="4320" cy="576"/>
                </a:xfrm>
                <a:custGeom>
                  <a:avLst/>
                  <a:gdLst>
                    <a:gd name="T0" fmla="*/ 0 w 4320"/>
                    <a:gd name="T1" fmla="*/ 576 h 576"/>
                    <a:gd name="T2" fmla="*/ 2064 w 4320"/>
                    <a:gd name="T3" fmla="*/ 0 h 576"/>
                    <a:gd name="T4" fmla="*/ 4320 w 4320"/>
                    <a:gd name="T5" fmla="*/ 576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" h="576">
                      <a:moveTo>
                        <a:pt x="0" y="576"/>
                      </a:moveTo>
                      <a:cubicBezTo>
                        <a:pt x="672" y="288"/>
                        <a:pt x="1344" y="0"/>
                        <a:pt x="2064" y="0"/>
                      </a:cubicBezTo>
                      <a:cubicBezTo>
                        <a:pt x="2784" y="0"/>
                        <a:pt x="3944" y="480"/>
                        <a:pt x="4320" y="576"/>
                      </a:cubicBezTo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34" y="907"/>
                  <a:ext cx="3552" cy="4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914400">
                    <a:lnSpc>
                      <a:spcPct val="80000"/>
                    </a:lnSpc>
                  </a:pPr>
                  <a:r>
                    <a:rPr lang="th-TH" sz="1400" b="1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ลักษณะสำคัญขององค์การ</a:t>
                  </a:r>
                  <a:r>
                    <a:rPr lang="en-US" sz="1400" b="1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en-US" sz="1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th-TH" sz="1400" b="1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สภาพแวดล้อม</a:t>
                  </a:r>
                  <a:r>
                    <a:rPr lang="en-US" sz="1400" b="1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th-TH" sz="1400" b="1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ความสัมพันธ์ และความท้าทาย </a:t>
                  </a:r>
                  <a:endParaRPr lang="en-US" sz="1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3882008" y="1194518"/>
                <a:ext cx="838200" cy="990600"/>
              </a:xfrm>
              <a:custGeom>
                <a:avLst/>
                <a:gdLst>
                  <a:gd name="T0" fmla="*/ 0 w 576"/>
                  <a:gd name="T1" fmla="*/ 720 h 720"/>
                  <a:gd name="T2" fmla="*/ 576 w 576"/>
                  <a:gd name="T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6" h="720">
                    <a:moveTo>
                      <a:pt x="0" y="720"/>
                    </a:moveTo>
                    <a:cubicBezTo>
                      <a:pt x="240" y="420"/>
                      <a:pt x="480" y="120"/>
                      <a:pt x="576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1502008" y="1194518"/>
                <a:ext cx="609600" cy="990600"/>
              </a:xfrm>
              <a:custGeom>
                <a:avLst/>
                <a:gdLst>
                  <a:gd name="T0" fmla="*/ 288 w 288"/>
                  <a:gd name="T1" fmla="*/ 720 h 720"/>
                  <a:gd name="T2" fmla="*/ 0 w 288"/>
                  <a:gd name="T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8" h="720">
                    <a:moveTo>
                      <a:pt x="288" y="720"/>
                    </a:moveTo>
                    <a:cubicBezTo>
                      <a:pt x="168" y="420"/>
                      <a:pt x="48" y="120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8" name="Group 37"/>
              <p:cNvGrpSpPr>
                <a:grpSpLocks/>
              </p:cNvGrpSpPr>
              <p:nvPr/>
            </p:nvGrpSpPr>
            <p:grpSpPr bwMode="auto">
              <a:xfrm>
                <a:off x="3653408" y="1575518"/>
                <a:ext cx="4191001" cy="2525713"/>
                <a:chOff x="288" y="1584"/>
                <a:chExt cx="2640" cy="1591"/>
              </a:xfrm>
            </p:grpSpPr>
            <p:sp>
              <p:nvSpPr>
                <p:cNvPr id="29" name="Rectangle 5"/>
                <p:cNvSpPr>
                  <a:spLocks noChangeArrowheads="1"/>
                </p:cNvSpPr>
                <p:nvPr/>
              </p:nvSpPr>
              <p:spPr bwMode="auto">
                <a:xfrm>
                  <a:off x="1597" y="2571"/>
                  <a:ext cx="1331" cy="60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006600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algn="ctr" defTabSz="914400">
                    <a:lnSpc>
                      <a:spcPct val="80000"/>
                    </a:lnSpc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</a:t>
                  </a: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การให้ความสำคัญ</a:t>
                  </a: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กับผู้รับบริการ</a:t>
                  </a: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และผู้มีส่วนได้ส่วนเสีย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Line 7"/>
                <p:cNvSpPr>
                  <a:spLocks noChangeShapeType="1"/>
                </p:cNvSpPr>
                <p:nvPr/>
              </p:nvSpPr>
              <p:spPr bwMode="auto">
                <a:xfrm>
                  <a:off x="1326" y="2681"/>
                  <a:ext cx="236" cy="2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326" y="1803"/>
                  <a:ext cx="236" cy="2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2083"/>
                  <a:ext cx="993" cy="598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006600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marL="342900" indent="-166688" algn="ctr" defTabSz="914400">
                    <a:lnSpc>
                      <a:spcPct val="80000"/>
                    </a:lnSpc>
                    <a:buFontTx/>
                    <a:buAutoNum type="arabicPeriod"/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การนำองค์การ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1598" y="1584"/>
                  <a:ext cx="1217" cy="597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006600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  <a:flatTx/>
                </a:bodyPr>
                <a:lstStyle/>
                <a:p>
                  <a:pPr algn="ctr" defTabSz="914400">
                    <a:lnSpc>
                      <a:spcPct val="80000"/>
                    </a:lnSpc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2. </a:t>
                  </a: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การวางแผนเชิง</a:t>
                  </a: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ยุทธศาสตร์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>
                  <a:off x="2183" y="2239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9" name="Group 28"/>
              <p:cNvGrpSpPr>
                <a:grpSpLocks/>
              </p:cNvGrpSpPr>
              <p:nvPr/>
            </p:nvGrpSpPr>
            <p:grpSpPr bwMode="auto">
              <a:xfrm>
                <a:off x="8095233" y="1575518"/>
                <a:ext cx="1862138" cy="2525713"/>
                <a:chOff x="3086" y="1584"/>
                <a:chExt cx="1173" cy="1591"/>
              </a:xfrm>
            </p:grpSpPr>
            <p:sp>
              <p:nvSpPr>
                <p:cNvPr id="26" name="Rectangle 4"/>
                <p:cNvSpPr>
                  <a:spLocks noChangeArrowheads="1"/>
                </p:cNvSpPr>
                <p:nvPr/>
              </p:nvSpPr>
              <p:spPr bwMode="auto">
                <a:xfrm>
                  <a:off x="3131" y="2572"/>
                  <a:ext cx="1128" cy="60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algn="ctr" defTabSz="914400">
                    <a:lnSpc>
                      <a:spcPct val="80000"/>
                    </a:lnSpc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</a:t>
                  </a: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การมุ่งเน้นระบบ</a:t>
                  </a: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การปฏิบัติการ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Rectangle 8"/>
                <p:cNvSpPr>
                  <a:spLocks noChangeArrowheads="1"/>
                </p:cNvSpPr>
                <p:nvPr/>
              </p:nvSpPr>
              <p:spPr bwMode="auto">
                <a:xfrm>
                  <a:off x="3086" y="1584"/>
                  <a:ext cx="1173" cy="60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algn="ctr" defTabSz="914400">
                    <a:lnSpc>
                      <a:spcPct val="80000"/>
                    </a:lnSpc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</a:t>
                  </a: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การมุ่งเน้น</a:t>
                  </a: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บุคลากร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Line 13"/>
                <p:cNvSpPr>
                  <a:spLocks noChangeShapeType="1"/>
                </p:cNvSpPr>
                <p:nvPr/>
              </p:nvSpPr>
              <p:spPr bwMode="auto">
                <a:xfrm>
                  <a:off x="3734" y="2239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V="1">
                <a:off x="10072464" y="3339230"/>
                <a:ext cx="486569" cy="3748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>
                <a:off x="10130408" y="2032718"/>
                <a:ext cx="428625" cy="4349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10559033" y="2381968"/>
                <a:ext cx="1504950" cy="958850"/>
              </a:xfrm>
              <a:prstGeom prst="rect">
                <a:avLst/>
              </a:prstGeom>
              <a:solidFill>
                <a:srgbClr val="993300"/>
              </a:solidFill>
              <a:ln w="7620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993300"/>
                </a:extrusion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en-US" sz="1200" b="1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th-TH" sz="1200" b="1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ผลลัพธ์</a:t>
                </a:r>
              </a:p>
              <a:p>
                <a:pPr algn="ctr" defTabSz="914400">
                  <a:lnSpc>
                    <a:spcPct val="80000"/>
                  </a:lnSpc>
                </a:pPr>
                <a:r>
                  <a:rPr lang="th-TH" sz="1200" b="1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การดำเนินการ</a:t>
                </a:r>
                <a:endParaRPr lang="en-US" sz="1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4211960" y="4775918"/>
                <a:ext cx="7488832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en-US" sz="1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th-TH" sz="1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การวัด การวิเคราะห์ และการจัดการความรู้</a:t>
                </a:r>
                <a:endPara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3724846" y="3350341"/>
                <a:ext cx="838200" cy="132873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Line 18"/>
              <p:cNvSpPr>
                <a:spLocks noChangeShapeType="1"/>
              </p:cNvSpPr>
              <p:nvPr/>
            </p:nvSpPr>
            <p:spPr bwMode="auto">
              <a:xfrm flipH="1">
                <a:off x="11210666" y="3350340"/>
                <a:ext cx="824742" cy="132873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649020" y="1331940"/>
              <a:ext cx="6595388" cy="31778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2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165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DC0BB-8069-4971-A97E-BE55709814BD}" type="slidenum">
              <a:rPr lang="en-US" sz="900" smtClean="0"/>
              <a:pPr/>
              <a:t>14</a:t>
            </a:fld>
            <a:endParaRPr lang="en-US" sz="900"/>
          </a:p>
        </p:txBody>
      </p:sp>
      <p:sp>
        <p:nvSpPr>
          <p:cNvPr id="3" name="Rectangle 2"/>
          <p:cNvSpPr/>
          <p:nvPr/>
        </p:nvSpPr>
        <p:spPr>
          <a:xfrm>
            <a:off x="243062" y="-10368"/>
            <a:ext cx="8073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วัตถุประสงค์และสาระสำคัญของเกณฑ์</a:t>
            </a:r>
            <a:r>
              <a:rPr lang="en-US" sz="24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PMQA</a:t>
            </a:r>
            <a:r>
              <a:rPr lang="th-TH" sz="24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2558</a:t>
            </a:r>
            <a:endParaRPr lang="th-TH" sz="2400" b="1" dirty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432" y="808979"/>
            <a:ext cx="8179468" cy="2909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softEdge rad="127000"/>
          </a:effectLst>
        </p:spPr>
        <p:txBody>
          <a:bodyPr wrap="square">
            <a:noAutofit/>
          </a:bodyPr>
          <a:lstStyle/>
          <a:p>
            <a:pPr marL="360363" indent="-360363"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    </a:t>
            </a:r>
            <a:r>
              <a:rPr lang="en-US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1) </a:t>
            </a:r>
            <a:r>
              <a:rPr lang="th-TH" b="1" i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วัตถุประสงค์การปรับเปลี่ยน</a:t>
            </a:r>
          </a:p>
          <a:p>
            <a:pPr marL="360363" indent="-360363"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    เพื่อให้</a:t>
            </a:r>
            <a:r>
              <a:rPr lang="th-TH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เกณฑ์รางวัลคุณภาพการการบริหารจัดการภาครัฐ มีความทันสมัย ตามบริบทที่เปลี่ยนแปลงไป รวมทั้งเพื่อให้สอดคล้องกับมาตรฐานสากล (เกณฑ์ </a:t>
            </a:r>
            <a:r>
              <a:rPr lang="en-US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MBAQA</a:t>
            </a:r>
            <a:r>
              <a:rPr lang="th-TH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) และแผนยุทธศาสตร์การพัฒนาระบบราชการไทยฉบับปัจจุบัน </a:t>
            </a:r>
            <a:r>
              <a:rPr lang="th-TH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(</a:t>
            </a:r>
            <a:r>
              <a:rPr lang="th-TH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พ</a:t>
            </a:r>
            <a:r>
              <a:rPr lang="en-US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.</a:t>
            </a:r>
            <a:r>
              <a:rPr lang="th-TH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ศ</a:t>
            </a:r>
            <a:r>
              <a:rPr lang="en-US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. 2555 – 2561</a:t>
            </a:r>
            <a:r>
              <a:rPr lang="en-US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)</a:t>
            </a:r>
          </a:p>
          <a:p>
            <a:pPr marL="360363" indent="-360363">
              <a:lnSpc>
                <a:spcPct val="150000"/>
              </a:lnSpc>
            </a:pPr>
            <a:endParaRPr lang="en-US" dirty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532" y="3807326"/>
            <a:ext cx="8179468" cy="29094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softEdge rad="127000"/>
          </a:effectLst>
        </p:spPr>
        <p:txBody>
          <a:bodyPr wrap="square">
            <a:noAutofit/>
          </a:bodyPr>
          <a:lstStyle/>
          <a:p>
            <a:pPr marL="360363" indent="-360363"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    </a:t>
            </a:r>
            <a:r>
              <a:rPr lang="en-US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2) </a:t>
            </a:r>
            <a:r>
              <a:rPr lang="th-TH" b="1" i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สาระสำคัญของเกณฑ์ฯ </a:t>
            </a:r>
          </a:p>
          <a:p>
            <a:pPr marL="360363" indent="-360363"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    มีจุดเน้นที่วัตถุประสงค์เชิงยุทธศาสตร์ การให้ความสำคัญกับการเสริมสร้างนวัตกรรมและการสร้างขีดความสามารถในการแข่งขันเพื่อความยั่งยืนของส่วนราชการและของประเทศ การเปลี่ยนแปลงต่าง ๆ จะเป็นแก่นที่ผู้บริหารของทุกส่วนราชการใช้ประกอบการตัดสินใจเพื่อกำหนดเส้นทาง</a:t>
            </a:r>
            <a:br>
              <a:rPr lang="th-TH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เชิงยุทธศาสตร์ และบรรลุประสิทธิผลขององค์การ</a:t>
            </a:r>
            <a:endParaRPr lang="en-US" dirty="0" smtClean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marL="360363" indent="-360363">
              <a:lnSpc>
                <a:spcPct val="150000"/>
              </a:lnSpc>
            </a:pPr>
            <a:endParaRPr lang="en-US" dirty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2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511" y="116632"/>
            <a:ext cx="7886700" cy="543594"/>
          </a:xfrm>
        </p:spPr>
        <p:txBody>
          <a:bodyPr>
            <a:noAutofit/>
          </a:bodyPr>
          <a:lstStyle/>
          <a:p>
            <a:r>
              <a:rPr lang="th-TH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th-TH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</a:br>
            <a:r>
              <a:rPr lang="th-TH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โครงสร้าง</a:t>
            </a:r>
            <a:r>
              <a:rPr lang="th-TH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ของเกณฑ์ 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PMQA </a:t>
            </a:r>
            <a:r>
              <a:rPr lang="th-TH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ปี 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2558</a:t>
            </a:r>
            <a:r>
              <a:rPr lang="en-US" sz="2400" dirty="0"/>
              <a:t/>
            </a:r>
            <a:br>
              <a:rPr lang="en-US" sz="2400" dirty="0"/>
            </a:br>
            <a:endParaRPr lang="th-T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8687" y="1276566"/>
            <a:ext cx="8505394" cy="4833978"/>
            <a:chOff x="1649020" y="1331940"/>
            <a:chExt cx="6595388" cy="3177815"/>
          </a:xfrm>
        </p:grpSpPr>
        <p:grpSp>
          <p:nvGrpSpPr>
            <p:cNvPr id="6" name="Group 5"/>
            <p:cNvGrpSpPr/>
            <p:nvPr/>
          </p:nvGrpSpPr>
          <p:grpSpPr>
            <a:xfrm>
              <a:off x="1835696" y="1372280"/>
              <a:ext cx="6084316" cy="2992824"/>
              <a:chOff x="3653408" y="280118"/>
              <a:chExt cx="8458200" cy="5105400"/>
            </a:xfrm>
          </p:grpSpPr>
          <p:sp>
            <p:nvSpPr>
              <p:cNvPr id="8" name="AutoShape 14"/>
              <p:cNvSpPr>
                <a:spLocks noChangeArrowheads="1"/>
              </p:cNvSpPr>
              <p:nvPr/>
            </p:nvSpPr>
            <p:spPr bwMode="auto">
              <a:xfrm>
                <a:off x="7615808" y="2691531"/>
                <a:ext cx="639763" cy="258762"/>
              </a:xfrm>
              <a:prstGeom prst="leftRightArrow">
                <a:avLst>
                  <a:gd name="adj1" fmla="val 50000"/>
                  <a:gd name="adj2" fmla="val 4944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AutoShape 15"/>
              <p:cNvSpPr>
                <a:spLocks noChangeArrowheads="1"/>
              </p:cNvSpPr>
              <p:nvPr/>
            </p:nvSpPr>
            <p:spPr bwMode="auto">
              <a:xfrm>
                <a:off x="7844408" y="3999631"/>
                <a:ext cx="260350" cy="596900"/>
              </a:xfrm>
              <a:prstGeom prst="upDownArrow">
                <a:avLst>
                  <a:gd name="adj1" fmla="val 50000"/>
                  <a:gd name="adj2" fmla="val 4585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>
                <a:off x="4644008" y="1194518"/>
                <a:ext cx="6858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4644009" y="280118"/>
                <a:ext cx="6858000" cy="914400"/>
                <a:chOff x="912" y="768"/>
                <a:chExt cx="4320" cy="576"/>
              </a:xfrm>
            </p:grpSpPr>
            <p:sp>
              <p:nvSpPr>
                <p:cNvPr id="31" name="Freeform 21"/>
                <p:cNvSpPr>
                  <a:spLocks/>
                </p:cNvSpPr>
                <p:nvPr/>
              </p:nvSpPr>
              <p:spPr bwMode="auto">
                <a:xfrm>
                  <a:off x="912" y="768"/>
                  <a:ext cx="4320" cy="576"/>
                </a:xfrm>
                <a:custGeom>
                  <a:avLst/>
                  <a:gdLst>
                    <a:gd name="T0" fmla="*/ 0 w 4320"/>
                    <a:gd name="T1" fmla="*/ 576 h 576"/>
                    <a:gd name="T2" fmla="*/ 2064 w 4320"/>
                    <a:gd name="T3" fmla="*/ 0 h 576"/>
                    <a:gd name="T4" fmla="*/ 4320 w 4320"/>
                    <a:gd name="T5" fmla="*/ 576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" h="576">
                      <a:moveTo>
                        <a:pt x="0" y="576"/>
                      </a:moveTo>
                      <a:cubicBezTo>
                        <a:pt x="672" y="288"/>
                        <a:pt x="1344" y="0"/>
                        <a:pt x="2064" y="0"/>
                      </a:cubicBezTo>
                      <a:cubicBezTo>
                        <a:pt x="2784" y="0"/>
                        <a:pt x="3944" y="480"/>
                        <a:pt x="4320" y="576"/>
                      </a:cubicBezTo>
                    </a:path>
                  </a:pathLst>
                </a:custGeom>
                <a:solidFill>
                  <a:srgbClr val="CC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34" y="907"/>
                  <a:ext cx="3552" cy="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CCFF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914400">
                    <a:lnSpc>
                      <a:spcPct val="80000"/>
                    </a:lnSpc>
                  </a:pPr>
                  <a:r>
                    <a:rPr lang="th-TH" sz="1400" b="1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ลักษณะสำคัญขององค์การ</a:t>
                  </a:r>
                  <a:endParaRPr lang="en-US" sz="1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 defTabSz="914400">
                    <a:lnSpc>
                      <a:spcPct val="80000"/>
                    </a:lnSpc>
                  </a:pPr>
                  <a:r>
                    <a:rPr lang="th-TH" sz="1400" b="1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สภาพแวดล้อม</a:t>
                  </a:r>
                  <a:r>
                    <a:rPr lang="en-US" sz="1400" b="1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th-TH" sz="1400" b="1" dirty="0" smtClean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ความสัมพันธ์ และความท้าทาย </a:t>
                  </a:r>
                  <a:endParaRPr lang="en-US" sz="1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3882008" y="1194518"/>
                <a:ext cx="838200" cy="990600"/>
              </a:xfrm>
              <a:custGeom>
                <a:avLst/>
                <a:gdLst>
                  <a:gd name="T0" fmla="*/ 0 w 576"/>
                  <a:gd name="T1" fmla="*/ 720 h 720"/>
                  <a:gd name="T2" fmla="*/ 576 w 576"/>
                  <a:gd name="T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6" h="720">
                    <a:moveTo>
                      <a:pt x="0" y="720"/>
                    </a:moveTo>
                    <a:cubicBezTo>
                      <a:pt x="240" y="420"/>
                      <a:pt x="480" y="120"/>
                      <a:pt x="576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11502008" y="1194518"/>
                <a:ext cx="609600" cy="990600"/>
              </a:xfrm>
              <a:custGeom>
                <a:avLst/>
                <a:gdLst>
                  <a:gd name="T0" fmla="*/ 288 w 288"/>
                  <a:gd name="T1" fmla="*/ 720 h 720"/>
                  <a:gd name="T2" fmla="*/ 0 w 288"/>
                  <a:gd name="T3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8" h="720">
                    <a:moveTo>
                      <a:pt x="288" y="720"/>
                    </a:moveTo>
                    <a:cubicBezTo>
                      <a:pt x="168" y="420"/>
                      <a:pt x="48" y="120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3653408" y="1575518"/>
                <a:ext cx="4191001" cy="2525713"/>
                <a:chOff x="288" y="1584"/>
                <a:chExt cx="2640" cy="1591"/>
              </a:xfrm>
            </p:grpSpPr>
            <p:sp>
              <p:nvSpPr>
                <p:cNvPr id="25" name="Rectangle 5"/>
                <p:cNvSpPr>
                  <a:spLocks noChangeArrowheads="1"/>
                </p:cNvSpPr>
                <p:nvPr/>
              </p:nvSpPr>
              <p:spPr bwMode="auto">
                <a:xfrm>
                  <a:off x="1597" y="2571"/>
                  <a:ext cx="1331" cy="60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006600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algn="ctr" defTabSz="914400">
                    <a:lnSpc>
                      <a:spcPct val="150000"/>
                    </a:lnSpc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3. </a:t>
                  </a: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การให้ความสำคัญ</a:t>
                  </a:r>
                </a:p>
                <a:p>
                  <a:pPr algn="ctr" defTabSz="914400">
                    <a:lnSpc>
                      <a:spcPct val="15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กับผู้รับบริการ</a:t>
                  </a:r>
                </a:p>
                <a:p>
                  <a:pPr algn="ctr" defTabSz="914400">
                    <a:lnSpc>
                      <a:spcPct val="15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และผู้มีส่วนได้ส่วนเสีย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Line 7"/>
                <p:cNvSpPr>
                  <a:spLocks noChangeShapeType="1"/>
                </p:cNvSpPr>
                <p:nvPr/>
              </p:nvSpPr>
              <p:spPr bwMode="auto">
                <a:xfrm>
                  <a:off x="1326" y="2681"/>
                  <a:ext cx="236" cy="2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326" y="1803"/>
                  <a:ext cx="236" cy="2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Rectangle 11"/>
                <p:cNvSpPr>
                  <a:spLocks noChangeArrowheads="1"/>
                </p:cNvSpPr>
                <p:nvPr/>
              </p:nvSpPr>
              <p:spPr bwMode="auto">
                <a:xfrm>
                  <a:off x="288" y="2083"/>
                  <a:ext cx="993" cy="598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006600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marL="342900" indent="-166688" algn="ctr" defTabSz="914400">
                    <a:lnSpc>
                      <a:spcPct val="80000"/>
                    </a:lnSpc>
                    <a:buFontTx/>
                    <a:buAutoNum type="arabicPeriod"/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การนำองค์การ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Rectangle 16"/>
                <p:cNvSpPr>
                  <a:spLocks noChangeArrowheads="1"/>
                </p:cNvSpPr>
                <p:nvPr/>
              </p:nvSpPr>
              <p:spPr bwMode="auto">
                <a:xfrm>
                  <a:off x="1598" y="1584"/>
                  <a:ext cx="1217" cy="597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006600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rmAutofit/>
                  <a:flatTx/>
                </a:bodyPr>
                <a:lstStyle/>
                <a:p>
                  <a:pPr algn="ctr" defTabSz="914400">
                    <a:lnSpc>
                      <a:spcPct val="150000"/>
                    </a:lnSpc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2. </a:t>
                  </a: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การวางแผนเชิง</a:t>
                  </a:r>
                </a:p>
                <a:p>
                  <a:pPr algn="ctr" defTabSz="914400">
                    <a:lnSpc>
                      <a:spcPct val="15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ยุทธศาสตร์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auto">
                <a:xfrm>
                  <a:off x="2183" y="2239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15" name="Group 28"/>
              <p:cNvGrpSpPr>
                <a:grpSpLocks/>
              </p:cNvGrpSpPr>
              <p:nvPr/>
            </p:nvGrpSpPr>
            <p:grpSpPr bwMode="auto">
              <a:xfrm>
                <a:off x="8095233" y="1575518"/>
                <a:ext cx="1862138" cy="2525713"/>
                <a:chOff x="3086" y="1584"/>
                <a:chExt cx="1173" cy="1591"/>
              </a:xfrm>
            </p:grpSpPr>
            <p:sp>
              <p:nvSpPr>
                <p:cNvPr id="22" name="Rectangle 4"/>
                <p:cNvSpPr>
                  <a:spLocks noChangeArrowheads="1"/>
                </p:cNvSpPr>
                <p:nvPr/>
              </p:nvSpPr>
              <p:spPr bwMode="auto">
                <a:xfrm>
                  <a:off x="3131" y="2572"/>
                  <a:ext cx="1128" cy="603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algn="ctr" defTabSz="914400">
                    <a:lnSpc>
                      <a:spcPct val="150000"/>
                    </a:lnSpc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6. </a:t>
                  </a: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การมุ่งเน้นระบบ</a:t>
                  </a:r>
                </a:p>
                <a:p>
                  <a:pPr algn="ctr" defTabSz="914400">
                    <a:lnSpc>
                      <a:spcPct val="15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การปฏิบัติการ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8"/>
                <p:cNvSpPr>
                  <a:spLocks noChangeArrowheads="1"/>
                </p:cNvSpPr>
                <p:nvPr/>
              </p:nvSpPr>
              <p:spPr bwMode="auto">
                <a:xfrm>
                  <a:off x="3086" y="1584"/>
                  <a:ext cx="1173" cy="604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201600" prstMaterial="legacyMatte">
                  <a:bevelT w="13500" h="13500" prst="angle"/>
                  <a:bevelB w="13500" h="13500" prst="angle"/>
                  <a:extrusionClr>
                    <a:srgbClr val="3366FF"/>
                  </a:extrusionClr>
                </a:sp3d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pPr algn="ctr" defTabSz="914400">
                    <a:lnSpc>
                      <a:spcPct val="150000"/>
                    </a:lnSpc>
                  </a:pPr>
                  <a:r>
                    <a:rPr lang="en-US" sz="1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5. </a:t>
                  </a: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การมุ่งเน้น</a:t>
                  </a:r>
                </a:p>
                <a:p>
                  <a:pPr algn="ctr" defTabSz="914400">
                    <a:lnSpc>
                      <a:spcPct val="150000"/>
                    </a:lnSpc>
                  </a:pPr>
                  <a:r>
                    <a:rPr lang="th-TH" sz="12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บุคลากร</a:t>
                  </a:r>
                  <a:endPara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Line 13"/>
                <p:cNvSpPr>
                  <a:spLocks noChangeShapeType="1"/>
                </p:cNvSpPr>
                <p:nvPr/>
              </p:nvSpPr>
              <p:spPr bwMode="auto">
                <a:xfrm>
                  <a:off x="3734" y="2239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53882" dir="135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lnSpc>
                      <a:spcPct val="80000"/>
                    </a:lnSpc>
                  </a:pPr>
                  <a:endParaRPr lang="en-US" sz="12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V="1">
                <a:off x="10072464" y="3339230"/>
                <a:ext cx="486569" cy="3748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10130408" y="2032718"/>
                <a:ext cx="428625" cy="4349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0559033" y="2381968"/>
                <a:ext cx="1504950" cy="958850"/>
              </a:xfrm>
              <a:prstGeom prst="rect">
                <a:avLst/>
              </a:prstGeom>
              <a:solidFill>
                <a:srgbClr val="993300"/>
              </a:solidFill>
              <a:ln w="76200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993300"/>
                </a:extrusion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 defTabSz="914400">
                  <a:lnSpc>
                    <a:spcPct val="150000"/>
                  </a:lnSpc>
                </a:pPr>
                <a:r>
                  <a:rPr lang="en-US" sz="12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  <a:r>
                  <a:rPr lang="en-US" sz="1200" b="1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th-TH" sz="1200" b="1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ผลลัพธ์</a:t>
                </a:r>
              </a:p>
              <a:p>
                <a:pPr algn="ctr" defTabSz="914400">
                  <a:lnSpc>
                    <a:spcPct val="150000"/>
                  </a:lnSpc>
                </a:pPr>
                <a:r>
                  <a:rPr lang="th-TH" sz="1200" b="1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การดำเนินการ</a:t>
                </a:r>
                <a:endParaRPr lang="en-US" sz="1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211960" y="4775918"/>
                <a:ext cx="7488832" cy="609600"/>
              </a:xfrm>
              <a:prstGeom prst="rect">
                <a:avLst/>
              </a:prstGeom>
              <a:solidFill>
                <a:srgbClr val="FFCC99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016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53882" dir="135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pPr algn="ctr" defTabSz="914400">
                  <a:lnSpc>
                    <a:spcPct val="80000"/>
                  </a:lnSpc>
                </a:pPr>
                <a:r>
                  <a:rPr lang="en-US" sz="1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th-TH" sz="1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การวัด การวิเคราะห์ และการจัดการความรู้</a:t>
                </a:r>
                <a:endPara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3724846" y="3350341"/>
                <a:ext cx="838200" cy="13287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H="1">
                <a:off x="11210666" y="3350340"/>
                <a:ext cx="824742" cy="13287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>
                  <a:lnSpc>
                    <a:spcPct val="80000"/>
                  </a:lnSpc>
                </a:pPr>
                <a:endParaRPr lang="en-US" sz="1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649020" y="1331940"/>
              <a:ext cx="6595388" cy="31778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th-TH" sz="2800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185540" y="764352"/>
            <a:ext cx="2719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th-TH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OP </a:t>
            </a:r>
            <a:r>
              <a:rPr lang="en-US" sz="1200" b="1" dirty="0" smtClean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13</a:t>
            </a:r>
            <a:r>
              <a:rPr lang="th-TH" sz="1200" b="1" dirty="0" smtClean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คำถาม</a:t>
            </a:r>
          </a:p>
          <a:p>
            <a:pPr defTabSz="914400"/>
            <a:r>
              <a:rPr lang="en-US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2.  </a:t>
            </a:r>
            <a:r>
              <a:rPr lang="th-TH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เกณฑ์ </a:t>
            </a:r>
            <a:r>
              <a:rPr lang="en-US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PMQA 7</a:t>
            </a:r>
            <a:r>
              <a:rPr lang="th-TH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 หมวด</a:t>
            </a:r>
            <a:r>
              <a:rPr lang="en-US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200" b="1" dirty="0" smtClean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89 </a:t>
            </a:r>
            <a:r>
              <a:rPr lang="th-TH" sz="1200" b="1" dirty="0">
                <a:solidFill>
                  <a:srgbClr val="EA157A">
                    <a:lumMod val="75000"/>
                  </a:srgbClr>
                </a:solidFill>
                <a:latin typeface="Tahoma" pitchFamily="34" charset="0"/>
                <a:cs typeface="Tahoma" pitchFamily="34" charset="0"/>
              </a:rPr>
              <a:t>คำถาม</a:t>
            </a:r>
            <a:endParaRPr lang="en-US" sz="1200" b="1" dirty="0">
              <a:solidFill>
                <a:srgbClr val="EA157A">
                  <a:lumMod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95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-60775" y="144581"/>
            <a:ext cx="3851275" cy="422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/>
            <a:r>
              <a:rPr lang="th-TH" sz="2000" b="1" dirty="0">
                <a:solidFill>
                  <a:srgbClr val="001800"/>
                </a:solidFill>
                <a:latin typeface="Tahoma" pitchFamily="34" charset="0"/>
                <a:cs typeface="Tahoma" pitchFamily="34" charset="0"/>
              </a:rPr>
              <a:t>หลักคิด </a:t>
            </a:r>
            <a:r>
              <a:rPr lang="en-US" sz="2000" b="1" dirty="0">
                <a:solidFill>
                  <a:srgbClr val="0018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sz="2000" b="1" dirty="0">
                <a:solidFill>
                  <a:srgbClr val="001800"/>
                </a:solidFill>
                <a:latin typeface="Tahoma" pitchFamily="34" charset="0"/>
                <a:cs typeface="Tahoma" pitchFamily="34" charset="0"/>
              </a:rPr>
              <a:t>11 Core Values 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28600" y="983948"/>
            <a:ext cx="2698750" cy="1082423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/>
            <a:r>
              <a:rPr lang="th-TH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การนำองค์การ</a:t>
            </a:r>
          </a:p>
          <a:p>
            <a:pPr algn="r"/>
            <a:r>
              <a:rPr lang="th-TH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อย่างมีวิสัยทัศน์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23875" y="5254171"/>
            <a:ext cx="2671763" cy="1250921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/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การให้</a:t>
            </a:r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ความสำคัญ</a:t>
            </a:r>
          </a:p>
          <a:p>
            <a:pPr algn="r"/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กับ</a:t>
            </a:r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บุคลากรและ</a:t>
            </a:r>
            <a:r>
              <a:rPr lang="th-TH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เครือข่าย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3048000" y="983948"/>
            <a:ext cx="2744788" cy="1082423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/>
            <a:r>
              <a:rPr lang="th-TH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ความสามารถ</a:t>
            </a:r>
            <a:br>
              <a:rPr lang="th-TH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ใน</a:t>
            </a:r>
            <a:r>
              <a:rPr lang="th-TH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การ</a:t>
            </a:r>
            <a:r>
              <a:rPr lang="th-TH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ปรับตัว</a:t>
            </a:r>
            <a:endParaRPr lang="th-TH" b="1" u="sng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5946775" y="1001742"/>
            <a:ext cx="2895600" cy="1064629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/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ความ</a:t>
            </a:r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รับผิดชอบ</a:t>
            </a:r>
          </a:p>
          <a:p>
            <a:pPr algn="r"/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ต่อ</a:t>
            </a:r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สังคม</a:t>
            </a:r>
          </a:p>
          <a:p>
            <a:pPr algn="r"/>
            <a:endParaRPr lang="th-TH" sz="1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3" name="Rectangle 7"/>
          <p:cNvSpPr>
            <a:spLocks noChangeArrowheads="1"/>
          </p:cNvSpPr>
          <p:nvPr/>
        </p:nvSpPr>
        <p:spPr bwMode="auto">
          <a:xfrm>
            <a:off x="5942014" y="3882463"/>
            <a:ext cx="2897187" cy="1221976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/>
            <a:endParaRPr lang="th-TH" sz="7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/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มุมมอง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ในเชิง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5064" name="Rectangle 8"/>
          <p:cNvSpPr>
            <a:spLocks noChangeArrowheads="1"/>
          </p:cNvSpPr>
          <p:nvPr/>
        </p:nvSpPr>
        <p:spPr bwMode="auto">
          <a:xfrm>
            <a:off x="228600" y="2244170"/>
            <a:ext cx="2667000" cy="1469231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/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ความเป็นเลิศที่</a:t>
            </a:r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มุ่งเน้น</a:t>
            </a:r>
          </a:p>
          <a:p>
            <a:pPr algn="r"/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ผู้รับบริการ </a:t>
            </a:r>
          </a:p>
          <a:p>
            <a:pPr algn="r"/>
            <a:r>
              <a:rPr lang="th-TH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ผู้</a:t>
            </a:r>
            <a:r>
              <a:rPr lang="th-TH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มีส่วนได้ส่วนเสีย </a:t>
            </a:r>
            <a:endParaRPr lang="th-TH" b="1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/>
            <a:r>
              <a:rPr lang="th-TH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และ</a:t>
            </a:r>
            <a:r>
              <a:rPr lang="th-TH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ประชาชน</a:t>
            </a:r>
          </a:p>
        </p:txBody>
      </p:sp>
      <p:sp>
        <p:nvSpPr>
          <p:cNvPr id="685065" name="Rectangle 9"/>
          <p:cNvSpPr>
            <a:spLocks noChangeArrowheads="1"/>
          </p:cNvSpPr>
          <p:nvPr/>
        </p:nvSpPr>
        <p:spPr bwMode="auto">
          <a:xfrm>
            <a:off x="5942013" y="2309738"/>
            <a:ext cx="2897188" cy="1341157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การมุ่งเน้นที่ผลลัพธ์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และการสร้างคุณค่า</a:t>
            </a:r>
            <a:endParaRPr lang="th-TH" sz="18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6" name="Rectangle 10"/>
          <p:cNvSpPr>
            <a:spLocks noChangeArrowheads="1"/>
          </p:cNvSpPr>
          <p:nvPr/>
        </p:nvSpPr>
        <p:spPr bwMode="auto">
          <a:xfrm>
            <a:off x="3060700" y="5253291"/>
            <a:ext cx="2732088" cy="1251801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การจัดการโดยใช้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ข้อมูลจริง</a:t>
            </a:r>
            <a:endParaRPr lang="th-TH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/>
            <a:endParaRPr lang="th-TH" sz="1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7" name="Rectangle 11"/>
          <p:cNvSpPr>
            <a:spLocks noChangeArrowheads="1"/>
          </p:cNvSpPr>
          <p:nvPr/>
        </p:nvSpPr>
        <p:spPr bwMode="auto">
          <a:xfrm>
            <a:off x="3030960" y="2298281"/>
            <a:ext cx="2732088" cy="1387244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การมุ่งเน้นอนาคต</a:t>
            </a:r>
            <a:endParaRPr lang="th-TH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/>
            <a:endParaRPr lang="th-TH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8" name="Rectangle 12"/>
          <p:cNvSpPr>
            <a:spLocks noChangeArrowheads="1"/>
          </p:cNvSpPr>
          <p:nvPr/>
        </p:nvSpPr>
        <p:spPr bwMode="auto">
          <a:xfrm>
            <a:off x="228600" y="3854373"/>
            <a:ext cx="2698750" cy="1250066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th-TH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การเรียนรู้</a:t>
            </a:r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ระดับ</a:t>
            </a:r>
            <a:b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องค์การ</a:t>
            </a:r>
          </a:p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th-TH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และระดับบุคลากร</a:t>
            </a:r>
            <a:endParaRPr lang="th-TH" sz="1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69" name="Rectangle 13"/>
          <p:cNvSpPr>
            <a:spLocks noChangeArrowheads="1"/>
          </p:cNvSpPr>
          <p:nvPr/>
        </p:nvSpPr>
        <p:spPr bwMode="auto">
          <a:xfrm>
            <a:off x="3030960" y="3854374"/>
            <a:ext cx="2732088" cy="1250066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prstShdw prst="shdw17" dist="17961" dir="2700000">
              <a:srgbClr val="EAEAEA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009999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r"/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การจัดการเพื่อ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/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Tahoma" pitchFamily="34" charset="0"/>
              </a:rPr>
              <a:t>นวัตกรรม</a:t>
            </a:r>
            <a:endParaRPr lang="th-TH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85070" name="Text Box 14"/>
          <p:cNvSpPr txBox="1">
            <a:spLocks noChangeArrowheads="1"/>
          </p:cNvSpPr>
          <p:nvPr/>
        </p:nvSpPr>
        <p:spPr bwMode="auto">
          <a:xfrm>
            <a:off x="178165" y="911698"/>
            <a:ext cx="380232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685071" name="Text Box 15"/>
          <p:cNvSpPr txBox="1">
            <a:spLocks noChangeArrowheads="1"/>
          </p:cNvSpPr>
          <p:nvPr/>
        </p:nvSpPr>
        <p:spPr bwMode="auto">
          <a:xfrm>
            <a:off x="228601" y="2199720"/>
            <a:ext cx="380232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685072" name="Text Box 16"/>
          <p:cNvSpPr txBox="1">
            <a:spLocks noChangeArrowheads="1"/>
          </p:cNvSpPr>
          <p:nvPr/>
        </p:nvSpPr>
        <p:spPr bwMode="auto">
          <a:xfrm>
            <a:off x="2996518" y="911698"/>
            <a:ext cx="380232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685073" name="Text Box 17"/>
          <p:cNvSpPr txBox="1">
            <a:spLocks noChangeArrowheads="1"/>
          </p:cNvSpPr>
          <p:nvPr/>
        </p:nvSpPr>
        <p:spPr bwMode="auto">
          <a:xfrm>
            <a:off x="3048001" y="2199720"/>
            <a:ext cx="380232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996518" y="3847789"/>
            <a:ext cx="380232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685075" name="Text Box 19"/>
          <p:cNvSpPr txBox="1">
            <a:spLocks noChangeArrowheads="1"/>
          </p:cNvSpPr>
          <p:nvPr/>
        </p:nvSpPr>
        <p:spPr bwMode="auto">
          <a:xfrm>
            <a:off x="3030961" y="5212809"/>
            <a:ext cx="380232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685076" name="Text Box 20"/>
          <p:cNvSpPr txBox="1">
            <a:spLocks noChangeArrowheads="1"/>
          </p:cNvSpPr>
          <p:nvPr/>
        </p:nvSpPr>
        <p:spPr bwMode="auto">
          <a:xfrm>
            <a:off x="5942014" y="983947"/>
            <a:ext cx="380232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685077" name="Text Box 21"/>
          <p:cNvSpPr txBox="1">
            <a:spLocks noChangeArrowheads="1"/>
          </p:cNvSpPr>
          <p:nvPr/>
        </p:nvSpPr>
        <p:spPr bwMode="auto">
          <a:xfrm>
            <a:off x="5942060" y="2265288"/>
            <a:ext cx="575799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685078" name="Text Box 22"/>
          <p:cNvSpPr txBox="1">
            <a:spLocks noChangeArrowheads="1"/>
          </p:cNvSpPr>
          <p:nvPr/>
        </p:nvSpPr>
        <p:spPr bwMode="auto">
          <a:xfrm>
            <a:off x="5943648" y="3838018"/>
            <a:ext cx="575799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685079" name="Text Box 23"/>
          <p:cNvSpPr txBox="1">
            <a:spLocks noChangeArrowheads="1"/>
          </p:cNvSpPr>
          <p:nvPr/>
        </p:nvSpPr>
        <p:spPr bwMode="auto">
          <a:xfrm>
            <a:off x="228601" y="5187620"/>
            <a:ext cx="380232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685080" name="Text Box 24"/>
          <p:cNvSpPr txBox="1">
            <a:spLocks noChangeArrowheads="1"/>
          </p:cNvSpPr>
          <p:nvPr/>
        </p:nvSpPr>
        <p:spPr bwMode="auto">
          <a:xfrm>
            <a:off x="228601" y="3941283"/>
            <a:ext cx="380232" cy="461665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prstShdw prst="shdw17" dist="17961" dir="2700000">
              <a:srgbClr val="99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CCFFCC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0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652168" y="1678731"/>
            <a:ext cx="1675921" cy="738664"/>
          </a:xfrm>
          <a:prstGeom prst="rect">
            <a:avLst/>
          </a:prstGeom>
          <a:solidFill>
            <a:srgbClr val="FFDD5C"/>
          </a:solidFill>
          <a:ln w="12700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5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 algn="ctr">
              <a:defRPr sz="1800" b="0"/>
            </a:pPr>
            <a:r>
              <a:rPr sz="1600" dirty="0">
                <a:latin typeface="Tahoma" pitchFamily="34" charset="0"/>
                <a:cs typeface="Tahoma" pitchFamily="34" charset="0"/>
              </a:rPr>
              <a:t>ข. </a:t>
            </a:r>
            <a:r>
              <a:rPr sz="1600" dirty="0" err="1">
                <a:latin typeface="Tahoma" pitchFamily="34" charset="0"/>
                <a:cs typeface="Tahoma" pitchFamily="34" charset="0"/>
              </a:rPr>
              <a:t>บริบท</a:t>
            </a:r>
            <a:r>
              <a:rPr sz="1600" dirty="0" err="1" smtClean="0">
                <a:latin typeface="Tahoma" pitchFamily="34" charset="0"/>
                <a:cs typeface="Tahoma" pitchFamily="34" charset="0"/>
              </a:rPr>
              <a:t>เชิงยุทธ</a:t>
            </a:r>
            <a:r>
              <a:rPr lang="th-TH" sz="1600" dirty="0" smtClean="0">
                <a:latin typeface="Tahoma" pitchFamily="34" charset="0"/>
                <a:cs typeface="Tahoma" pitchFamily="34" charset="0"/>
              </a:rPr>
              <a:t>ศาสตร์</a:t>
            </a:r>
          </a:p>
          <a:p>
            <a:pPr lvl="0" algn="ctr">
              <a:defRPr sz="1800" b="0"/>
            </a:pPr>
            <a:endParaRPr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35496" y="2554972"/>
            <a:ext cx="1656184" cy="4042475"/>
          </a:xfrm>
          <a:prstGeom prst="rect">
            <a:avLst/>
          </a:prstGeom>
          <a:solidFill>
            <a:srgbClr val="FDEFF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พันธกิจหรือหน้าที่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ตามกฎหมาย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(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เพิ่ม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: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ความสำคัญเชิง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เปรียบเทียบ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</a:t>
            </a: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(2)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วิสัยทัศน์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ค่านิยม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                                       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เพิ่ม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: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สมรรถนะหลัก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ของส่วนราชการ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</a:t>
            </a: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(3)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ลักษณะโดยรวมของ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บุคลากร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(4)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สินทรัพย์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: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อาคาร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สถานที่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เทคโนโลยี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อุปกรณ์และสิ่ง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อำนวยความสะดวก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(5)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กฎหมาย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กฎระเบียบ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และข้อบังคับที่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สำคัญ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798865" y="2567724"/>
            <a:ext cx="1765023" cy="2085417"/>
          </a:xfrm>
          <a:prstGeom prst="rect">
            <a:avLst/>
          </a:prstGeom>
          <a:solidFill>
            <a:srgbClr val="FDEFF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6)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โครงสร้าง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องค์กร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7)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ผู้รับบริการ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และผู้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มี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ส่วนได้ส่วน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เสีย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ระดับ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กลุ่มเป้าหมาย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8)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ส่วน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ราชการหรือ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องค์กร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ที่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เกี่ยวข้องกันใน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ให้บริการ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หรือส่ง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มอบ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งาน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ต่อกัน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endParaRPr lang="en-US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endParaRPr lang="en-US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endParaRPr sz="1200" dirty="0">
              <a:solidFill>
                <a:srgbClr val="3366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3766295" y="2554877"/>
            <a:ext cx="1752057" cy="2123293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9) 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สภาพแวดล้อมด้าน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แข่งขัน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การแข่งขัน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ทั้ง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ภายใน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ภายนอก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ประเทศ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10)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เปลี่ยนแปลง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ด้าน</a:t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แข่งขัน</a:t>
            </a:r>
            <a:r>
              <a:rPr sz="1200" u="sng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(ถ้ามี)</a:t>
            </a: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11)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แหล่งข้อมูลเชิง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เปรียบเทียบ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5652123" y="2479647"/>
            <a:ext cx="1656184" cy="2221051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1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>
              <a:defRPr sz="1800"/>
            </a:pPr>
            <a:r>
              <a:rPr sz="1200" dirty="0">
                <a:latin typeface="Tahoma" pitchFamily="34" charset="0"/>
                <a:cs typeface="Tahoma" pitchFamily="34" charset="0"/>
              </a:rPr>
              <a:t>(12)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ความ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ท้า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ทายเชิง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กล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ยุท</a:t>
            </a:r>
            <a:r>
              <a:rPr lang="th-TH" sz="1400" dirty="0" err="1" smtClean="0">
                <a:latin typeface="Tahoma" pitchFamily="34" charset="0"/>
                <a:cs typeface="Tahoma" pitchFamily="34" charset="0"/>
              </a:rPr>
              <a:t>ธ์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และ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ความ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ได้เปรียบ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เ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ชิงกลยุทธ์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ของ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ส่วนราชการ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ใน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ด้าน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พันธกิจ</a:t>
            </a:r>
            <a:r>
              <a:rPr sz="1200" dirty="0">
                <a:latin typeface="Tahoma" pitchFamily="34" charset="0"/>
                <a:cs typeface="Tahoma" pitchFamily="34" charset="0"/>
              </a:rPr>
              <a:t> 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ด้าน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ปฏิบัติการ</a:t>
            </a:r>
            <a:r>
              <a:rPr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ด้าน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ความ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รับผิดชอบ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ต่อ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สังคม</a:t>
            </a: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และ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ด้านบุคลากร</a:t>
            </a:r>
            <a:endParaRPr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7452368" y="1670473"/>
            <a:ext cx="1590137" cy="738664"/>
          </a:xfrm>
          <a:prstGeom prst="rect">
            <a:avLst/>
          </a:prstGeom>
          <a:solidFill>
            <a:srgbClr val="FFDD5C"/>
          </a:solidFill>
          <a:ln w="12700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5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 algn="ctr">
              <a:defRPr sz="1800" b="0"/>
            </a:pPr>
            <a:r>
              <a:rPr sz="1600" dirty="0">
                <a:latin typeface="Tahoma" pitchFamily="34" charset="0"/>
                <a:cs typeface="Tahoma" pitchFamily="34" charset="0"/>
              </a:rPr>
              <a:t>ค. </a:t>
            </a:r>
            <a:r>
              <a:rPr sz="1600" dirty="0" err="1">
                <a:latin typeface="Tahoma" pitchFamily="34" charset="0"/>
                <a:cs typeface="Tahoma" pitchFamily="34" charset="0"/>
              </a:rPr>
              <a:t>ระบบการปรับปรุงผลการดำเนินการ</a:t>
            </a:r>
            <a:endParaRPr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7380312" y="2505998"/>
            <a:ext cx="1691680" cy="2221051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1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sz="12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sz="1200" dirty="0">
                <a:latin typeface="Tahoma" pitchFamily="34" charset="0"/>
                <a:cs typeface="Tahoma" pitchFamily="34" charset="0"/>
              </a:rPr>
              <a:t>13) 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องค์ประกอบ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สำคัญ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ของ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ระบบ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ปรับปรุง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ผล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ดำเนินการรวมทั้ง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กระบวนการ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ประเมิน</a:t>
            </a:r>
            <a:r>
              <a:rPr lang="th-TH" sz="1200" u="sng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และ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ปรับปรุงโครงการ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และ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กระบวนการ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ที่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สำคัญของ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ส่วนราชการ</a:t>
            </a:r>
            <a:r>
              <a:rPr sz="1200" dirty="0" smtClean="0">
                <a:latin typeface="Tahoma" pitchFamily="34" charset="0"/>
                <a:cs typeface="Tahoma" pitchFamily="34" charset="0"/>
              </a:rPr>
              <a:t>  </a:t>
            </a:r>
            <a:endParaRPr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0" y="15784"/>
            <a:ext cx="9144000" cy="574432"/>
          </a:xfrm>
          <a:prstGeom prst="rect">
            <a:avLst/>
          </a:prstGeom>
          <a:solidFill>
            <a:srgbClr val="C7C7C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-13393" y="617027"/>
            <a:ext cx="9157394" cy="45719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-13393" y="-21069"/>
            <a:ext cx="9157394" cy="45719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5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92997" y="79675"/>
            <a:ext cx="626027" cy="523909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black">
          <a:xfrm>
            <a:off x="-29997" y="-27384"/>
            <a:ext cx="8998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9pPr>
          </a:lstStyle>
          <a:p>
            <a:pPr defTabSz="914353"/>
            <a:r>
              <a:rPr lang="th-TH" sz="3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</a:rPr>
              <a:t>ลักษณะสำคัญขององค์การ</a:t>
            </a:r>
            <a:endParaRPr lang="th-TH" sz="24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584" y="908720"/>
            <a:ext cx="2232248" cy="504056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1.ลักษณะองค์การ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20072" y="980728"/>
            <a:ext cx="2808312" cy="5040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r>
              <a:rPr lang="th-TH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2. สภาวการณ์ขององค์การ</a:t>
            </a:r>
            <a:endParaRPr lang="th-TH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Shape 74"/>
          <p:cNvSpPr/>
          <p:nvPr/>
        </p:nvSpPr>
        <p:spPr>
          <a:xfrm>
            <a:off x="3799668" y="1682224"/>
            <a:ext cx="1728192" cy="738664"/>
          </a:xfrm>
          <a:prstGeom prst="rect">
            <a:avLst/>
          </a:prstGeom>
          <a:solidFill>
            <a:srgbClr val="FFDD5C"/>
          </a:solidFill>
          <a:ln w="12700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5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 algn="ctr">
              <a:defRPr sz="1800" b="0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ก. สภาพแวดล้อมด้านการแข่งขัน</a:t>
            </a:r>
          </a:p>
          <a:p>
            <a:pPr lvl="0" algn="ctr">
              <a:defRPr sz="1800" b="0"/>
            </a:pPr>
            <a:endParaRPr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Shape 74"/>
          <p:cNvSpPr/>
          <p:nvPr/>
        </p:nvSpPr>
        <p:spPr>
          <a:xfrm>
            <a:off x="114197" y="1673511"/>
            <a:ext cx="1512168" cy="738664"/>
          </a:xfrm>
          <a:prstGeom prst="rect">
            <a:avLst/>
          </a:prstGeom>
          <a:solidFill>
            <a:srgbClr val="FFBCB9"/>
          </a:solidFill>
          <a:ln w="12700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5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 algn="ctr">
              <a:defRPr sz="1800" b="0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ก.สภาพแวดล้อมของส่วนราชการ </a:t>
            </a:r>
          </a:p>
          <a:p>
            <a:pPr lvl="0" algn="ctr">
              <a:defRPr sz="1800" b="0"/>
            </a:pP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Shape 74"/>
          <p:cNvSpPr/>
          <p:nvPr/>
        </p:nvSpPr>
        <p:spPr>
          <a:xfrm>
            <a:off x="1763688" y="1681052"/>
            <a:ext cx="1728192" cy="738664"/>
          </a:xfrm>
          <a:prstGeom prst="rect">
            <a:avLst/>
          </a:prstGeom>
          <a:solidFill>
            <a:srgbClr val="FFBCB9"/>
          </a:solidFill>
          <a:ln w="12700">
            <a:noFill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5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 algn="ctr">
              <a:defRPr sz="1800" b="0"/>
            </a:pPr>
            <a:r>
              <a:rPr lang="th-TH" sz="1600" dirty="0" smtClean="0">
                <a:latin typeface="Tahoma" pitchFamily="34" charset="0"/>
                <a:cs typeface="Tahoma" pitchFamily="34" charset="0"/>
              </a:rPr>
              <a:t>ข. ความสัมพันธ์ระดับองค์การ</a:t>
            </a:r>
          </a:p>
          <a:p>
            <a:pPr lvl="0" algn="ctr">
              <a:defRPr sz="1800" b="0"/>
            </a:pPr>
            <a:endParaRPr lang="th-TH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536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1617" y="1773461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24037" y="1793970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139171" y="1330452"/>
            <a:ext cx="8950488" cy="155448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th-TH" sz="2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2003" y="1603434"/>
            <a:ext cx="3649208" cy="990600"/>
            <a:chOff x="533400" y="2209800"/>
            <a:chExt cx="4038600" cy="990600"/>
          </a:xfrm>
          <a:effectLst/>
          <a:scene3d>
            <a:camera prst="obliqueTopLeft"/>
            <a:lightRig rig="threePt" dir="t"/>
          </a:scene3d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gray">
            <a:xfrm>
              <a:off x="533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7843"/>
                    <a:invGamma/>
                  </a:scheme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9250" algn="ctr" defTabSz="914400" eaLnBrk="0" hangingPunct="0"/>
              <a:endParaRPr lang="en-US" alt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9250" algn="ctr" defTabSz="914400" eaLnBrk="0" hangingPunct="0"/>
              <a:r>
                <a:rPr lang="en-US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1.1 </a:t>
              </a:r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349250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การนำองค์การ</a:t>
              </a:r>
              <a:r>
                <a:rPr lang="th-TH" b="1" dirty="0" smtClean="0">
                  <a:latin typeface="Tahoma" pitchFamily="34" charset="0"/>
                  <a:cs typeface="Tahoma" pitchFamily="34" charset="0"/>
                </a:rPr>
                <a:t>โดย</a:t>
              </a:r>
              <a:br>
                <a:rPr lang="th-TH" b="1" dirty="0" smtClean="0">
                  <a:latin typeface="Tahoma" pitchFamily="34" charset="0"/>
                  <a:cs typeface="Tahoma" pitchFamily="34" charset="0"/>
                </a:rPr>
              </a:br>
              <a:r>
                <a:rPr lang="th-TH" b="1" dirty="0" smtClean="0">
                  <a:latin typeface="Tahoma" pitchFamily="34" charset="0"/>
                  <a:cs typeface="Tahoma" pitchFamily="34" charset="0"/>
                </a:rPr>
                <a:t>ผู้บริหารของ</a:t>
              </a:r>
              <a:r>
                <a:rPr lang="th-TH" b="1" dirty="0">
                  <a:latin typeface="Tahoma" pitchFamily="34" charset="0"/>
                  <a:cs typeface="Tahoma" pitchFamily="34" charset="0"/>
                </a:rPr>
                <a:t>ส่วนราชการ</a:t>
              </a:r>
            </a:p>
            <a:p>
              <a:pPr marL="349250" algn="ctr" defTabSz="914400" eaLnBrk="0" hangingPunct="0"/>
              <a:endParaRPr lang="en-US" alt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03" name="Group 11"/>
            <p:cNvGrpSpPr>
              <a:grpSpLocks/>
            </p:cNvGrpSpPr>
            <p:nvPr/>
          </p:nvGrpSpPr>
          <p:grpSpPr bwMode="auto">
            <a:xfrm>
              <a:off x="685800" y="2438400"/>
              <a:ext cx="547688" cy="512763"/>
              <a:chOff x="5088" y="240"/>
              <a:chExt cx="384" cy="384"/>
            </a:xfrm>
          </p:grpSpPr>
          <p:sp>
            <p:nvSpPr>
              <p:cNvPr id="110604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5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9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0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841235" y="1564245"/>
            <a:ext cx="3691253" cy="990600"/>
            <a:chOff x="533400" y="3352800"/>
            <a:chExt cx="4038600" cy="990600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gray">
            <a:xfrm>
              <a:off x="533400" y="3352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E8BD50"/>
                </a:gs>
                <a:gs pos="100000">
                  <a:srgbClr val="E8BD50">
                    <a:gamma/>
                    <a:shade val="87843"/>
                    <a:invGamma/>
                  </a:srgb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03225" algn="ctr" defTabSz="914400" eaLnBrk="0" hangingPunct="0"/>
              <a:r>
                <a:rPr lang="en-US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1.2 </a:t>
              </a:r>
              <a:endParaRPr lang="th-TH" alt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03225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การกำกับดูแลองค์การ</a:t>
              </a:r>
            </a:p>
            <a:p>
              <a:pPr marL="403225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และความรับผิดชอบต่อสังคม</a:t>
              </a:r>
              <a:endParaRPr lang="en-US" alt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13" name="Group 21"/>
            <p:cNvGrpSpPr>
              <a:grpSpLocks/>
            </p:cNvGrpSpPr>
            <p:nvPr/>
          </p:nvGrpSpPr>
          <p:grpSpPr bwMode="auto">
            <a:xfrm>
              <a:off x="685800" y="3581400"/>
              <a:ext cx="547688" cy="512763"/>
              <a:chOff x="5088" y="240"/>
              <a:chExt cx="384" cy="384"/>
            </a:xfrm>
          </p:grpSpPr>
          <p:sp>
            <p:nvSpPr>
              <p:cNvPr id="110614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8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9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0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685801" y="5414303"/>
            <a:ext cx="547688" cy="512763"/>
            <a:chOff x="5088" y="240"/>
            <a:chExt cx="384" cy="384"/>
          </a:xfrm>
        </p:grpSpPr>
        <p:sp>
          <p:nvSpPr>
            <p:cNvPr id="11062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4" y="76291"/>
            <a:ext cx="532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 </a:t>
            </a:r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การนำองค์การ</a:t>
            </a:r>
            <a:endParaRPr lang="th-TH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35" y="2681983"/>
            <a:ext cx="43399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วิสัยทัศน์ ค่านิยม และพันธกิจ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</a:t>
            </a: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วิสัยทัศน์ ค่านิยม และพันธกิจ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spc="-1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การส่งเสริมการประพฤติปฏิบัติตามหลักนิติธรรม</a:t>
            </a:r>
            <a:r>
              <a:rPr lang="th-TH" sz="1400" spc="-1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ความโปร่งใส และความมีจริยธรรม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การสร้างองค์การคุณภาพที่ยั่งยืน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การสื่อสารและผลการดำเนินการ</a:t>
            </a:r>
            <a:b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ขององค์การ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การสื่อสารสร้างความผูกพันทั้งภายในและภายนอก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spc="-7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การทำให้เกิดการปฏิบัติอย่างจริงจัง</a:t>
            </a:r>
            <a:endParaRPr lang="th-TH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94658" y="2059545"/>
            <a:ext cx="959976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36221" y="2688936"/>
            <a:ext cx="4339997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การกำกับดูแลองค์การ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ระบบการกำกับดูแลองค์การ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การประเมินผลการดำเนินการ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การประพฤติปฏิบัติตามกฎหมายอย่างมีจริยธรรม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การประพฤติปฏิบัติตาม</a:t>
            </a: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กฎหมายและกฎระเบียบ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การประพฤติปฏิบัติอย่างมีจริยธรรม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ความรับผิดชอบต่อสังคมและการสนับสนุนชุมชนที่สำคัญ</a:t>
            </a:r>
            <a:endParaRPr lang="th-TH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การคำนึงถึงความผาสุกของสังคม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การสนับสนุนชุมชนให้เข้มแข็ง</a:t>
            </a:r>
            <a:endParaRPr lang="th-TH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Shape 71"/>
          <p:cNvSpPr/>
          <p:nvPr/>
        </p:nvSpPr>
        <p:spPr>
          <a:xfrm>
            <a:off x="182203" y="792279"/>
            <a:ext cx="8706509" cy="602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sz="28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marL="112713" lvl="0" indent="-112713">
              <a:defRPr sz="1800" b="0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เพื่อให้เห็นถึงบทบาท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ของผู้นำใน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การชี้นำและขับเคลื่อนองค์การให้เกิดความยั่งยืน การสื่อสาร</a:t>
            </a:r>
            <a:b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ทั้งภายในและภายนอก เพื่อให้เกิดความผูกพัน การสร้างนวัตกรรม และผลการดำเนินการที่ดี</a:t>
            </a:r>
            <a:endParaRPr lang="th-T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0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71273" y="2486532"/>
            <a:ext cx="1762039" cy="4109541"/>
          </a:xfrm>
          <a:prstGeom prst="rect">
            <a:avLst/>
          </a:prstGeom>
          <a:solidFill>
            <a:srgbClr val="FDEFF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วิสัยทัศน์และ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ค่านิยม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การกำหนดวิสัยทัศน์</a:t>
            </a: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ค่านิยม</a:t>
            </a: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การถ่ายทอดไปสู่</a:t>
            </a: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การปฏิบัติสู่บุคลากร</a:t>
            </a: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การปฏิบัติตนที่แสดง</a:t>
            </a: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ความุ่งมั่นต่อค่านิยม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(2)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การส่งเสริม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ประพฤติ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ปฏิบัติ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ตาม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หลักนิติธรรม ความ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โปร่งใส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มี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จริยธรรม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การปฏิบัติตน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การสร้างสภาพแวดล้อม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3)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การสร้าง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องค์กร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คุณภาพ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ที่ยั่งยืน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การสร้างสภาพแวดล้อม</a:t>
            </a:r>
          </a:p>
          <a:p>
            <a:pPr lvl="0">
              <a:defRPr sz="1800"/>
            </a:pPr>
            <a:r>
              <a:rPr lang="th-TH" sz="1200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การสร้างวัฒนธรรม</a:t>
            </a:r>
          </a:p>
          <a:p>
            <a:pPr lvl="0">
              <a:defRPr sz="1800"/>
            </a:pPr>
            <a:r>
              <a:rPr lang="th-TH" sz="1200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การสร้างสภาพแวดล้อม</a:t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เพื่อการสร้างนวัตกรรม</a:t>
            </a:r>
          </a:p>
          <a:p>
            <a:pPr lvl="0">
              <a:defRPr sz="1800"/>
            </a:pPr>
            <a:r>
              <a:rPr lang="th-TH" sz="1200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การถ่ายทอดการเรียนรู้</a:t>
            </a:r>
            <a:endParaRPr sz="1200" u="sng" dirty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958397" y="2486437"/>
            <a:ext cx="1464034" cy="4109540"/>
          </a:xfrm>
          <a:prstGeom prst="rect">
            <a:avLst/>
          </a:prstGeom>
          <a:solidFill>
            <a:srgbClr val="FDEFF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(4)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สื่อสาร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การสื่อสารและ</a:t>
            </a: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สร้างความผูกพัน</a:t>
            </a: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การใช้สื่อ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เทคโนโลยี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สารสนเทศ</a:t>
            </a:r>
          </a:p>
          <a:p>
            <a:pPr lvl="0" algn="l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บทบาทเชิงรุก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ในการจูงใจ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บุคลากร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(5)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การทำให้เกิด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ปฏิบัติ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อย่าง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จริงจัง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การปฏิบัติเพื่อ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บรรลุวัตถุประสงค์</a:t>
            </a: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วิสัยทัศน์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ปรับปรุงผลการ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ดำเนินการและ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ส่งเสริมนวัตกรรม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การตั้งความ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คาดหวังต่อผล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ดำเนินการ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3563936" y="2353996"/>
            <a:ext cx="1704029" cy="4504004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(6)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ระบบการกำกับ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ดูแล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องค์กร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การทบทวนและกำกับ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การปฏิบัติงาน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การเงิน 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และการป้องกันการ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ทุจริต และการปกป้อง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ผลประโยชน์ของ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ประเทศและผู้มีส่วน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ได้ส่วนเสีย</a:t>
            </a:r>
            <a:endParaRPr lang="th-TH"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>
              <a:defRPr sz="1800"/>
            </a:pP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(7)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การประเมินผล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ดำเนินการ</a:t>
            </a:r>
            <a:r>
              <a:rPr lang="th-TH" sz="1200" u="sng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ของ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ผู้บริหาร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ส่วน</a:t>
            </a:r>
            <a:r>
              <a:rPr lang="th-TH" sz="1200" u="sng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ราชการและ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ระบบ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th-TH" sz="1200" u="sng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กำกับ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ดูแล</a:t>
            </a:r>
          </a:p>
          <a:p>
            <a:pPr>
              <a:defRPr sz="1800"/>
            </a:pP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ประเมินผลการ    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ดำเนินการของผู้บริหาร 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การพัฒนาและปรับปรุง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ประสิทธิผลของระบบ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การนำองค์การของ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ผู้บริหาร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363724" y="2353996"/>
            <a:ext cx="1728556" cy="4504004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(8)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การประพฤติปฏิบัติ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ตาม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กฎหมายแล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ะก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ฎระเบียบ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การจัดการและการ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 คาดการณ์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ผลกระทบใน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เชิงลบต่อสังคม 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การเตรียมการเชิงรุก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 ตัววัด 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และเป้าประสงค์ที่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สำคัญ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ดำเนินการเรื่อง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ความเสี่ยงที่เกี่ยวข้อง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กับการบริการ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และการปฏิบัติงาน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(9)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การประพฤติปฏิบัติ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อย่าง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มีจริยธรรม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การส่งเสริมและสร้าง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ความมั่นใจ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</a:t>
            </a:r>
          </a:p>
          <a:p>
            <a:pPr lvl="0">
              <a:defRPr sz="1800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 และตัววัด       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ในการส่งเสริมและ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กำกับดูแล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การดำเนินการกรณีมี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การกระทำที่ขัดต่อหลัก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จริยธรรม</a:t>
            </a:r>
          </a:p>
          <a:p>
            <a:pPr lvl="0">
              <a:defRPr sz="1800"/>
            </a:pP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236296" y="2486437"/>
            <a:ext cx="1728192" cy="4109540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(10)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ความผาสุกของ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สังคม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ความผาสุกและ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ประโยชน์สุขของสังคม</a:t>
            </a:r>
            <a:endParaRPr lang="th-TH" sz="12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11)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การสนับสนุน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ชุมชน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การสนับสนุนชุมชน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สำคัญให้มีความ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เข้มแข็ง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การกำหนด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ชุมชนที่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สำคัญ และกิจกรรม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การมีส่วนร่วม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การมีส่วนร่วมของ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ผู้บริหารและบุคลากร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-37862" y="32206"/>
            <a:ext cx="9144000" cy="604904"/>
          </a:xfrm>
          <a:prstGeom prst="rect">
            <a:avLst/>
          </a:prstGeom>
          <a:solidFill>
            <a:srgbClr val="C7C7C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3200" dirty="0">
              <a:latin typeface="TH SarabunPSK"/>
              <a:cs typeface="TH SarabunPSK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-13393" y="617026"/>
            <a:ext cx="9157394" cy="75765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-13393" y="-1"/>
            <a:ext cx="9157394" cy="66135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6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92997" y="79675"/>
            <a:ext cx="626027" cy="523909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6"/>
          <p:cNvSpPr txBox="1">
            <a:spLocks/>
          </p:cNvSpPr>
          <p:nvPr/>
        </p:nvSpPr>
        <p:spPr>
          <a:xfrm>
            <a:off x="395536" y="116632"/>
            <a:ext cx="7886700" cy="543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1 </a:t>
            </a:r>
            <a:r>
              <a:rPr lang="th-TH" sz="2400" b="1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การนำองค์การ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8538508" y="6230949"/>
            <a:ext cx="538236" cy="365125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>
                <a:solidFill>
                  <a:prstClr val="black">
                    <a:tint val="75000"/>
                  </a:prstClr>
                </a:solidFill>
              </a:rPr>
              <a:t>19</a:t>
            </a:r>
            <a:endParaRPr lang="th-TH" sz="105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024" y="839270"/>
            <a:ext cx="3275856" cy="648072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3616" y="911278"/>
            <a:ext cx="268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1.1 การนำองค์การโดยผู้บริหาร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1400" b="1" dirty="0" smtClean="0">
                <a:latin typeface="Tahoma" pitchFamily="34" charset="0"/>
                <a:cs typeface="Tahoma" pitchFamily="34" charset="0"/>
              </a:rPr>
            </a:b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ของส่วนราชการ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24536" y="839270"/>
            <a:ext cx="3275856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56584" y="91127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1.2 การกำกับดูแลองค์กร</a:t>
            </a:r>
            <a:r>
              <a:rPr lang="en-US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th-TH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และความรับผิดชอบต่อสังคม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010" y="1633916"/>
            <a:ext cx="1619672" cy="720080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962" y="1663143"/>
            <a:ext cx="1805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วิสัยทัศน์ ค่านิยม </a:t>
            </a:r>
            <a:endParaRPr lang="en-US" sz="1400" b="1" dirty="0" smtClean="0">
              <a:latin typeface="Tahoma" pitchFamily="34" charset="0"/>
              <a:cs typeface="Tahoma" pitchFamily="34" charset="0"/>
            </a:endParaRPr>
          </a:p>
          <a:p>
            <a:pPr marL="169863" lvl="0" indent="-169863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และ</a:t>
            </a:r>
            <a:r>
              <a:rPr lang="th-TH" sz="1400" b="1" dirty="0" err="1" smtClean="0">
                <a:latin typeface="Tahoma" pitchFamily="34" charset="0"/>
                <a:cs typeface="Tahoma" pitchFamily="34" charset="0"/>
              </a:rPr>
              <a:t>พันธ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กิจ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35698" y="1633916"/>
            <a:ext cx="1619672" cy="720080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28392" y="1633916"/>
            <a:ext cx="176368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07904" y="1705927"/>
            <a:ext cx="14702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4950" lvl="0" indent="-234950">
              <a:buAutoNum type="thaiAlphaPeriod"/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การกำกับดูแล</a:t>
            </a: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องค์กร</a:t>
            </a:r>
            <a:endParaRPr lang="th-TH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64088" y="1633916"/>
            <a:ext cx="176368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64088" y="1633917"/>
            <a:ext cx="17281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ข. การประพฤติตาม</a:t>
            </a: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lvl="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กฎหมายและอย่างมี</a:t>
            </a: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lvl="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จริยธรรม</a:t>
            </a:r>
            <a:endParaRPr lang="th-TH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36296" y="1633916"/>
            <a:ext cx="1763688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6297" y="1633917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ค. ความบผิดชอบต่อสังคมและการสนับสนุนชุมชนที่สำคัญ</a:t>
            </a:r>
            <a:endParaRPr lang="th-TH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5696" y="1690538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defRPr sz="1800" b="0"/>
            </a:pPr>
            <a:r>
              <a:rPr lang="th-TH" sz="1200" b="1" dirty="0">
                <a:latin typeface="Tahoma" pitchFamily="34" charset="0"/>
                <a:cs typeface="Tahoma" pitchFamily="34" charset="0"/>
              </a:rPr>
              <a:t>ข. การสื่อสารผล</a:t>
            </a:r>
          </a:p>
          <a:p>
            <a:pPr marL="342900" lvl="0" indent="-342900">
              <a:defRPr sz="1800" b="0"/>
            </a:pPr>
            <a:r>
              <a:rPr lang="th-TH" sz="1200" b="1" dirty="0">
                <a:latin typeface="Tahoma" pitchFamily="34" charset="0"/>
                <a:cs typeface="Tahoma" pitchFamily="34" charset="0"/>
              </a:rPr>
              <a:t>การดำเนินการของ</a:t>
            </a:r>
          </a:p>
          <a:p>
            <a:pPr marL="342900" lvl="0" indent="-342900">
              <a:defRPr sz="1800" b="0"/>
            </a:pPr>
            <a:r>
              <a:rPr lang="th-TH" sz="1200" b="1" dirty="0" smtClean="0">
                <a:latin typeface="Tahoma" pitchFamily="34" charset="0"/>
                <a:cs typeface="Tahoma" pitchFamily="34" charset="0"/>
              </a:rPr>
              <a:t>องค์การ</a:t>
            </a:r>
            <a:endParaRPr lang="th-TH" sz="12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66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4661" y="1181100"/>
            <a:ext cx="7355363" cy="499498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-36512" y="167680"/>
            <a:ext cx="8427270" cy="381000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84377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AutoShape 3"/>
          <p:cNvSpPr>
            <a:spLocks/>
          </p:cNvSpPr>
          <p:nvPr/>
        </p:nvSpPr>
        <p:spPr bwMode="auto">
          <a:xfrm>
            <a:off x="258534" y="-9453"/>
            <a:ext cx="5735865" cy="6625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>
              <a:lnSpc>
                <a:spcPct val="130000"/>
              </a:lnSpc>
            </a:pPr>
            <a:r>
              <a:rPr lang="th-TH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กรอบการนำเสนอ</a:t>
            </a:r>
            <a:endParaRPr lang="en-US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446"/>
            <a:ext cx="2133600" cy="365125"/>
          </a:xfrm>
        </p:spPr>
        <p:txBody>
          <a:bodyPr/>
          <a:lstStyle/>
          <a:p>
            <a:fld id="{7529A005-8D41-409E-8B42-CECED5C18A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3800" y="1638196"/>
            <a:ext cx="7493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682625" algn="l"/>
                <a:tab pos="739775" algn="l"/>
                <a:tab pos="1027113" algn="l"/>
              </a:tabLst>
            </a:pP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วัตถุประสงค์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ของรางวัล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</a:t>
            </a:r>
          </a:p>
          <a:p>
            <a:pPr marL="625475">
              <a:lnSpc>
                <a:spcPct val="150000"/>
              </a:lnSpc>
              <a:buFont typeface="+mj-lt"/>
              <a:buAutoNum type="arabicPeriod"/>
              <a:tabLst>
                <a:tab pos="682625" algn="l"/>
                <a:tab pos="739775" algn="l"/>
                <a:tab pos="1027113" algn="l"/>
              </a:tabLst>
            </a:pP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ประเภท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รางวัลคุณภาพการบริหารจัดการ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ภาครัฐ</a:t>
            </a:r>
          </a:p>
          <a:p>
            <a:pPr marL="625475">
              <a:lnSpc>
                <a:spcPct val="150000"/>
              </a:lnSpc>
              <a:buFont typeface="+mj-lt"/>
              <a:buAutoNum type="arabicPeriod"/>
              <a:tabLst>
                <a:tab pos="682625" algn="l"/>
                <a:tab pos="739775" algn="l"/>
                <a:tab pos="1027113" algn="l"/>
              </a:tabLst>
            </a:pP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รายชื่อ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หน่วยงานที่ได้รับรางวัล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2555 -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2557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5475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682625" algn="l"/>
                <a:tab pos="739775" algn="l"/>
                <a:tab pos="1027113" algn="l"/>
              </a:tabLst>
            </a:pP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ประเภท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ของหน่วยงานที่สามารถสมัครขอรับรางวัล</a:t>
            </a: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</a:t>
            </a:r>
          </a:p>
          <a:p>
            <a:pPr marL="625475">
              <a:lnSpc>
                <a:spcPct val="150000"/>
              </a:lnSpc>
              <a:buFont typeface="+mj-lt"/>
              <a:buAutoNum type="arabicPeriod"/>
              <a:tabLst>
                <a:tab pos="682625" algn="l"/>
                <a:tab pos="739775" algn="l"/>
                <a:tab pos="1027113" algn="l"/>
              </a:tabLst>
            </a:pP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เกณฑ์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การให้คะแนนรางวัลฯ</a:t>
            </a:r>
          </a:p>
          <a:p>
            <a:pPr marL="625475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682625" algn="l"/>
                <a:tab pos="739775" algn="l"/>
                <a:tab pos="1027113" algn="l"/>
              </a:tabLst>
            </a:pP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ขั้นตอนการพิจารณาการให้รางวัลฯ</a:t>
            </a:r>
          </a:p>
          <a:p>
            <a:pPr marL="625475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682625" algn="l"/>
                <a:tab pos="739775" algn="l"/>
                <a:tab pos="1027113" algn="l"/>
              </a:tabLst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ปฏิทินการรับสมัครรางวัล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PMQA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ปี พ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ศ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. 2558</a:t>
            </a:r>
          </a:p>
          <a:p>
            <a:pPr marL="625475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682625" algn="l"/>
                <a:tab pos="739775" algn="l"/>
                <a:tab pos="1027113" algn="l"/>
              </a:tabLst>
            </a:pP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เกณฑ์คุณภาพการบริหารจัดการภาครัฐ</a:t>
            </a:r>
          </a:p>
          <a:p>
            <a:pPr marL="625475" indent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682625" algn="l"/>
                <a:tab pos="739775" algn="l"/>
                <a:tab pos="1027113" algn="l"/>
              </a:tabLst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การส่งใบสมัครรางวัลฯ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481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1339" y="2041805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63759" y="2062314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-356830" y="1662903"/>
            <a:ext cx="9433048" cy="146304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th-TH" sz="2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725" y="1832589"/>
            <a:ext cx="3649208" cy="990600"/>
            <a:chOff x="533400" y="2209800"/>
            <a:chExt cx="4038600" cy="990600"/>
          </a:xfrm>
          <a:effectLst/>
          <a:scene3d>
            <a:camera prst="obliqueTopLeft"/>
            <a:lightRig rig="threePt" dir="t"/>
          </a:scene3d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gray">
            <a:xfrm>
              <a:off x="533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7843"/>
                    <a:invGamma/>
                  </a:scheme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9250" algn="ctr" defTabSz="914400" eaLnBrk="0" hangingPunct="0"/>
              <a:r>
                <a:rPr lang="en-US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2.1 </a:t>
              </a:r>
              <a:endParaRPr lang="th-TH" alt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9250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การจัดทำยุทธศาสตร์</a:t>
              </a:r>
              <a:endParaRPr lang="en-US" alt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03" name="Group 11"/>
            <p:cNvGrpSpPr>
              <a:grpSpLocks/>
            </p:cNvGrpSpPr>
            <p:nvPr/>
          </p:nvGrpSpPr>
          <p:grpSpPr bwMode="auto">
            <a:xfrm>
              <a:off x="685800" y="2438400"/>
              <a:ext cx="547688" cy="512763"/>
              <a:chOff x="5088" y="240"/>
              <a:chExt cx="384" cy="384"/>
            </a:xfrm>
          </p:grpSpPr>
          <p:sp>
            <p:nvSpPr>
              <p:cNvPr id="110604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5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9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0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880957" y="1832589"/>
            <a:ext cx="3691253" cy="990600"/>
            <a:chOff x="533400" y="3352800"/>
            <a:chExt cx="4038600" cy="990600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gray">
            <a:xfrm>
              <a:off x="533400" y="3352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E8BD50"/>
                </a:gs>
                <a:gs pos="100000">
                  <a:srgbClr val="E8BD50">
                    <a:gamma/>
                    <a:shade val="87843"/>
                    <a:invGamma/>
                  </a:srgb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03225" algn="ctr" defTabSz="914400" eaLnBrk="0" hangingPunct="0"/>
              <a:r>
                <a:rPr lang="en-US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2.2 </a:t>
              </a:r>
              <a:endParaRPr lang="th-TH" alt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03225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การนำยุทธศาสตร์ไปปฏิบัติ</a:t>
              </a:r>
              <a:endParaRPr lang="en-US" alt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13" name="Group 21"/>
            <p:cNvGrpSpPr>
              <a:grpSpLocks/>
            </p:cNvGrpSpPr>
            <p:nvPr/>
          </p:nvGrpSpPr>
          <p:grpSpPr bwMode="auto">
            <a:xfrm>
              <a:off x="685800" y="3581400"/>
              <a:ext cx="547688" cy="512763"/>
              <a:chOff x="5088" y="240"/>
              <a:chExt cx="384" cy="384"/>
            </a:xfrm>
          </p:grpSpPr>
          <p:sp>
            <p:nvSpPr>
              <p:cNvPr id="110614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8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9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0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725523" y="5586430"/>
            <a:ext cx="547688" cy="512763"/>
            <a:chOff x="5088" y="240"/>
            <a:chExt cx="384" cy="384"/>
          </a:xfrm>
        </p:grpSpPr>
        <p:sp>
          <p:nvSpPr>
            <p:cNvPr id="11062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76291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 </a:t>
            </a:r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การวางแผนเชิงยุทธศาสตร์</a:t>
            </a:r>
            <a:endParaRPr lang="th-TH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757" y="3098940"/>
            <a:ext cx="4339997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กระบวนการจัดทำยุทธศาสตร์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กระบวนการวางแผนยุทธศาสตร์</a:t>
            </a:r>
            <a:endParaRPr lang="th-TH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การสร้างสภาพแวดล้อมสนับสนุนนวัตกรรม </a:t>
            </a:r>
            <a:b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กำหนดโอกาสเชิงยุทธศาสตร์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การวิเคราะห์และกำหนดยุทธศาสตร์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ระบบงานและสมรรถนะหลักขององค์การ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วัตถุประสงค์เชิงยุทธศาสตร์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วัตถุประสงค์เชิงยุทธศาสตร์ที่สำคัญ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spc="-7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การพิจารณาวัตถุประสงค์เชิงยุทธศาสตร์</a:t>
            </a:r>
            <a:endParaRPr lang="th-TH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34380" y="2424176"/>
            <a:ext cx="959976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75943" y="3105941"/>
            <a:ext cx="4339997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การจัดทำแผนปฏิบัติการและถ่ายทอด</a:t>
            </a:r>
            <a:b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สู่การปฏิบัติ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การจัดทำแผนปฏิบัติการ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การนำแผนปฏิบัติการไปปฏิบัติ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การจัดสรรทรัพยากร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แผนด้านทรัพยากรบุคคล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ตัวชี้วัดผลการดำเนินการ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การปรับเปลี่ยนแผนปฏิบัติการ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การคาดการณ์ผลการดำเนินการ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การคาดการณ์ผลการดำเนินการ</a:t>
            </a:r>
            <a:endParaRPr lang="th-TH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Shape 73"/>
          <p:cNvSpPr/>
          <p:nvPr/>
        </p:nvSpPr>
        <p:spPr>
          <a:xfrm>
            <a:off x="240673" y="816579"/>
            <a:ext cx="8600369" cy="821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25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marL="63500" lvl="0" indent="-63500" defTabSz="457200"/>
            <a: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เพื่อให้</a:t>
            </a:r>
            <a:r>
              <a:rPr lang="th-TH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</a:t>
            </a:r>
            <a: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ราชการสามารถวางแผนยุทธศาสตร์ที่มีประสิทธิภาพ กำหนด</a:t>
            </a:r>
            <a:r>
              <a:rPr lang="th-TH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กลยุทธ์ที่</a:t>
            </a:r>
            <a: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ตอบสนอง</a:t>
            </a:r>
            <a:b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</a:t>
            </a:r>
            <a:r>
              <a:rPr lang="th-TH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ท้าทายเชิงกลยุทธ์ </a:t>
            </a:r>
            <a: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โดยใช้ประโยชน์</a:t>
            </a:r>
            <a:r>
              <a:rPr lang="th-TH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จากความได้เปรียบเชิงกลยุทธ์ </a:t>
            </a:r>
            <a: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โอกาสเชิงกลยุทธ์ </a:t>
            </a:r>
            <a: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รวมถึง</a:t>
            </a:r>
            <a:b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การตัดสินใจเรื่อง</a:t>
            </a:r>
            <a:r>
              <a:rPr lang="th-TH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ระบบงานที่สำคัญ </a:t>
            </a:r>
            <a:r>
              <a:rPr lang="th-TH" sz="16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ในการบรรลุเป้าหมายขององค์การ</a:t>
            </a:r>
            <a:endParaRPr lang="th-TH" sz="16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4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-1" y="54317"/>
            <a:ext cx="9144001" cy="574432"/>
          </a:xfrm>
          <a:prstGeom prst="rect">
            <a:avLst/>
          </a:prstGeom>
          <a:solidFill>
            <a:srgbClr val="C7C7C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>
              <a:latin typeface="Tahoma" pitchFamily="34" charset="0"/>
              <a:cs typeface="Tahoma" pitchFamily="34" charset="0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-13393" y="620783"/>
            <a:ext cx="9157394" cy="66445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>
              <a:latin typeface="Tahoma" pitchFamily="34" charset="0"/>
              <a:cs typeface="Tahoma" pitchFamily="34" charset="0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-13393" y="-21069"/>
            <a:ext cx="9157394" cy="45719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2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92997" y="79675"/>
            <a:ext cx="626027" cy="523909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77961" y="2410078"/>
            <a:ext cx="2187979" cy="4448017"/>
          </a:xfrm>
          <a:prstGeom prst="rect">
            <a:avLst/>
          </a:prstGeom>
          <a:solidFill>
            <a:srgbClr val="FDEFF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กระบวนการ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วางแผน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ยุทธศาสตร์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กระบวนการจัดทำ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ยุทธศาสตร์ และผู้เกี่ยวข้อง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กรอบเวลาของการวางแผน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ความคล่องตัว และความ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ยืดหยุ่นในการปฏิบัติการ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2)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นวัตกรรม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สภาพแวดล้อม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สนับสนุน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นวัตกรรมและโอกาสเชิง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ยุทธศาสตร์ 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โอกาสเชิงยุทธศาสตร์ที่สำคัญ</a:t>
            </a: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3)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วิเคราะห์และกำหนด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ยุทธศาสตร์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การรวบรวม วิเคราะห์ข้อมูล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และพัฒนาสารสนเทศ</a:t>
            </a:r>
          </a:p>
          <a:p>
            <a:pPr lvl="0">
              <a:spcBef>
                <a:spcPts val="600"/>
              </a:spcBef>
              <a:defRPr sz="1800"/>
            </a:pP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4)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ระบบงานและ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สมรรถนะ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หลักของ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ส่วน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ราชการ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ระบบงานที่สำคัญ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การดำเนินการโดยผู้ส่งมอบ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และพันธมิตร</a:t>
            </a:r>
          </a:p>
          <a:p>
            <a:pPr lvl="0">
              <a:defRPr sz="1800"/>
            </a:pPr>
            <a:r>
              <a:rPr lang="th-TH" sz="12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สมรรถนะหลักในอนาคตของ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ส่วนราชการ</a:t>
            </a:r>
          </a:p>
        </p:txBody>
      </p:sp>
      <p:sp>
        <p:nvSpPr>
          <p:cNvPr id="190" name="Shape 190"/>
          <p:cNvSpPr/>
          <p:nvPr/>
        </p:nvSpPr>
        <p:spPr>
          <a:xfrm>
            <a:off x="2412324" y="2521063"/>
            <a:ext cx="2015662" cy="4076385"/>
          </a:xfrm>
          <a:prstGeom prst="rect">
            <a:avLst/>
          </a:prstGeom>
          <a:solidFill>
            <a:srgbClr val="FDEFF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lang="en-US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5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วัตถุประสงค์เชิง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ยุทธศาสตร์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ที่สำคัญ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วัตถุประสงค์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เชิง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ยุทธศาสตร์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ที่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สำคัญและเป้าประสงค์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ที่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สำคัญ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ที่สุด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</a:p>
          <a:p>
            <a:pPr lvl="0">
              <a:defRPr sz="1800"/>
            </a:pP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การเปลี่ยนแปลงที่สำคัญ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และการปฏิบัติการที่วางแผน 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ไว้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6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การพิจารณา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วัตถุประสงค์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</a:t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เชิงยุทธศาสตร์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ประเด็นที่สำคัญของ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วัตถุประสงค์เชิงยุทธศาสตร์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1200" spc="-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ความท้าทายเชิงยุทธศาสตร์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ความได้เปรียบเชิงกลยุทธ์ 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โอกาสสร้างนวัตกรรม การ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ใช้ประโยชน์สมรรถนะหลัก 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สร้างสมดุลระหว่างโอกาส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และความท้าทาย และ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สมดุลของความต้องการของ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ผู้มีส่วนได้ส่วนเสีย)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600"/>
              </a:spcBef>
              <a:defRPr sz="1800"/>
            </a:pP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endParaRPr sz="1200" dirty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4586513" y="2520967"/>
            <a:ext cx="2448273" cy="4121588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7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การจัดทำแผนปฏิบัติ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จัดทำแผนฯ ระยะสั้น ระยะยาว 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และความสัมพันธ์กับวัตถุประสงค์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เชิงยุทธศาสตร์ 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8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การนำแผนปฏิบัติการไป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ปฏิบัติ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การถ่ายทอดแผนสู่การปฏิบัติ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ผลการดำเนินการตามแผนฯ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9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การจัดสรร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ทรัพยากร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ความพร้อมของ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ทรัพยากร และการ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จัดสรรทรัพยากร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จัดการความเสี่ยงด้านการเงิน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10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แผนด้านทรัพยากร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บุคคล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- </a:t>
            </a:r>
            <a:r>
              <a:rPr lang="th-TH" sz="1200" spc="-5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แผน</a:t>
            </a:r>
            <a:r>
              <a:rPr lang="th-TH" sz="1200" spc="-5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ด้านทรัพยากร</a:t>
            </a:r>
            <a:r>
              <a:rPr lang="th-TH" sz="1200" spc="-5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บุคคลที่สนับสนุน</a:t>
            </a:r>
          </a:p>
          <a:p>
            <a:pPr lvl="0">
              <a:defRPr sz="1800"/>
            </a:pPr>
            <a:r>
              <a:rPr lang="th-TH" sz="1200" spc="-5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วัตถุประสงค์เชิงยุทธศาสตร์</a:t>
            </a:r>
            <a:endParaRPr sz="1200" dirty="0" smtClean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ตัววัดผลการดำเนินการ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spcBef>
                <a:spcPts val="600"/>
              </a:spcBef>
              <a:defRPr sz="1800"/>
            </a:pPr>
            <a:r>
              <a:rPr lang="th-TH" sz="1200" spc="-6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</a:t>
            </a:r>
            <a:r>
              <a:rPr lang="th-TH" sz="1200" spc="-6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ตัว</a:t>
            </a:r>
            <a:r>
              <a:rPr lang="th-TH" sz="1200" spc="-6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วัด</a:t>
            </a:r>
            <a:r>
              <a:rPr lang="th-TH" sz="1200" spc="-6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ความสำเร็จของ</a:t>
            </a:r>
            <a:r>
              <a:rPr lang="th-TH" sz="1200" spc="-6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แผนปฏิบัติ</a:t>
            </a:r>
            <a:r>
              <a:rPr lang="th-TH" sz="1200" spc="-6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การ</a:t>
            </a:r>
          </a:p>
          <a:p>
            <a:pPr lvl="0">
              <a:defRPr sz="1800"/>
            </a:pPr>
            <a:r>
              <a:rPr lang="th-TH" sz="1200" spc="-6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- ระบบการวัดผลเสริมให้ส่วนราชการ</a:t>
            </a:r>
            <a:r>
              <a:rPr lang="th-TH" sz="1200" spc="-6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มุ่ง</a:t>
            </a:r>
          </a:p>
          <a:p>
            <a:pPr lvl="0">
              <a:defRPr sz="1800"/>
            </a:pPr>
            <a:r>
              <a:rPr lang="th-TH" sz="1200" spc="-6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spc="-6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 ไป</a:t>
            </a:r>
            <a:r>
              <a:rPr lang="th-TH" sz="1200" spc="-6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ในแนวทางเดียวกัน</a:t>
            </a:r>
            <a:r>
              <a:rPr lang="th-TH" sz="1200" spc="-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sz="1200" spc="-6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2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การปรับเปลี่ยนแผนปฏิบัติ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การปรับแผนฯ และ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นำไปปฏิบัติ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spcBef>
                <a:spcPts val="600"/>
              </a:spcBef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16" name="Shape 162"/>
          <p:cNvSpPr/>
          <p:nvPr/>
        </p:nvSpPr>
        <p:spPr>
          <a:xfrm>
            <a:off x="7149776" y="2520967"/>
            <a:ext cx="1922217" cy="1742934"/>
          </a:xfrm>
          <a:prstGeom prst="rect">
            <a:avLst/>
          </a:prstGeom>
          <a:solidFill>
            <a:srgbClr val="FFE8D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1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>
              <a:defRPr sz="1800"/>
            </a:pPr>
            <a:r>
              <a:rPr sz="120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13</a:t>
            </a:r>
            <a:r>
              <a:rPr sz="1200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th-TH" sz="1200" dirty="0">
                <a:latin typeface="Tahoma" pitchFamily="34" charset="0"/>
                <a:cs typeface="Tahoma" pitchFamily="34" charset="0"/>
              </a:rPr>
              <a:t>การคาดการณ์ผล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การ</a:t>
            </a:r>
            <a:br>
              <a:rPr lang="th-TH" sz="1200" dirty="0" smtClean="0">
                <a:latin typeface="Tahoma" pitchFamily="34" charset="0"/>
                <a:cs typeface="Tahoma" pitchFamily="34" charset="0"/>
              </a:rPr>
            </a:b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ดำเนินการ</a:t>
            </a: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    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- การคาดการณ์ผลการ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ดำเนินการ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- 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เปรียบเทียบผลที่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คาดการณ์ของคู่แข่ง/คู่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เทียบ ค่าเทียบเคียง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การจัดการเมื่อเกิดความ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แตกต่างกับคู่แข่ง/คู่เทียบ 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itle 7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543594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4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2 </a:t>
            </a:r>
            <a:r>
              <a:rPr lang="th-TH" sz="24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การวางแผนเชิง</a:t>
            </a:r>
            <a:r>
              <a:rPr lang="th-TH" sz="24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ยุทธศาสตร์ 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532361" y="6597352"/>
            <a:ext cx="863699" cy="569462"/>
          </a:xfrm>
          <a:prstGeom prst="rect">
            <a:avLst/>
          </a:prstGeom>
        </p:spPr>
        <p:txBody>
          <a:bodyPr/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Tahoma" pitchFamily="34" charset="0"/>
              </a:rPr>
              <a:t>21</a:t>
            </a:r>
            <a:endParaRPr lang="en-US" sz="1200" dirty="0">
              <a:solidFill>
                <a:prstClr val="black">
                  <a:lumMod val="50000"/>
                </a:prst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080" y="908720"/>
            <a:ext cx="3275856" cy="648072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56584" y="908720"/>
            <a:ext cx="3275856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52402" y="1052736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2.1 การจัดทำยุทธศาสตร์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46387" y="1052736"/>
            <a:ext cx="308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/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2.2 การนำยุทธศาสตร์ไปปฏิบัติ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505" y="1628238"/>
            <a:ext cx="2088232" cy="720080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86513" y="1609654"/>
            <a:ext cx="2433759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12322" y="1628238"/>
            <a:ext cx="1944216" cy="720080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9822" y="1609654"/>
            <a:ext cx="1814713" cy="72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559" y="1700246"/>
            <a:ext cx="2014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ก. กระบวนการจัดทำยุทธศาสตร์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7372" y="1700246"/>
            <a:ext cx="1644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ข. วัตถุประสงค์เชิงยุทธศาสตร์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6016" y="1609654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ก. การจัดทำแผนปฏิบัติการและการถ่ายทอดสู่การปฏิบัติ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22909" y="1728712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ข. การคาดการณ์ผลการดำเนินการ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227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1617" y="1837599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24037" y="1858108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-396552" y="1410571"/>
            <a:ext cx="9433048" cy="146304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th-TH" sz="2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2003" y="1628383"/>
            <a:ext cx="3649208" cy="990600"/>
            <a:chOff x="533400" y="2209800"/>
            <a:chExt cx="4038600" cy="990600"/>
          </a:xfrm>
          <a:effectLst/>
          <a:scene3d>
            <a:camera prst="obliqueTopLeft"/>
            <a:lightRig rig="threePt" dir="t"/>
          </a:scene3d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gray">
            <a:xfrm>
              <a:off x="533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7843"/>
                    <a:invGamma/>
                  </a:scheme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9250" algn="ctr" defTabSz="914400" eaLnBrk="0" hangingPunct="0"/>
              <a:r>
                <a:rPr lang="en-US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3.1 </a:t>
              </a:r>
              <a:endParaRPr lang="th-TH" altLang="th-TH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9250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สารสนเทศผู้รับบริการและ</a:t>
              </a:r>
              <a:b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ผู้มีส่วนได้ส่วนเสีย</a:t>
              </a:r>
              <a:endParaRPr lang="en-US" alt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03" name="Group 11"/>
            <p:cNvGrpSpPr>
              <a:grpSpLocks/>
            </p:cNvGrpSpPr>
            <p:nvPr/>
          </p:nvGrpSpPr>
          <p:grpSpPr bwMode="auto">
            <a:xfrm>
              <a:off x="685800" y="2438400"/>
              <a:ext cx="547688" cy="512763"/>
              <a:chOff x="5088" y="240"/>
              <a:chExt cx="384" cy="384"/>
            </a:xfrm>
          </p:grpSpPr>
          <p:sp>
            <p:nvSpPr>
              <p:cNvPr id="110604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5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9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0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841235" y="1628383"/>
            <a:ext cx="3847169" cy="990600"/>
            <a:chOff x="533400" y="3352800"/>
            <a:chExt cx="4038600" cy="990600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gray">
            <a:xfrm>
              <a:off x="533400" y="3352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E8BD50"/>
                </a:gs>
                <a:gs pos="100000">
                  <a:srgbClr val="E8BD50">
                    <a:gamma/>
                    <a:shade val="87843"/>
                    <a:invGamma/>
                  </a:srgb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03225" algn="ctr" defTabSz="914400" eaLnBrk="0" hangingPunct="0"/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3.2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03225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การสร้างความผูกพันกับ</a:t>
              </a:r>
            </a:p>
            <a:p>
              <a:pPr marL="403225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ผู้รับบริการและผู้มีส่วนได้ส่วนเสีย</a:t>
              </a:r>
              <a:endParaRPr lang="en-US" alt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13" name="Group 21"/>
            <p:cNvGrpSpPr>
              <a:grpSpLocks/>
            </p:cNvGrpSpPr>
            <p:nvPr/>
          </p:nvGrpSpPr>
          <p:grpSpPr bwMode="auto">
            <a:xfrm>
              <a:off x="685800" y="3581400"/>
              <a:ext cx="547688" cy="512763"/>
              <a:chOff x="5088" y="240"/>
              <a:chExt cx="384" cy="384"/>
            </a:xfrm>
          </p:grpSpPr>
          <p:sp>
            <p:nvSpPr>
              <p:cNvPr id="110614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8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9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0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685801" y="5574728"/>
            <a:ext cx="547688" cy="512763"/>
            <a:chOff x="5088" y="240"/>
            <a:chExt cx="384" cy="384"/>
          </a:xfrm>
        </p:grpSpPr>
        <p:sp>
          <p:nvSpPr>
            <p:cNvPr id="11062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8746" y="76387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 </a:t>
            </a:r>
            <a:r>
              <a:rPr lang="th-TH" sz="2400" b="1" spc="-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การให้ความสำคัญกับผู้รับบริการและผู้มีส่วนได้ส่วนเสีย</a:t>
            </a:r>
            <a:endParaRPr lang="th-TH" sz="2400" b="1" spc="-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89" y="2735940"/>
            <a:ext cx="4484013" cy="41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spc="-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สารสนเทศผู้รับบริการและผู้มีส่วนได้ส่วนเสีย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สารสนเทศผู้รับบริการและ</a:t>
            </a:r>
            <a:b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ผู้มีส่วนได้ส่วนเสียในปัจจุบัน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สารสนเทศผู้รับบริการและ</a:t>
            </a:r>
            <a:b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ผู้มีส่วนได้ส่วน</a:t>
            </a: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เสียที่พึงมีในอนาคต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การประเมินความพึงพอใจและ</a:t>
            </a:r>
            <a:b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การสร้างความผูกพันกับผู้รับบริการ</a:t>
            </a:r>
            <a:b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และผู้มีส่วนได้ส่วนเสีย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ความพึงพอใจและสร้างความผูกพันกับผู้รับบริการและผู้มีส่วนได้ส่วนเสีย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spc="-7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ความพึงพอใจเปรียบเทียบคู่แข่ง</a:t>
            </a:r>
            <a:r>
              <a:rPr lang="en-US" sz="1400" spc="-7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400" spc="-7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คู่เทียบ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spc="-7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ความไม่พึงพอใจ</a:t>
            </a:r>
            <a:endParaRPr lang="th-TH" sz="1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94658" y="2219970"/>
            <a:ext cx="959976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09327" y="2849315"/>
            <a:ext cx="4339997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ผลผลิต การบริการ และการสนับสนุนผู้รับบริการและผู้มีส่วนได้ส่วนเสีย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ผลผลิตและการบริการ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spc="-7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การสนับสนุนผู้รับบริการและผู้มีส่วนได้ส่วนเสีย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spc="-7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การจำแนกผู้รับบริการและผู้มีส่วนได้ส่วนเสีย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การสร้างความผูกพันกับผู้รับบริการและผู้มีส่วนได้ส่วนเสีย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การจัดการความสัมพันธ์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การจัดการกับข้อร้องเรียน</a:t>
            </a: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Shape 71"/>
          <p:cNvSpPr/>
          <p:nvPr/>
        </p:nvSpPr>
        <p:spPr>
          <a:xfrm>
            <a:off x="87989" y="755864"/>
            <a:ext cx="8427361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sz="28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 algn="ctr">
              <a:defRPr sz="1800" b="0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เพื่อให้ส่วนราชการสามารถกำหนดวิธีการที่ใช้รับ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ฟังเสียงของผู้รับบริการและผู้มีส่วนได้ส่วน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เสีย</a:t>
            </a:r>
            <a:b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ใช้สารสน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เทศเกี่ยวกับ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ผู้รับบริการและผู้มีส่วนได้ส่วนเสียในการปรับปรุงและค้นหา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โอกาส</a:t>
            </a:r>
            <a:b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</a:t>
            </a: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นวัตกรรม เพื่อสร้างความผูกพันและความสัมพันธ์ที่ดีกับ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ผู้รับบริการและผู้มี</a:t>
            </a: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ส่วนได้ส่วน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เสีย</a:t>
            </a:r>
          </a:p>
        </p:txBody>
      </p:sp>
    </p:spTree>
    <p:extLst>
      <p:ext uri="{BB962C8B-B14F-4D97-AF65-F5344CB8AC3E}">
        <p14:creationId xmlns="" xmlns:p14="http://schemas.microsoft.com/office/powerpoint/2010/main" val="12659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107505" y="2709016"/>
            <a:ext cx="2088232" cy="4025255"/>
          </a:xfrm>
          <a:prstGeom prst="rect">
            <a:avLst/>
          </a:prstGeom>
          <a:solidFill>
            <a:srgbClr val="FFEDF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600"/>
              </a:spcBef>
              <a:defRPr sz="1800"/>
            </a:pP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สารสนเทศผู้รับบริการ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ผู้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มีส่วนได้ส่วน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เสีย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ในปัจจุบัน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วิธีการเพื่อให้ได้สารสนเทศ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วิธีการใช้สื่อเทคโนโลยี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สารสนเทศ เพื่อรับฟัง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ผู้รับบริการและผู้มีส่วนได้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ส่วนเสีย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วิธีการรับฟังตามช่วงวงจรชีวิต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การรับบริการ และการค้นหา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ข้อมูลป้อนกลับอย่างทันท่วงที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2)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สารสนเทศผู้รับบริการ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ผู้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มีส่วนได้ส่วนเสียที่พึงมี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ใน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อนาคต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การค้นหาสารสนเทศ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ผู้รับบริการและผู้มีส่วนได้ส่วน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เสียในอดีต อนาคต และของ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คู่แข่ง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คู่เทียบ 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2339752" y="2709016"/>
            <a:ext cx="2232248" cy="4025255"/>
          </a:xfrm>
          <a:prstGeom prst="rect">
            <a:avLst/>
          </a:prstGeom>
          <a:solidFill>
            <a:srgbClr val="FFEDFB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defRPr sz="1800"/>
            </a:pP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(3)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ความพึงพอใจและความผูกพัน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ของผู้รับบริการและผู้มีส่วนได้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ส่วนเสีย 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การประเมินความพึงพอใจและ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ความผูกพัน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ความแตกต่างกันของวิธีการ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สารสนเทศจากการประเมินที่ใช้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ตอบสนองให้เหนือกว่าความ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คาดหวัง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4)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ความพึงพอใจเปรียบเทียบ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กับ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คู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่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แข่ง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การเปรียบเทียบกับคู่แข่ง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การเปรียบเทียบกับส่วนราชการ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ที่มีผลผลิต/บริการคล้ายกัน 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หรือธุรกิจอื่น </a:t>
            </a:r>
          </a:p>
          <a:p>
            <a:pPr lvl="0" algn="l">
              <a:spcBef>
                <a:spcPts val="600"/>
              </a:spcBef>
              <a:defRPr sz="1800"/>
            </a:pP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5</a:t>
            </a:r>
            <a:r>
              <a:rPr sz="1200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ความไม่พึง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พอใจ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การประเมินความไม่พึงพอใจ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และสารสนเทศที่ได้</a:t>
            </a:r>
          </a:p>
        </p:txBody>
      </p:sp>
      <p:sp>
        <p:nvSpPr>
          <p:cNvPr id="226" name="Shape 226"/>
          <p:cNvSpPr/>
          <p:nvPr/>
        </p:nvSpPr>
        <p:spPr>
          <a:xfrm>
            <a:off x="4716016" y="2709014"/>
            <a:ext cx="2160240" cy="4149081"/>
          </a:xfrm>
          <a:prstGeom prst="rect">
            <a:avLst/>
          </a:prstGeom>
          <a:solidFill>
            <a:srgbClr val="FDFFC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10000"/>
              </a:lnSpc>
              <a:defRPr sz="1800"/>
            </a:pP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6) </a:t>
            </a:r>
            <a:r>
              <a:rPr sz="1200" u="sng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ผลผลิต</a:t>
            </a:r>
            <a:r>
              <a:rPr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บริการ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lnSpc>
                <a:spcPct val="110000"/>
              </a:lnSpc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การกำหนดความต้องการของ</a:t>
            </a:r>
          </a:p>
          <a:p>
            <a:pPr lvl="0">
              <a:lnSpc>
                <a:spcPct val="110000"/>
              </a:lnSpc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ผู้รับบริการฯ</a:t>
            </a:r>
          </a:p>
          <a:p>
            <a:pPr lvl="0">
              <a:lnSpc>
                <a:spcPct val="110000"/>
              </a:lnSpc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การกำหนดและปรับผลผลิต</a:t>
            </a:r>
          </a:p>
          <a:p>
            <a:pPr lvl="0">
              <a:lnSpc>
                <a:spcPct val="110000"/>
              </a:lnSpc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บริการ เพื่อตอบสนองความ</a:t>
            </a:r>
          </a:p>
          <a:p>
            <a:pPr lvl="0">
              <a:lnSpc>
                <a:spcPct val="110000"/>
              </a:lnSpc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ต้องการ ขยาย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ความสัมพันธ์ </a:t>
            </a:r>
          </a:p>
          <a:p>
            <a:pPr lvl="0">
              <a:lnSpc>
                <a:spcPct val="110000"/>
              </a:lnSpc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และดึงดูดผู้รับบริการฯ ใหม่</a:t>
            </a:r>
            <a:endParaRPr sz="1200" spc="-7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lnSpc>
                <a:spcPct val="110000"/>
              </a:lnSpc>
              <a:spcBef>
                <a:spcPts val="600"/>
              </a:spcBef>
              <a:defRPr sz="1800"/>
            </a:pP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7)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การสนับสนุนผู้รับบริการ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ผู้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มีส่วนได้ส่วน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เสีย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วิธีการให้บริการและรับข้อมูล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ป้อนกลับเกี่ยวกับผลผลิตและ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การบริการ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รูปแบบและกลไกการสื่อสารที่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สำคัญ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ข้อกำหนดที่สำคัญและการ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ถ่ายทอด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lnSpc>
                <a:spcPct val="110000"/>
              </a:lnSpc>
              <a:spcBef>
                <a:spcPts val="600"/>
              </a:spcBef>
              <a:defRPr sz="1800"/>
            </a:pP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8)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การจำแนกผู้รับบริการ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ผู้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มีส่วนได้่ส่วน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เสีย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1200" spc="-4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จำแนกกลุ่มผู้รับบริการฯ</a:t>
            </a:r>
          </a:p>
          <a:p>
            <a:pPr lvl="0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</a:t>
            </a:r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การกำหนดระดับความสำคัญ</a:t>
            </a:r>
            <a:endParaRPr lang="en-US" sz="1200" spc="-70" dirty="0" smtClean="0"/>
          </a:p>
          <a:p>
            <a:pPr lvl="0" algn="l">
              <a:lnSpc>
                <a:spcPct val="110000"/>
              </a:lnSpc>
              <a:spcBef>
                <a:spcPts val="600"/>
              </a:spcBef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6994147" y="2709015"/>
            <a:ext cx="1970342" cy="4025255"/>
          </a:xfrm>
          <a:prstGeom prst="rect">
            <a:avLst/>
          </a:prstGeom>
          <a:solidFill>
            <a:srgbClr val="FDFFC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9)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การจัดการความสัมพันธ์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u="sng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lang="th-TH" sz="1200" u="sng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ให้เหมาะสมตลอด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วงจร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ชีวิต</a:t>
            </a:r>
            <a:r>
              <a:rPr lang="th-TH" sz="1200" u="sng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</a:t>
            </a:r>
          </a:p>
          <a:p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การสื่อสาร สร้าง และ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จัดการความสัมพันธ์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การใช้ประโยชน์จากสื่อ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เทคโนโลยีสารสนเทศเพื่อ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เสริมสร้างความสัมพันธ์</a:t>
            </a:r>
          </a:p>
          <a:p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(10)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การจัดการกับข้อ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ร้องเรียน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การจัดการกับข้อร้องเรียน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และการแก้ไขอย่าง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ทันท่วงทีและมีประสิทธิผล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การเรียกความเชื่อมั่น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กลับคืนมา และสร้างเสริม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ความพึงพอใจและความ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ผูกพันของผู้รับบริการ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และผู้มีส่วนได้ส่วนเสียได้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-13393" y="617026"/>
            <a:ext cx="9157394" cy="75765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6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-13393" y="-21069"/>
            <a:ext cx="9157394" cy="45719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6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3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92997" y="79675"/>
            <a:ext cx="626027" cy="52390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7"/>
          <p:cNvSpPr txBox="1">
            <a:spLocks/>
          </p:cNvSpPr>
          <p:nvPr/>
        </p:nvSpPr>
        <p:spPr>
          <a:xfrm>
            <a:off x="0" y="86625"/>
            <a:ext cx="8604448" cy="543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2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2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3 </a:t>
            </a:r>
            <a:r>
              <a:rPr lang="th-TH" sz="22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การให้ความสำคัญกับผู้รับบริการและผู้มีส่วนได้ส่วน</a:t>
            </a:r>
            <a:r>
              <a:rPr lang="th-TH" sz="22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เสีย</a:t>
            </a:r>
            <a:r>
              <a:rPr lang="en-US" sz="22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</a:t>
            </a:r>
            <a:endParaRPr lang="th-TH" sz="2200" b="1" dirty="0"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8566883" y="6492971"/>
            <a:ext cx="490314" cy="365125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Tahoma" pitchFamily="34" charset="0"/>
                <a:cs typeface="Tahoma" pitchFamily="34" charset="0"/>
              </a:rPr>
              <a:t>23</a:t>
            </a:r>
            <a:endParaRPr lang="th-TH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080" y="908720"/>
            <a:ext cx="3275856" cy="648072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6584" y="908720"/>
            <a:ext cx="3275856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504" y="1772816"/>
            <a:ext cx="2195736" cy="864096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6016" y="1772816"/>
            <a:ext cx="2160240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9752" y="1772816"/>
            <a:ext cx="2232248" cy="864096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48264" y="1772816"/>
            <a:ext cx="2123728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577" y="90881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/>
            </a:pPr>
            <a:r>
              <a:rPr lang="th-TH" sz="1600" b="1" dirty="0" smtClean="0">
                <a:latin typeface="Tahoma" pitchFamily="34" charset="0"/>
                <a:cs typeface="Tahoma" pitchFamily="34" charset="0"/>
              </a:rPr>
              <a:t>3.1 สารสนเทศผู้รับบริการและ</a:t>
            </a:r>
          </a:p>
          <a:p>
            <a:pPr lvl="0" algn="ctr">
              <a:defRPr sz="1800" b="0"/>
            </a:pPr>
            <a:r>
              <a:rPr lang="th-TH" sz="1600" b="1" dirty="0" smtClean="0">
                <a:latin typeface="Tahoma" pitchFamily="34" charset="0"/>
                <a:cs typeface="Tahoma" pitchFamily="34" charset="0"/>
              </a:rPr>
              <a:t>ผู้มีส่วนได้ส่วนเสีย</a:t>
            </a:r>
            <a:endParaRPr lang="th-TH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21166" y="908816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algn="ctr" defTabSz="914400" eaLnBrk="0" hangingPunct="0"/>
            <a:r>
              <a:rPr lang="th-TH" sz="1600" dirty="0" smtClean="0">
                <a:latin typeface="Tahoma" pitchFamily="34" charset="0"/>
                <a:cs typeface="Tahoma" pitchFamily="34" charset="0"/>
              </a:rPr>
              <a:t>3.2 </a:t>
            </a:r>
            <a:r>
              <a:rPr lang="th-TH" alt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การสร้างความผูกพันกับ</a:t>
            </a:r>
          </a:p>
          <a:p>
            <a:pPr marL="403225" algn="ctr" defTabSz="914400" eaLnBrk="0" hangingPunct="0"/>
            <a:r>
              <a:rPr lang="th-TH" altLang="th-TH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ผู้รับบริการและผู้มีส่วนได้ส่วนเสีย</a:t>
            </a:r>
            <a:endParaRPr lang="en-US" altLang="th-TH" sz="16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552" y="1844824"/>
            <a:ext cx="2148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สารสนเทศผู้รับบริการ</a:t>
            </a:r>
          </a:p>
          <a:p>
            <a:pPr marL="342900" lvl="0" indent="-34290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และผู้มีส่วนได้ส่วนเสีย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39754" y="1772816"/>
            <a:ext cx="23042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ข. การประเมินความพึงพอใจ</a:t>
            </a: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lvl="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และความผูกพันของผู้รับบริการและผู้มีส่วนได้</a:t>
            </a: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lvl="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ส่วนเสีย</a:t>
            </a:r>
            <a:endParaRPr lang="th-TH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89890" y="1844920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4950" lvl="0" indent="-234950">
              <a:buAutoNum type="thaiAlphaPeriod"/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ผลผลิต</a:t>
            </a: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การบริการ</a:t>
            </a: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และการสนับสนุนผู้รับบริการ</a:t>
            </a: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defRPr sz="1800" b="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และผู้มีส่วนได้ส่วนเสีย</a:t>
            </a:r>
            <a:endParaRPr lang="th-TH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40029" y="1844904"/>
            <a:ext cx="205172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th-TH" sz="1300" b="1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ข. การสร้างความสัมพันธ์กับผู้รับบริการ และผู้มีส่วนได้ส่วนเสีย</a:t>
            </a:r>
            <a:endParaRPr lang="th-TH" sz="1300" b="1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827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71"/>
          <p:cNvSpPr/>
          <p:nvPr/>
        </p:nvSpPr>
        <p:spPr>
          <a:xfrm>
            <a:off x="87989" y="755864"/>
            <a:ext cx="8988229" cy="883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sz="28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marL="112713" lvl="0" indent="-112713">
              <a:defRPr sz="1800" b="0"/>
            </a:pP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เพื่อให้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ส่วนราชการสามารถใช้ข้อมูลและสารสนเทศในทุกระดับและทุกส่วนขององค์การมาใช้วัด วิเคราะห์ ทบทวนและปรับปรุงผลการดำเนินการขององค์การ รวมทั้งเพื่อให้ส่วนราชการใช้ข้อมูลเชิงเปรียบเทียบและข้อมูลเกี่ยวกับผู้รับบริการและผู้มีส่วนได้ส่วนเสียเพื่อสนับสนุนการตัดสินใจในทุกระดับ เกิดการแก้ปัญหาที่มีประสิทธิภาพ และการเรียนรู้จนเกิดแนวทางการปฏิบัติที่เป็นเลิศ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1617" y="1998049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24037" y="2018558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139171" y="1571082"/>
            <a:ext cx="8950488" cy="146304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2714" y="1788833"/>
            <a:ext cx="3649208" cy="990600"/>
            <a:chOff x="533400" y="2209800"/>
            <a:chExt cx="4038600" cy="990600"/>
          </a:xfrm>
          <a:effectLst/>
          <a:scene3d>
            <a:camera prst="obliqueTopLeft"/>
            <a:lightRig rig="threePt" dir="t"/>
          </a:scene3d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gray">
            <a:xfrm>
              <a:off x="533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7843"/>
                    <a:invGamma/>
                  </a:scheme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9250" algn="ctr" defTabSz="914400" eaLnBrk="0" hangingPunct="0"/>
              <a:r>
                <a:rPr lang="en-US" altLang="th-TH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.1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9250" algn="ctr" defTabSz="914400" eaLnBrk="0" hangingPunct="0"/>
              <a:r>
                <a:rPr lang="th-TH" altLang="th-TH" b="1" spc="-15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การวัด การวิเคราะห์ และการปรับปรุง</a:t>
              </a:r>
            </a:p>
            <a:p>
              <a:pPr marL="349250" algn="ctr" defTabSz="914400" eaLnBrk="0" hangingPunct="0"/>
              <a:r>
                <a:rPr lang="th-TH" altLang="th-TH" b="1" spc="-15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ผลการดำเนินการของส่วนราชการ</a:t>
              </a:r>
              <a:endParaRPr lang="en-US" altLang="th-TH" b="1" spc="-1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03" name="Group 11"/>
            <p:cNvGrpSpPr>
              <a:grpSpLocks/>
            </p:cNvGrpSpPr>
            <p:nvPr/>
          </p:nvGrpSpPr>
          <p:grpSpPr bwMode="auto">
            <a:xfrm>
              <a:off x="685800" y="2438400"/>
              <a:ext cx="547688" cy="512763"/>
              <a:chOff x="5088" y="240"/>
              <a:chExt cx="384" cy="384"/>
            </a:xfrm>
          </p:grpSpPr>
          <p:sp>
            <p:nvSpPr>
              <p:cNvPr id="110604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5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9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0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47105" y="1788833"/>
            <a:ext cx="3979285" cy="990600"/>
            <a:chOff x="437870" y="3352800"/>
            <a:chExt cx="4038600" cy="990600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gray">
            <a:xfrm>
              <a:off x="437870" y="3352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E8BD50"/>
                </a:gs>
                <a:gs pos="100000">
                  <a:srgbClr val="E8BD50">
                    <a:gamma/>
                    <a:shade val="87843"/>
                    <a:invGamma/>
                  </a:srgb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03225" algn="ctr" defTabSz="914400" eaLnBrk="0" hangingPunct="0"/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4.2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03225" indent="107950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การจัดการความรู้ สารสนเทศ </a:t>
              </a:r>
            </a:p>
            <a:p>
              <a:pPr marL="403225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และเทคโนโลยีสารสนเทศ</a:t>
              </a:r>
              <a:endParaRPr lang="en-US" alt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13" name="Group 21"/>
            <p:cNvGrpSpPr>
              <a:grpSpLocks/>
            </p:cNvGrpSpPr>
            <p:nvPr/>
          </p:nvGrpSpPr>
          <p:grpSpPr bwMode="auto">
            <a:xfrm>
              <a:off x="685800" y="3581400"/>
              <a:ext cx="547688" cy="512763"/>
              <a:chOff x="5088" y="240"/>
              <a:chExt cx="384" cy="384"/>
            </a:xfrm>
          </p:grpSpPr>
          <p:sp>
            <p:nvSpPr>
              <p:cNvPr id="110614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8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9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0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685801" y="5318051"/>
            <a:ext cx="547688" cy="512763"/>
            <a:chOff x="5088" y="240"/>
            <a:chExt cx="384" cy="384"/>
          </a:xfrm>
        </p:grpSpPr>
        <p:sp>
          <p:nvSpPr>
            <p:cNvPr id="11062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  <p:sp>
          <p:nvSpPr>
            <p:cNvPr id="11063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4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596" y="4939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 </a:t>
            </a:r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 การวิเคราะห์ และการจัดการความรู้</a:t>
            </a:r>
            <a:endParaRPr lang="th-TH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82" y="2833210"/>
            <a:ext cx="4339997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การวัดผลการดำเนินการ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ตัววัดผลการดำเนินการ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ข้อมูลเชิงเปรียบเทียบ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ข้อมูลผู้รับบริการและผู้มีส่วนได้ส่วนเสีย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ความคล่องตัวของการวัดผล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7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spc="-18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การวิเคราะห์ และทบทวนผลการดำเนินการ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การวิเคราะห์ และทบทวนผลการดำเนินการ</a:t>
            </a: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5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การปรับปรุงผลการดำเนินการ</a:t>
            </a:r>
            <a:endParaRPr lang="th-TH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การแลกเปลี่ยนเรียนรู้วิธีปฏิบัติที่เป็นเลิศ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ผลการดำเนินการในอนาคต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spc="-7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การปรับปรุงอย่างต่อเนื่องและสร้างนวัตกรรม</a:t>
            </a:r>
            <a:endParaRPr lang="th-TH" sz="1400" spc="-7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94658" y="2284133"/>
            <a:ext cx="959976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36221" y="2805747"/>
            <a:ext cx="4339997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ความรู้ของส่วนราชการ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การจัดการความรู้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การเรียนรู้ระดับองค์กร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สารสนเทศ และเทคโนโลยีสารสนเทศ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คุณลักษณะของข้อมูลและสารสนเทศ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ความพร้อมใช้งานของข้อมูลและสารสนเทศ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คุณลักษณะของฮาร์ดแวร์และซอฟแวร์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ความพร้อมใช้งานในภาวะฉุกเฉิน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4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39190" y="2709905"/>
            <a:ext cx="1697594" cy="4090135"/>
          </a:xfrm>
          <a:prstGeom prst="rect">
            <a:avLst/>
          </a:prstGeom>
          <a:solidFill>
            <a:srgbClr val="FFE5D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ตัววัดผลการ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ดำเนินการ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เลือก รวบรวม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ปรับ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ให้สอดคล้อง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ตัววัดผลการดำเนินการ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200" spc="-2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ที่สำคัญ และการติดตาม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การสนับสนุนการ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ตัดสินใจ ปรับปรุง และ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นวัตกรรม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defRPr sz="1800"/>
            </a:pP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2)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ข้อมูล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เชิง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เปรียบเทียบ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เลือกและใช้ 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ข้อมูลเชิงเปรียบเทียบ</a:t>
            </a:r>
            <a:endParaRPr lang="th-TH" sz="1200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3)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ข้อมูลผู้รับบริการ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ผู้มีส่วนได้ส่วนเสีย</a:t>
            </a:r>
            <a:r>
              <a:rPr sz="1200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การ</a:t>
            </a: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เลือกและใช้ 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ข้อมูลผู้รับบริการฯ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- การใช้ข้อมูลที่รวมรวม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ผ่านสื่อเทคโนโลยีฯ</a:t>
            </a:r>
            <a:endParaRPr sz="1200" dirty="0" smtClean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4)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ความคล่องตัว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ของ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การวัดผล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ตอบสนอง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ต่อการเปลี่ยนแปลงที่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เกิดขึ้นอย่างรวดเร็ว 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842580" y="2722872"/>
            <a:ext cx="1606320" cy="3734000"/>
          </a:xfrm>
          <a:prstGeom prst="rect">
            <a:avLst/>
          </a:prstGeom>
          <a:solidFill>
            <a:srgbClr val="FFE5D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1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1200" dirty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วิเคราะห์และ</a:t>
            </a: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ทบทวนผลการ</a:t>
            </a: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ดำเนินการ</a:t>
            </a:r>
          </a:p>
          <a:p>
            <a:pPr lvl="0"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การทบทวนผลการ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ดำเนินการ</a:t>
            </a:r>
          </a:p>
          <a:p>
            <a:pPr lvl="0"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การวิเคราะห์เพื่อ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สนับสนุนการทบทวน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การใช้ผลการ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ทบทวนของผู้บริหาร      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</a:t>
            </a:r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การประเมินความสามารถ</a:t>
            </a:r>
          </a:p>
          <a:p>
            <a:pPr>
              <a:defRPr sz="1800"/>
            </a:pPr>
            <a:r>
              <a:rPr lang="th-TH" sz="1200" spc="-7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ในการตอบสนองอย่าง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รวดเร็วต่อความ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เปลี่ยนแปลงในด้าน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ความต้องการ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และความท้าทาย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การทบทวนของ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คณะกรรมการกำกับ</a:t>
            </a:r>
          </a:p>
          <a:p>
            <a:pPr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ดูแล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600"/>
              </a:spcBef>
              <a:defRPr sz="1800"/>
            </a:pPr>
            <a:endParaRPr lang="th-TH" sz="1800" dirty="0" smtClean="0"/>
          </a:p>
          <a:p>
            <a:pPr lvl="0">
              <a:spcBef>
                <a:spcPts val="600"/>
              </a:spcBef>
              <a:defRPr sz="1800"/>
            </a:pPr>
            <a:endParaRPr lang="th-TH" sz="1200" dirty="0">
              <a:solidFill>
                <a:srgbClr val="0A0A0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-39782" y="54317"/>
            <a:ext cx="9183783" cy="574432"/>
          </a:xfrm>
          <a:prstGeom prst="rect">
            <a:avLst/>
          </a:prstGeom>
          <a:solidFill>
            <a:srgbClr val="C7C7C7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>
              <a:latin typeface="Tahoma" pitchFamily="34" charset="0"/>
              <a:cs typeface="Tahoma" pitchFamily="34" charset="0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-13393" y="617026"/>
            <a:ext cx="9157394" cy="75765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>
              <a:latin typeface="Tahoma" pitchFamily="34" charset="0"/>
              <a:cs typeface="Tahoma" pitchFamily="34" charset="0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-13393" y="-21069"/>
            <a:ext cx="9157394" cy="45719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9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92997" y="79675"/>
            <a:ext cx="626027" cy="523909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/>
          <p:nvPr/>
        </p:nvSpPr>
        <p:spPr>
          <a:xfrm>
            <a:off x="3534211" y="2654063"/>
            <a:ext cx="1800200" cy="4145977"/>
          </a:xfrm>
          <a:prstGeom prst="rect">
            <a:avLst/>
          </a:prstGeom>
          <a:solidFill>
            <a:srgbClr val="FFE4D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(6</a:t>
            </a:r>
            <a:r>
              <a:rPr sz="1200" dirty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การแลกเปลี่ยน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เรียนรู้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วิธี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ปฏิบัติที่เป็น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เลิศ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ค้นหาหน่วยงานที่มีผล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การดำเนินการที่ดี 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spc="-14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การค้นหาวิธีปฏิบัติที่เป็นเลิศ</a:t>
            </a:r>
            <a:endParaRPr sz="1200" spc="-14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(7) </a:t>
            </a:r>
            <a:r>
              <a:rPr sz="1200" spc="-100" dirty="0" err="1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ผลการดำเนินการ</a:t>
            </a:r>
            <a:r>
              <a:rPr sz="1200" spc="-1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ในอนาคต</a:t>
            </a:r>
            <a:endParaRPr lang="th-TH" sz="1200" spc="-100" dirty="0" smtClean="0">
              <a:solidFill>
                <a:srgbClr val="0A0A0A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การใช้ผลการทบทวน</a:t>
            </a:r>
          </a:p>
          <a:p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คาดการณ์ผลการดำเนินการ</a:t>
            </a:r>
            <a:endParaRPr lang="en-US" sz="1200" spc="-7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การปรับแก้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ความแตกต่าง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ระหว่างผลการคาดการณ์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ผลการดำเนินการใน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อนาคตกับการคาดการณ์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ผลการดำเนินการของ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แผนปฏิบัติการที่สำคัญ </a:t>
            </a:r>
          </a:p>
          <a:p>
            <a:r>
              <a:rPr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8) </a:t>
            </a:r>
            <a:r>
              <a:rPr sz="1200" spc="-100" dirty="0" err="1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การปรับปรุง</a:t>
            </a:r>
            <a:r>
              <a:rPr sz="1200" spc="-1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อย่า</a:t>
            </a:r>
            <a:r>
              <a:rPr lang="th-TH" sz="1200" spc="-1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ง</a:t>
            </a:r>
            <a:r>
              <a:rPr sz="1200" spc="-1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ต่อเนื่อง</a:t>
            </a:r>
            <a:r>
              <a:rPr lang="th-TH" sz="1200" spc="-1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</a:t>
            </a:r>
          </a:p>
          <a:p>
            <a:r>
              <a:rPr lang="th-TH" sz="1200" spc="-1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และสร้างนวัตกรรม</a:t>
            </a:r>
            <a:endParaRPr lang="th-TH" sz="1200" dirty="0" smtClean="0">
              <a:solidFill>
                <a:srgbClr val="0A0A0A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จัดลำดับความสำคัญ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ของการปรับปรุงและ</a:t>
            </a:r>
          </a:p>
          <a:p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โอกาสสร้างนวัตกรรม</a:t>
            </a:r>
          </a:p>
          <a:p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การถ่ายทอดายใน</a:t>
            </a:r>
          </a:p>
          <a:p>
            <a:r>
              <a:rPr lang="th-TH" sz="1200" dirty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- การถ่ายทอดภายนอก</a:t>
            </a:r>
            <a:endParaRPr sz="1200" dirty="0">
              <a:solidFill>
                <a:srgbClr val="0A0A0A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5474316" y="2709809"/>
            <a:ext cx="1728192" cy="2602420"/>
          </a:xfrm>
          <a:prstGeom prst="rect">
            <a:avLst/>
          </a:prstGeom>
          <a:solidFill>
            <a:srgbClr val="FDFFC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9) </a:t>
            </a:r>
            <a:r>
              <a:rPr sz="1200" dirty="0" err="1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การจัดการ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ความรู้</a:t>
            </a:r>
            <a:endParaRPr lang="th-TH" sz="1200" dirty="0" smtClean="0">
              <a:solidFill>
                <a:srgbClr val="0A0A0A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รวบรวมและ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ถ่ายทอดความรู้ของ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บุคลากร ผู้เกี่ยวข้อง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ภายนอก เพื่อนำไป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ดำเนินการ และสร้าง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นวัตกรรมและการ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วางแผนเชิงยุทธศาสตร์</a:t>
            </a:r>
            <a:endParaRPr sz="1200" dirty="0">
              <a:solidFill>
                <a:srgbClr val="0A0A0A"/>
              </a:solidFill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(10)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เรียนรู้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ระดับ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องค์กร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- การ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ทำให้การเรียนรู้ฝัง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ลึกลงในการปฏิบัติงาน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7308304" y="2722873"/>
            <a:ext cx="1800200" cy="3896096"/>
          </a:xfrm>
          <a:prstGeom prst="rect">
            <a:avLst/>
          </a:prstGeom>
          <a:solidFill>
            <a:srgbClr val="FAFFC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11) </a:t>
            </a:r>
            <a:r>
              <a:rPr sz="1200" dirty="0" err="1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คุณลักษณะของ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ข้อมูล</a:t>
            </a: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และสารสนเทศ</a:t>
            </a:r>
            <a:endParaRPr lang="th-TH" sz="1200" dirty="0" smtClean="0">
              <a:solidFill>
                <a:srgbClr val="0A0A0A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ความแม่นยำ ถูกต้อง 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และเชื่อถือได้ ทันกาล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ปลอดภัยและเป็นความลับ</a:t>
            </a:r>
            <a:endParaRPr sz="1200" spc="-100" dirty="0">
              <a:solidFill>
                <a:srgbClr val="0A0A0A"/>
              </a:solidFill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12) </a:t>
            </a:r>
            <a:r>
              <a:rPr sz="1200" dirty="0" err="1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ความพร้อม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ใช้งานของ</a:t>
            </a: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ข้อมูล</a:t>
            </a:r>
            <a:r>
              <a:rPr sz="1200" dirty="0" err="1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สารสนเทศ</a:t>
            </a:r>
            <a:endParaRPr lang="th-TH" sz="1200" dirty="0" smtClean="0">
              <a:solidFill>
                <a:srgbClr val="0A0A0A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ความ</a:t>
            </a:r>
            <a:r>
              <a:rPr lang="th-TH" sz="1200" dirty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พร้อมใช้งาน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ด้วย</a:t>
            </a:r>
          </a:p>
          <a:p>
            <a:pPr lvl="0">
              <a:defRPr sz="1800"/>
            </a:pPr>
            <a:r>
              <a:rPr lang="th-TH" sz="1200" dirty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 รูปแบบ</a:t>
            </a:r>
            <a:r>
              <a:rPr lang="th-TH" sz="1200" dirty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ที่ใช้งานง่าย</a:t>
            </a:r>
            <a:endParaRPr sz="1200" spc="-80" dirty="0" smtClean="0">
              <a:solidFill>
                <a:srgbClr val="0A0A0A"/>
              </a:solidFill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13) 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คุณลักษณะของ</a:t>
            </a: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ฮาร์ดแวร์</a:t>
            </a:r>
            <a:r>
              <a:rPr sz="1200" dirty="0" err="1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sz="1200" dirty="0" err="1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ซอฟแวร์</a:t>
            </a:r>
            <a:endParaRPr lang="th-TH" sz="1200" dirty="0" smtClean="0">
              <a:solidFill>
                <a:srgbClr val="0A0A0A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ฮาร์ดแวร์และซอฟต์แวร์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มีความน่าเชื่อถือได้ 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ปลอดภัย</a:t>
            </a:r>
            <a:r>
              <a:rPr lang="th-TH" sz="1200" b="1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และใช้งานง่าย</a:t>
            </a:r>
            <a:endParaRPr sz="1200" spc="-70" dirty="0">
              <a:solidFill>
                <a:srgbClr val="0A0A0A"/>
              </a:solidFill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lang="th-TH"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smtClean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solidFill>
                  <a:srgbClr val="0A0A0A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14)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ความพร้อมใช้งาน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ใน</a:t>
            </a:r>
            <a: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ภาวะฉุกเฉิน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- ความพร้อมใช้งานอย่าง</a:t>
            </a:r>
          </a:p>
          <a:p>
            <a:pPr lvl="0">
              <a:defRPr sz="1800"/>
            </a:pP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ต่อเนื่อง</a:t>
            </a:r>
            <a:r>
              <a:rPr lang="th-TH" sz="1200" spc="-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ในกรณีฉุกเฉิน</a:t>
            </a:r>
            <a:endParaRPr lang="th-TH" sz="1200" spc="-80" dirty="0" smtClean="0">
              <a:solidFill>
                <a:srgbClr val="0A0A0A"/>
              </a:solidFill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endParaRPr sz="1200" dirty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20" name="Title 7"/>
          <p:cNvSpPr>
            <a:spLocks noGrp="1"/>
          </p:cNvSpPr>
          <p:nvPr>
            <p:ph type="title"/>
          </p:nvPr>
        </p:nvSpPr>
        <p:spPr>
          <a:xfrm>
            <a:off x="179512" y="44624"/>
            <a:ext cx="7886700" cy="543594"/>
          </a:xfrm>
        </p:spPr>
        <p:txBody>
          <a:bodyPr>
            <a:noAutofit/>
          </a:bodyPr>
          <a:lstStyle/>
          <a:p>
            <a:r>
              <a:rPr lang="th-TH" sz="20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/>
            </a:r>
            <a:br>
              <a:rPr lang="th-TH" sz="20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0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</a:t>
            </a:r>
            <a:r>
              <a:rPr lang="en-US" sz="20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4 </a:t>
            </a:r>
            <a:r>
              <a:rPr lang="th-TH" sz="20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การวัด วิเคราะห์และการจัดการ</a:t>
            </a:r>
            <a:r>
              <a:rPr lang="th-TH" sz="20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ความรู้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คำอธิบายเพิ่มเติม</a:t>
            </a:r>
            <a:r>
              <a:rPr lang="en-US" sz="24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/>
            </a:r>
            <a:br>
              <a:rPr lang="th-TH" sz="24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484324" y="6587498"/>
            <a:ext cx="863699" cy="569462"/>
          </a:xfrm>
          <a:prstGeom prst="rect">
            <a:avLst/>
          </a:prstGeom>
        </p:spPr>
        <p:txBody>
          <a:bodyPr/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prstClr val="black">
                    <a:lumMod val="50000"/>
                  </a:prstClr>
                </a:solidFill>
              </a:rPr>
              <a:t>25</a:t>
            </a:r>
            <a:endParaRPr lang="en-US" sz="11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02308" y="1740886"/>
            <a:ext cx="1800200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527" y="1740886"/>
            <a:ext cx="1656184" cy="864096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0040" y="836712"/>
            <a:ext cx="3275856" cy="864096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26562" y="836712"/>
            <a:ext cx="3275856" cy="7920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295242" y="1714760"/>
            <a:ext cx="1800200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05457" y="1760642"/>
            <a:ext cx="1656184" cy="864096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60097" y="1753949"/>
            <a:ext cx="1749478" cy="864096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7544" y="869907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th-TH" sz="1600" b="1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4.1 การวัด การวิเคราะห์และการปรับปรุงผลการดำเนินการของส่วนราชการ</a:t>
            </a:r>
            <a:endParaRPr lang="th-TH" sz="1600" b="1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70579" y="972113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600" b="1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4.2 การจัดการความรู้ สารสนเทศและเทคโนโลยีสารสนเทศ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4016" y="1858776"/>
            <a:ext cx="1619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ก. การวัดผลการดำเนินการ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92716" y="1858776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ข. การวิเคราะห์และทบทวนผลการดำเนินการ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64924" y="191162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ค. การปรับปรุงผลการดำเนินการ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80161" y="1858776"/>
            <a:ext cx="1368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ก. ความรู้ของส่วนราชการ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272810" y="1858776"/>
            <a:ext cx="1907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ข. ข้อมูล สารสนเทศและเทคโนโลยีสารสนเทศ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689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71"/>
          <p:cNvSpPr/>
          <p:nvPr/>
        </p:nvSpPr>
        <p:spPr>
          <a:xfrm>
            <a:off x="87989" y="755864"/>
            <a:ext cx="8988229" cy="8878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sz="28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marL="112713" lvl="0">
              <a:defRPr sz="1800" b="0"/>
            </a:pP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เพื่อให้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ส่วนราชการสามารถประเมินความต้องการด้านความสามารถและอัตรากำลัง เพื่อสร้าง</a:t>
            </a: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สภาพแวดล้อม</a:t>
            </a:r>
            <a:b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บุคลากรที่ก่อให้เกิดผลการดำเนินการที่ดี สร้างความผูกพัน การบริหารจัดการและพัฒนาบุคลากรภายในองค์การ รวมถึงการนำศักยภาพของบุคลากรมาใช้อย่างเต็มที่ให้สอดคล้องไปในทางเดียวกันกับพันธกิจ กลยุทธ์ และแผนปฏิบัติการขององค์การ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3928" y="1973167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086348" y="1993676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101482" y="1530158"/>
            <a:ext cx="8950488" cy="155448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5025" y="1763951"/>
            <a:ext cx="3649208" cy="990600"/>
            <a:chOff x="533400" y="2209800"/>
            <a:chExt cx="4038600" cy="990600"/>
          </a:xfrm>
          <a:effectLst/>
          <a:scene3d>
            <a:camera prst="obliqueTopLeft"/>
            <a:lightRig rig="threePt" dir="t"/>
          </a:scene3d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gray">
            <a:xfrm>
              <a:off x="533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7843"/>
                    <a:invGamma/>
                  </a:scheme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9250" algn="ctr" defTabSz="914400" eaLnBrk="0" hangingPunct="0"/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5.1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9250" algn="ctr" defTabSz="914400" eaLnBrk="0" hangingPunct="0"/>
              <a:r>
                <a:rPr lang="th-TH" altLang="th-TH" sz="2000" b="1" spc="-15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สภาพแวดล้อมด้านบุคลากร</a:t>
              </a:r>
              <a:endParaRPr lang="en-US" altLang="th-TH" sz="2000" b="1" spc="-1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03" name="Group 11"/>
            <p:cNvGrpSpPr>
              <a:grpSpLocks/>
            </p:cNvGrpSpPr>
            <p:nvPr/>
          </p:nvGrpSpPr>
          <p:grpSpPr bwMode="auto">
            <a:xfrm>
              <a:off x="685800" y="2438400"/>
              <a:ext cx="547688" cy="512763"/>
              <a:chOff x="5088" y="240"/>
              <a:chExt cx="384" cy="384"/>
            </a:xfrm>
          </p:grpSpPr>
          <p:sp>
            <p:nvSpPr>
              <p:cNvPr id="110604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5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9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0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09416" y="1763951"/>
            <a:ext cx="3979285" cy="990600"/>
            <a:chOff x="437870" y="3352800"/>
            <a:chExt cx="4038600" cy="990600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gray">
            <a:xfrm>
              <a:off x="437870" y="3352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E8BD50"/>
                </a:gs>
                <a:gs pos="100000">
                  <a:srgbClr val="E8BD50">
                    <a:gamma/>
                    <a:shade val="87843"/>
                    <a:invGamma/>
                  </a:srgb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03225" algn="ctr" defTabSz="914400" eaLnBrk="0" hangingPunct="0"/>
              <a:r>
                <a:rPr lang="en-US" altLang="th-TH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.2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03225" indent="107950" algn="ctr" defTabSz="914400" eaLnBrk="0" hangingPunct="0"/>
              <a:r>
                <a:rPr lang="th-TH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ความผูกพันของบุคลากร</a:t>
              </a:r>
              <a:endParaRPr lang="en-US" alt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13" name="Group 21"/>
            <p:cNvGrpSpPr>
              <a:grpSpLocks/>
            </p:cNvGrpSpPr>
            <p:nvPr/>
          </p:nvGrpSpPr>
          <p:grpSpPr bwMode="auto">
            <a:xfrm>
              <a:off x="685800" y="3581400"/>
              <a:ext cx="547688" cy="512763"/>
              <a:chOff x="5088" y="240"/>
              <a:chExt cx="384" cy="384"/>
            </a:xfrm>
          </p:grpSpPr>
          <p:sp>
            <p:nvSpPr>
              <p:cNvPr id="110614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8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9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0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685801" y="4804706"/>
            <a:ext cx="547688" cy="512763"/>
            <a:chOff x="5088" y="240"/>
            <a:chExt cx="384" cy="384"/>
          </a:xfrm>
        </p:grpSpPr>
        <p:sp>
          <p:nvSpPr>
            <p:cNvPr id="11062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596" y="7561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การมุ่งเน้นบุคลากร</a:t>
            </a:r>
            <a:endParaRPr lang="th-TH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82" y="2845469"/>
            <a:ext cx="433999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ขีดความสามารถและอัตรากำลัง</a:t>
            </a:r>
            <a:b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ด้านบุคลากร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ขีดความสามารถและอัตรากำลัง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บุคลากรใหม่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การทำงานให้บรรลุผล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การจัดการการเปลี่ยนแปลงด้านบุคลากร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บรรยากาศการทำงานของบุคลากร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สภาพแวดล้อมการทำงาน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นโยบายและสวัสดิการ</a:t>
            </a:r>
            <a:endParaRPr lang="th-TH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56969" y="2259251"/>
            <a:ext cx="959976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36221" y="2805839"/>
            <a:ext cx="4339997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ผลการปฏิบัติงานของบุคลากร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องค์ประกอบของความผูกพัน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วัฒนธรรมส่วนราชการ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การประเมินผลการปฏิบัติงาน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การประเมินความผูกพันของบุคลากร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การประเมินความผูกพัน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ความเชื่อมโยงกับผลลัพธ์ของส่วนราชการ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การพัฒนาบุคลากรและผู้บริหาร</a:t>
            </a:r>
            <a:endParaRPr lang="th-TH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ระบบการเรียนรู้และการพัฒนา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ประสิทธิผลของการเรียนรู้และการพัฒนา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ความก้าวหน้าในหน้าที่การงาน</a:t>
            </a:r>
            <a:endParaRPr lang="th-TH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36657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4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74733" y="2583489"/>
            <a:ext cx="1839389" cy="4274512"/>
          </a:xfrm>
          <a:prstGeom prst="rect">
            <a:avLst/>
          </a:prstGeom>
          <a:solidFill>
            <a:srgbClr val="FFE4D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60439" indent="-260439">
              <a:lnSpc>
                <a:spcPct val="110000"/>
              </a:lnSpc>
              <a:buSzPct val="100000"/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(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1)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ขีด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ความสามารถและ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อัตรากำลัง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marL="260439" indent="-260439">
              <a:lnSpc>
                <a:spcPct val="110000"/>
              </a:lnSpc>
              <a:buSzPct val="100000"/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การประเมินความต้องการด้านขีดความสามารถและอัตรากำลัง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marL="260439" indent="-260439">
              <a:lnSpc>
                <a:spcPct val="110000"/>
              </a:lnSpc>
              <a:buSzPct val="100000"/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(2)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บุคลากรใหม่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marL="260439" indent="-260439">
              <a:lnSpc>
                <a:spcPct val="110000"/>
              </a:lnSpc>
              <a:buSzPct val="100000"/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การสรรหา ว่าจ้าง บรรจุ และรักษาบุคลากรใหม่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มุมมอง วัฒนธรรม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ของบุคลากรและชุมชน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marL="260439" indent="-260439">
              <a:lnSpc>
                <a:spcPct val="110000"/>
              </a:lnSpc>
              <a:buSzPct val="100000"/>
              <a:defRPr sz="1800"/>
            </a:pP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(3)</a:t>
            </a: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ทำงานให้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บรรลุผล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marL="260439" indent="-260439">
              <a:lnSpc>
                <a:spcPct val="110000"/>
              </a:lnSpc>
              <a:buSzPct val="100000"/>
              <a:defRPr sz="1800"/>
            </a:pP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การจัดโครงสร้างและบริหารบุคลากร</a:t>
            </a:r>
            <a:endParaRPr sz="1200" dirty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marL="260439" indent="-260439">
              <a:lnSpc>
                <a:spcPct val="110000"/>
              </a:lnSpc>
              <a:buSzPct val="100000"/>
              <a:defRPr sz="1800"/>
            </a:pP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(4)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จัดการเปลี่ยนแปลงด้าน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บุคลากร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marL="260439" indent="-260439">
              <a:lnSpc>
                <a:spcPct val="110000"/>
              </a:lnSpc>
              <a:buSzPct val="100000"/>
              <a:defRPr sz="1800"/>
            </a:pP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การเตรียมบุคลากรให้พร้อมรับต่อการเปลี่ยนแปลง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การบริหารด้านบุคลากร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เพื่อให้ดำเนินการตาม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ภารกิจได้อย่างต่อเนื่อง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0439" indent="-260439">
              <a:lnSpc>
                <a:spcPct val="110000"/>
              </a:lnSpc>
              <a:spcBef>
                <a:spcPts val="600"/>
              </a:spcBef>
              <a:buSzPct val="100000"/>
              <a:defRPr sz="1800"/>
            </a:pP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0439" indent="-260439">
              <a:lnSpc>
                <a:spcPct val="110000"/>
              </a:lnSpc>
              <a:spcBef>
                <a:spcPts val="600"/>
              </a:spcBef>
              <a:buSzPct val="100000"/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1940523" y="2692476"/>
            <a:ext cx="1728192" cy="2530693"/>
          </a:xfrm>
          <a:prstGeom prst="rect">
            <a:avLst/>
          </a:prstGeom>
          <a:solidFill>
            <a:srgbClr val="FFE4D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lnSpc>
                <a:spcPct val="110000"/>
              </a:lnSpc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(5)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สภาพแวดล้อม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ทำงาน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lnSpc>
                <a:spcPct val="110000"/>
              </a:lnSpc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การดูแลปัจจัย</a:t>
            </a:r>
          </a:p>
          <a:p>
            <a:pPr lvl="0">
              <a:lnSpc>
                <a:spcPct val="110000"/>
              </a:lnSpc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สภาพแวดล้อมในการ</a:t>
            </a:r>
          </a:p>
          <a:p>
            <a:pPr lvl="0">
              <a:lnSpc>
                <a:spcPct val="110000"/>
              </a:lnSpc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ทำงาน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ตัววัดและเป้าประสงค์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ในการปรับปรุง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lnSpc>
                <a:spcPct val="110000"/>
              </a:lnSpc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(6)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นโยบายและ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สวัสดิการ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spc="-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การกำหนดและออกแบบ</a:t>
            </a:r>
            <a:endParaRPr lang="en-US" sz="1200" spc="-8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การบริการ สวัสดิการ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และนโยบายเพื่อ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สนับสนุนบุคลากร</a:t>
            </a:r>
          </a:p>
          <a:p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lnSpc>
                <a:spcPct val="110000"/>
              </a:lnSpc>
              <a:spcBef>
                <a:spcPts val="600"/>
              </a:spcBef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3832488" y="2708920"/>
            <a:ext cx="1656184" cy="3806008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(7)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องค์ประกอบของ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ผูกพัน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การกำหนดองค์ประกอบ</a:t>
            </a:r>
          </a:p>
          <a:p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ของความผูกพัน 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(8)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วัฒนธรรมส่วน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ราชการ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 </a:t>
            </a:r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การเสริมสร้างวัฒนธรรม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spc="-5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การนำ</a:t>
            </a:r>
            <a:r>
              <a:rPr lang="th-TH" sz="12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ความหลากหลาย</a:t>
            </a:r>
          </a:p>
          <a:p>
            <a:r>
              <a:rPr lang="th-TH" sz="12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ของบุคลากรมาสร้าง  </a:t>
            </a:r>
          </a:p>
          <a:p>
            <a:r>
              <a:rPr lang="th-TH" sz="12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วัฒนธรรมการทำงาน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(9)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การประเมินผล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ปฏิบัติงาน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การสนับสนุนให้เกิดผล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การดำเนินการที่ดี  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การบริหารค่าตอบแทน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การให้รางวัล การยก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ย่องชมเชยและการ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สร้างแรงจูงใจ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การสร้างนวัตกรรม 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มุ่งเน้นผู้รับบริการ และ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200" spc="-6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บรรลุผลสำเร็จของแผนฯ</a:t>
            </a:r>
            <a:endParaRPr lang="en-US" sz="1200" spc="-6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spcBef>
                <a:spcPts val="600"/>
              </a:spcBef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5580114" y="2708922"/>
            <a:ext cx="1656184" cy="2320279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(10)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การประเมิน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ผูกพัน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วิธีการและตัววัดเพื่อ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ประเมินความผูกพัน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และความพึงพอใจ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ตัวชี้วัดอื่นๆ 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(11)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เชื่อม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โยง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กับ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ผลลัพธ์ของ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ส่วนราชการ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การเชื่อมโยงความ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ผูกพันกับผลลัพธ์ของ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ส่วนราชการ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spcBef>
                <a:spcPts val="600"/>
              </a:spcBef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7281547" y="2708920"/>
            <a:ext cx="1862501" cy="3806008"/>
          </a:xfrm>
          <a:prstGeom prst="rect">
            <a:avLst/>
          </a:prstGeom>
          <a:solidFill>
            <a:srgbClr val="FFFBC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(12)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ระบบการเรียนรู้และ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พัฒนา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ระบบการเรียนรู้และการ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พัฒนาของบุคลากร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หัวหน้างาน และผู้บริหาร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ระบบการเรียนรู้และการ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พัฒนาการทำงานโดย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คำนึงถึง สรรถนะหลัก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นวัตกรรม จริยธรรม และ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ผู้รับบริการ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(13)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ประสิทธิผลของ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b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เรียนรู้และ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พัฒนา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วิธีประเมินประสิทธิผล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และประสิทธิภาพ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(14) </a:t>
            </a:r>
            <a:r>
              <a:rPr sz="1200" u="sng" dirty="0" err="1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ความก้าวหน้าใน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หน้าที่</a:t>
            </a:r>
            <a: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br>
              <a:rPr lang="th-TH" sz="1200" u="sng" dirty="0" smtClean="0">
                <a:solidFill>
                  <a:srgbClr val="0000FF"/>
                </a:solidFill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th-TH" sz="1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  </a:t>
            </a:r>
            <a:r>
              <a:rPr sz="1200" u="sng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การงาน</a:t>
            </a:r>
            <a:endParaRPr lang="th-TH" sz="1200" u="sng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การจัดการความก้าวหน้า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ทั่วทั้งส่วนราชการ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การวางแผนการสืบทอด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ตำแหน่ง</a:t>
            </a:r>
            <a:endParaRPr sz="1200" dirty="0">
              <a:latin typeface="Tahoma" pitchFamily="34" charset="0"/>
              <a:ea typeface="Tahoma" pitchFamily="34" charset="0"/>
              <a:cs typeface="Tahoma" pitchFamily="34" charset="0"/>
              <a:sym typeface="TH Sarabun New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-13393" y="617026"/>
            <a:ext cx="9157394" cy="75765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-13393" y="-21069"/>
            <a:ext cx="9157394" cy="45719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7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92997" y="79675"/>
            <a:ext cx="626027" cy="52390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95536" y="116632"/>
            <a:ext cx="7886700" cy="543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H Baijam"/>
                <a:ea typeface="+mj-ea"/>
                <a:cs typeface="TH Baijam"/>
              </a:defRPr>
            </a:lvl1pPr>
          </a:lstStyle>
          <a:p>
            <a:r>
              <a:rPr lang="th-TH" sz="2400" dirty="0" smtClean="0">
                <a:latin typeface="Tahoma" pitchFamily="34" charset="0"/>
                <a:cs typeface="Tahoma" pitchFamily="34" charset="0"/>
              </a:rPr>
              <a:t>หมวด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5 </a:t>
            </a:r>
            <a:r>
              <a:rPr lang="th-TH" sz="2400" dirty="0" smtClean="0">
                <a:latin typeface="Tahoma" pitchFamily="34" charset="0"/>
                <a:cs typeface="Tahoma" pitchFamily="34" charset="0"/>
              </a:rPr>
              <a:t>การมุ่งเน้นบุคลากร</a:t>
            </a:r>
            <a:endParaRPr lang="th-TH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484324" y="6514928"/>
            <a:ext cx="863699" cy="569462"/>
          </a:xfrm>
          <a:prstGeom prst="rect">
            <a:avLst/>
          </a:prstGeom>
        </p:spPr>
        <p:txBody>
          <a:bodyPr/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prstClr val="black">
                    <a:lumMod val="50000"/>
                  </a:prstClr>
                </a:solidFill>
              </a:rPr>
              <a:t>27</a:t>
            </a:r>
            <a:endParaRPr lang="en-US" sz="110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86" y="1719392"/>
            <a:ext cx="1800200" cy="864096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45550" y="1759753"/>
            <a:ext cx="1656184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0040" y="908720"/>
            <a:ext cx="3275856" cy="648072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148064" y="908720"/>
            <a:ext cx="3275856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7546" y="1043444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5.1 สภาพแวดล้อมด้านบุคลากร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97154" y="1043444"/>
            <a:ext cx="2847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5.2 ความผูกพันของบุคลากร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40524" y="1772816"/>
            <a:ext cx="1800200" cy="864096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9512" y="1844824"/>
            <a:ext cx="1728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th-TH" sz="1400" b="1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ก. ขีดความสามารถและอัตรากำลังด้านบุคลากร</a:t>
            </a:r>
            <a:endParaRPr lang="th-TH" sz="1400" b="1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1722" y="1844824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ข. บรรยากาศการทำงานของบุคลากร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95938" y="1844824"/>
            <a:ext cx="158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ก. ผลการปฏิบัติงานของบุคลากร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12931" y="1772816"/>
            <a:ext cx="1656184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80312" y="1772816"/>
            <a:ext cx="1656184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24130" y="1844824"/>
            <a:ext cx="1584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ข. การประเมินความผูกพันของบุคลากร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52322" y="1844824"/>
            <a:ext cx="14987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ค. การพัฒนาบุคลากรและผู้บริหาร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26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1617" y="1869715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24037" y="1890224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139171" y="1522958"/>
            <a:ext cx="8950488" cy="155448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2714" y="1772793"/>
            <a:ext cx="3649208" cy="990600"/>
            <a:chOff x="533400" y="2209800"/>
            <a:chExt cx="4038600" cy="990600"/>
          </a:xfrm>
          <a:effectLst/>
          <a:scene3d>
            <a:camera prst="obliqueTopLeft"/>
            <a:lightRig rig="threePt" dir="t"/>
          </a:scene3d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gray">
            <a:xfrm>
              <a:off x="533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7843"/>
                    <a:invGamma/>
                  </a:scheme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9250" algn="ctr" defTabSz="914400" eaLnBrk="0" hangingPunct="0"/>
              <a:r>
                <a:rPr lang="en-US" altLang="th-TH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.1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9250" algn="ctr" defTabSz="914400" eaLnBrk="0" hangingPunct="0"/>
              <a:r>
                <a:rPr lang="th-TH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กระบวนการทำงาน</a:t>
              </a:r>
              <a:endParaRPr lang="en-US" alt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03" name="Group 11"/>
            <p:cNvGrpSpPr>
              <a:grpSpLocks/>
            </p:cNvGrpSpPr>
            <p:nvPr/>
          </p:nvGrpSpPr>
          <p:grpSpPr bwMode="auto">
            <a:xfrm>
              <a:off x="685800" y="2438400"/>
              <a:ext cx="547688" cy="512763"/>
              <a:chOff x="5088" y="240"/>
              <a:chExt cx="384" cy="384"/>
            </a:xfrm>
          </p:grpSpPr>
          <p:sp>
            <p:nvSpPr>
              <p:cNvPr id="110604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5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9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0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47105" y="1772793"/>
            <a:ext cx="3979285" cy="990600"/>
            <a:chOff x="437870" y="3352800"/>
            <a:chExt cx="4038600" cy="990600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gray">
            <a:xfrm>
              <a:off x="437870" y="3352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E8BD50"/>
                </a:gs>
                <a:gs pos="100000">
                  <a:srgbClr val="E8BD50">
                    <a:gamma/>
                    <a:shade val="87843"/>
                    <a:invGamma/>
                  </a:srgb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03225" algn="ctr" defTabSz="914400" eaLnBrk="0" hangingPunct="0"/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6.2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03225" indent="107950" algn="ctr" defTabSz="914400" eaLnBrk="0" hangingPunct="0"/>
              <a:r>
                <a:rPr lang="th-TH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ประสิทธิผลการปฏิบัติงาน</a:t>
              </a:r>
              <a:endParaRPr lang="en-US" alt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13" name="Group 21"/>
            <p:cNvGrpSpPr>
              <a:grpSpLocks/>
            </p:cNvGrpSpPr>
            <p:nvPr/>
          </p:nvGrpSpPr>
          <p:grpSpPr bwMode="auto">
            <a:xfrm>
              <a:off x="685800" y="3581400"/>
              <a:ext cx="547688" cy="512763"/>
              <a:chOff x="5088" y="240"/>
              <a:chExt cx="384" cy="384"/>
            </a:xfrm>
          </p:grpSpPr>
          <p:sp>
            <p:nvSpPr>
              <p:cNvPr id="110614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8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9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0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685801" y="4724496"/>
            <a:ext cx="547688" cy="512763"/>
            <a:chOff x="5088" y="240"/>
            <a:chExt cx="384" cy="384"/>
          </a:xfrm>
        </p:grpSpPr>
        <p:sp>
          <p:nvSpPr>
            <p:cNvPr id="11062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596" y="4939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 </a:t>
            </a:r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การมุ่งเน้นระบบปฏิบัติการ</a:t>
            </a:r>
            <a:endParaRPr lang="th-TH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62" y="2872182"/>
            <a:ext cx="43399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การออกแบบผลผลิตและกระบวนการ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แนวคิดในการออกแบบ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ข้อกำหนดของผลผลิต การบริการ และกระบวนการทำงาน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การจัดการกระบวนการ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การนำกระบวนการไปปฏิบัติ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กระบวนการสนับสนุน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การปรับปรุงผลผลิต การบริการ และกระบวนการ</a:t>
            </a:r>
            <a:endParaRPr lang="th-TH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94658" y="2268093"/>
            <a:ext cx="959976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86301" y="2912755"/>
            <a:ext cx="4339997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การควบคุมต้นทุน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การควบคุมต้นทุน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การจัดการห่วงโซ่อุปทาน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การจัดการห่วงโซ่อุปทาน</a:t>
            </a: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การเตรียมความพร้อมด้านความปลอดภัยและต่อภาวะฉุกเฉิน</a:t>
            </a:r>
            <a:endParaRPr lang="th-TH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ความปลอดภัย</a:t>
            </a: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การเตรียมพร้อมต่อภาวะฉุกเฉิน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2575" indent="-282575" defTabSz="9144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h-TH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จัดการนวัตกรรม</a:t>
            </a:r>
            <a:endParaRPr lang="th-TH" sz="1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00" indent="-285750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th-TH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จัดการนวัตกรรม</a:t>
            </a:r>
            <a:endParaRPr lang="th-TH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14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Shape 71"/>
          <p:cNvSpPr/>
          <p:nvPr/>
        </p:nvSpPr>
        <p:spPr>
          <a:xfrm>
            <a:off x="31596" y="755556"/>
            <a:ext cx="8988229" cy="822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sz="28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marL="176213" lvl="0" indent="-176213">
              <a:defRPr sz="1800" b="0"/>
            </a:pP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เพื่อให้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ส่วนราชการสามารถออกแบบ จัดการ ปรับปรุงผลผลิต บริการ และกระบวนการทำงานทั่วทั้งองค์การ ให้เกิดประสิทธิผลของการปฏิบัติงานและสามารถส่งมอบผลผลิตแก่ผู้รับบริการ</a:t>
            </a: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และผู้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มีส่วนได้ส่วนเสีย เพื่อให้องค์การประสบความสำเร็จอย่าง</a:t>
            </a: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ยั่งยืน</a:t>
            </a:r>
            <a:endParaRPr lang="th-TH" sz="1600" spc="-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1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35496" y="2675663"/>
            <a:ext cx="1512168" cy="4182433"/>
          </a:xfrm>
          <a:prstGeom prst="rect">
            <a:avLst/>
          </a:prstGeom>
          <a:solidFill>
            <a:srgbClr val="FFE3C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(1)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แนวคิด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ในการ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ออกแบบ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การออกแบบผลผลิต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การบริการ และ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กระบวนการทำงาน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spc="-9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การนำเทคโนโลยีใหม่ </a:t>
            </a:r>
          </a:p>
          <a:p>
            <a:r>
              <a:rPr lang="th-TH" sz="1200" spc="-9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1200" spc="-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ความรู้ ความเป็นเลิศ </a:t>
            </a:r>
          </a:p>
          <a:p>
            <a:r>
              <a:rPr lang="th-TH" sz="1200" spc="-8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ด้านผลผลิตและการ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บริการ และความ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คล่องตัวมาพิจารณา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ในกระบวนการ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(2)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ข้อกำหนด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ของ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ผลผลิต</a:t>
            </a: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บริการ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และ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กระบวนการทำงาน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ข้อกำหนดของ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ผลผลิตและการ</a:t>
            </a:r>
          </a:p>
          <a:p>
            <a:pPr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บริการ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การกำหนด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ข้อกำหนดของ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กระบวนการทำงาน</a:t>
            </a:r>
            <a:r>
              <a:rPr lang="th-TH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71" name="Shape 371"/>
          <p:cNvSpPr/>
          <p:nvPr/>
        </p:nvSpPr>
        <p:spPr>
          <a:xfrm>
            <a:off x="-13393" y="617026"/>
            <a:ext cx="9157394" cy="75765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-13393" y="-21069"/>
            <a:ext cx="9157394" cy="45719"/>
          </a:xfrm>
          <a:prstGeom prst="rect">
            <a:avLst/>
          </a:prstGeom>
          <a:solidFill>
            <a:srgbClr val="0C339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3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392997" y="79675"/>
            <a:ext cx="626027" cy="523909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Shape 375"/>
          <p:cNvSpPr/>
          <p:nvPr/>
        </p:nvSpPr>
        <p:spPr>
          <a:xfrm>
            <a:off x="1619672" y="2636912"/>
            <a:ext cx="1512168" cy="4221088"/>
          </a:xfrm>
          <a:prstGeom prst="rect">
            <a:avLst/>
          </a:prstGeom>
          <a:solidFill>
            <a:srgbClr val="FFE3CE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(3)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การนำ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กระบวนการ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ไปปฏิบัติ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 -  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การปฏิบัติงาน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ตาม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ข้อกำหนดที่สำคัญ </a:t>
            </a:r>
            <a:endParaRPr lang="th-TH" sz="1200" spc="-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มีตัววัด/ตัวชี้วัด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ที่สำคัญ ควบคุม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200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และปรับปรุงกระบวนการ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ตัววัดเชื่อมโยง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ผลการดำเนินการ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คุณภาพของผลผลิต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/การบริการ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4) </a:t>
            </a:r>
            <a:r>
              <a:rPr sz="1200" spc="-6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กระบวนกา</a:t>
            </a:r>
            <a:r>
              <a:rPr lang="th-TH" sz="1200" spc="-6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ร</a:t>
            </a:r>
            <a:r>
              <a:rPr sz="1200" spc="-6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สนับสนุน</a:t>
            </a:r>
            <a:endParaRPr lang="th-TH" sz="1200" spc="-6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- </a:t>
            </a:r>
            <a:r>
              <a:rPr lang="th-TH" sz="1200" spc="-1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การกำหนดกระบวนการ</a:t>
            </a:r>
          </a:p>
          <a:p>
            <a:pPr lvl="0">
              <a:defRPr sz="1800"/>
            </a:pPr>
            <a:r>
              <a:rPr lang="th-TH" sz="1200" spc="-1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  สนับสนุนที่สำคัญ</a:t>
            </a:r>
          </a:p>
          <a:p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การปฏิบัติงานตาม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ข้อกำหนดที่สำคัญ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defRPr sz="1800"/>
            </a:pPr>
            <a:r>
              <a:rPr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5)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การปรับปรุงผลผลิต</a:t>
            </a: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บริการและ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กระบวนการ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</a:t>
            </a:r>
            <a:r>
              <a:rPr lang="th-TH" sz="1200" spc="-5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ปรับปรุงผลผลิต การ</a:t>
            </a:r>
          </a:p>
          <a:p>
            <a:r>
              <a:rPr lang="th-TH" sz="12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บริการ ลดความ</a:t>
            </a:r>
          </a:p>
          <a:p>
            <a:r>
              <a:rPr lang="th-TH" sz="12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ผิดพลาด/ซ้ำซ้อน/</a:t>
            </a:r>
          </a:p>
          <a:p>
            <a:r>
              <a:rPr lang="th-TH" sz="1200" spc="-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สูญเสีย</a:t>
            </a:r>
            <a:endParaRPr lang="en-US" sz="1200" spc="-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3203848" y="2642175"/>
            <a:ext cx="1368152" cy="3038190"/>
          </a:xfrm>
          <a:prstGeom prst="rect">
            <a:avLst/>
          </a:prstGeom>
          <a:solidFill>
            <a:srgbClr val="FDFFC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1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>
              <a:defRPr sz="1800"/>
            </a:pPr>
            <a:r>
              <a:rPr sz="1200" dirty="0">
                <a:latin typeface="Tahoma" pitchFamily="34" charset="0"/>
                <a:cs typeface="Tahoma" pitchFamily="34" charset="0"/>
              </a:rPr>
              <a:t>(6) 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การควบคุม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ต้นทุน</a:t>
            </a:r>
            <a:endParaRPr lang="th-TH" sz="1200" dirty="0" smtClean="0">
              <a:latin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การควบคุมต้นทุน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โดยรวม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การป้องกันไม่ให้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เกิดของเสีย/ความ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ผิดพลาด/การ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ทำงานซ้ำ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การลดต้นทุน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เกี่ยวกับการ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ตรวจสอบ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กระบวนการ/ผล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การดำเนินการ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สมดุลระหว่าง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การควบคุมต้นทุน</a:t>
            </a:r>
          </a:p>
          <a:p>
            <a:pPr lvl="0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กับความต้องการ</a:t>
            </a:r>
          </a:p>
          <a:p>
            <a:pPr lvl="0"/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ของผู้รับบริการฯ 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endParaRPr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4644010" y="2636919"/>
            <a:ext cx="1368152" cy="3043453"/>
          </a:xfrm>
          <a:prstGeom prst="rect">
            <a:avLst/>
          </a:prstGeom>
          <a:solidFill>
            <a:srgbClr val="FDFFC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1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>
              <a:defRPr sz="1800"/>
            </a:pPr>
            <a:r>
              <a:rPr sz="1200" dirty="0">
                <a:latin typeface="Tahoma" pitchFamily="34" charset="0"/>
                <a:cs typeface="Tahoma" pitchFamily="34" charset="0"/>
              </a:rPr>
              <a:t>(7) 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การจัดการห่วงโซ่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อุปทาน</a:t>
            </a:r>
            <a:endParaRPr lang="th-TH" sz="1200" dirty="0" smtClean="0">
              <a:latin typeface="Tahoma" pitchFamily="34" charset="0"/>
              <a:cs typeface="Tahoma" pitchFamily="34" charset="0"/>
            </a:endParaRP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การจัดการห่วงโซ่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อุปทาน 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การเลือกผู้ส่งมอบ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การวัดและ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ประเมินผลการ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ดำเนินการของผู้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ส่งมอบ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การให้ข้อมูล</a:t>
            </a:r>
          </a:p>
          <a:p>
            <a:r>
              <a:rPr lang="th-TH" sz="1200" spc="-7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ป้อนกลับ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เพื่อช่วย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ให้เกิดการปรับปรุง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- การดำเนินการ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กับผู้ส่งมอบที่มีผล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h-TH" sz="1200" spc="-9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การดำเนินการที่ไม่ดี</a:t>
            </a:r>
            <a:endParaRPr lang="en-US" sz="1200" spc="-9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200" dirty="0" smtClean="0"/>
          </a:p>
          <a:p>
            <a:pPr lvl="0">
              <a:defRPr sz="1800"/>
            </a:pPr>
            <a:endParaRPr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6084168" y="2637008"/>
            <a:ext cx="1571634" cy="3278979"/>
          </a:xfrm>
          <a:prstGeom prst="rect">
            <a:avLst/>
          </a:prstGeom>
          <a:solidFill>
            <a:srgbClr val="FDFFC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(8)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ความปลอดภัย</a:t>
            </a: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</a:t>
            </a:r>
            <a:r>
              <a:rPr lang="th-TH"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ป้องกัน</a:t>
            </a: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อุบัติเหตุ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การทำให้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สภาพแวดล้อมการ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ปฏิบัติการมีความ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ปลอดภัย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   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การป้องกันอุบัติเหตุ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การตรวจสอบ/ 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วิเคราะห์ต้นเหตุ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และการทำให้คืนสู่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สภาพเดิม</a:t>
            </a: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pPr lvl="0" algn="l">
              <a:spcBef>
                <a:spcPts val="600"/>
              </a:spcBef>
              <a:defRPr sz="1800"/>
            </a:pPr>
            <a:r>
              <a:rPr sz="1200" dirty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(9) </a:t>
            </a:r>
            <a:r>
              <a:rPr sz="1200" dirty="0" err="1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การเตรียมพร้อม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ต่อ</a:t>
            </a: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/>
            </a:r>
            <a:b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</a:br>
            <a:r>
              <a:rPr lang="en-US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  </a:t>
            </a:r>
            <a:r>
              <a:rPr sz="1200" dirty="0" err="1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ภาะฉุกเฉิน</a:t>
            </a:r>
            <a:endParaRPr lang="th-TH" sz="1200" dirty="0" smtClean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  <a:p>
            <a:r>
              <a:rPr lang="th-TH" sz="1200" dirty="0" smtClean="0">
                <a:latin typeface="Tahoma" pitchFamily="34" charset="0"/>
                <a:ea typeface="TH Sarabun New"/>
                <a:cs typeface="Tahoma" pitchFamily="34" charset="0"/>
                <a:sym typeface="TH Sarabun New"/>
              </a:rPr>
              <a:t>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  <a:sym typeface="TH Sarabun New"/>
              </a:rPr>
              <a:t>-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การเตรียมพร้อมต่อ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ภัยพิบัติหรือภาวะ</a:t>
            </a:r>
          </a:p>
          <a:p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ฉุกเฉิน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defRPr sz="1800"/>
            </a:pPr>
            <a:endParaRPr sz="1200" dirty="0">
              <a:latin typeface="Tahoma" pitchFamily="34" charset="0"/>
              <a:ea typeface="TH Sarabun New"/>
              <a:cs typeface="Tahoma" pitchFamily="34" charset="0"/>
              <a:sym typeface="TH Sarabun New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7694470" y="2636914"/>
            <a:ext cx="1403648" cy="2849489"/>
          </a:xfrm>
          <a:prstGeom prst="rect">
            <a:avLst/>
          </a:prstGeom>
          <a:solidFill>
            <a:srgbClr val="FDFFC4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2100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lvl="0">
              <a:defRPr sz="1800"/>
            </a:pPr>
            <a:r>
              <a:rPr sz="1200" dirty="0">
                <a:latin typeface="Tahoma" pitchFamily="34" charset="0"/>
                <a:cs typeface="Tahoma" pitchFamily="34" charset="0"/>
              </a:rPr>
              <a:t>(10) </a:t>
            </a:r>
            <a:r>
              <a:rPr sz="1200" dirty="0" err="1">
                <a:latin typeface="Tahoma" pitchFamily="34" charset="0"/>
                <a:cs typeface="Tahoma" pitchFamily="34" charset="0"/>
              </a:rPr>
              <a:t>การ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จัดการ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1200" dirty="0" smtClean="0">
                <a:latin typeface="Tahoma" pitchFamily="34" charset="0"/>
                <a:cs typeface="Tahoma" pitchFamily="34" charset="0"/>
              </a:rPr>
            </a:br>
            <a:r>
              <a:rPr lang="en-US" sz="1200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sz="1200" dirty="0" err="1" smtClean="0">
                <a:latin typeface="Tahoma" pitchFamily="34" charset="0"/>
                <a:cs typeface="Tahoma" pitchFamily="34" charset="0"/>
              </a:rPr>
              <a:t>นวัตกรรม</a:t>
            </a:r>
            <a:r>
              <a:rPr lang="th-TH" sz="1200" dirty="0" smtClean="0">
                <a:latin typeface="Tahoma" pitchFamily="34" charset="0"/>
                <a:cs typeface="Tahoma" pitchFamily="34" charset="0"/>
              </a:rPr>
              <a:t>  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- การจัดการ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   นวัตกรรม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โอกาสในการ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สร้างนวัตกรรมใน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การวางแผนฯ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- การทำให้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ทรัพยากรด้าน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การเงินและด้าน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อื่นๆ พร้อมใช้ใน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การสนับสนุน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นวัตกรรม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- การติดตามผล</a:t>
            </a:r>
          </a:p>
          <a:p>
            <a:pPr lvl="0">
              <a:defRPr sz="1800"/>
            </a:pP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ของโครงการ</a:t>
            </a:r>
          </a:p>
          <a:p>
            <a:pPr lvl="0">
              <a:defRPr sz="1800"/>
            </a:pPr>
            <a:endParaRPr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9" y="24167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หมวด</a:t>
            </a:r>
            <a:r>
              <a:rPr lang="en-US" sz="24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 6 </a:t>
            </a:r>
            <a:r>
              <a:rPr lang="th-TH" sz="2400" b="1" dirty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การมุ่งเน้นระบบการ</a:t>
            </a:r>
            <a:r>
              <a:rPr lang="th-TH" sz="2400" b="1" dirty="0" smtClean="0"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ปฏิบัติการ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8484324" y="6514928"/>
            <a:ext cx="863699" cy="569462"/>
          </a:xfrm>
          <a:prstGeom prst="rect">
            <a:avLst/>
          </a:prstGeom>
        </p:spPr>
        <p:txBody>
          <a:bodyPr/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/>
            </a:pPr>
            <a:r>
              <a:rPr lang="en-US" sz="800" dirty="0" smtClean="0">
                <a:solidFill>
                  <a:prstClr val="black">
                    <a:lumMod val="50000"/>
                  </a:prstClr>
                </a:solidFill>
                <a:latin typeface="Tahoma" pitchFamily="34" charset="0"/>
                <a:cs typeface="Tahoma" pitchFamily="34" charset="0"/>
              </a:rPr>
              <a:t>29</a:t>
            </a:r>
            <a:endParaRPr lang="en-US" sz="800" dirty="0">
              <a:solidFill>
                <a:prstClr val="black">
                  <a:lumMod val="50000"/>
                </a:prst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717" y="908720"/>
            <a:ext cx="2854608" cy="648072"/>
          </a:xfrm>
          <a:prstGeom prst="rect">
            <a:avLst/>
          </a:prstGeom>
          <a:solidFill>
            <a:srgbClr val="FF7C8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48064" y="908720"/>
            <a:ext cx="3275856" cy="64807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70258" y="1700808"/>
            <a:ext cx="1547663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5494" y="1048090"/>
            <a:ext cx="2315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th-TH" dirty="0" smtClean="0">
                <a:latin typeface="Tahoma" pitchFamily="34" charset="0"/>
                <a:cs typeface="Tahoma" pitchFamily="34" charset="0"/>
              </a:rPr>
              <a:t>6.1 กระบวนการทำงาน</a:t>
            </a: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36144" y="1052736"/>
            <a:ext cx="292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th-TH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6.2 ประสิทธิผลการปฏิบัติการ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1700808"/>
            <a:ext cx="1440160" cy="864096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7664" y="1700808"/>
            <a:ext cx="1440160" cy="864096"/>
          </a:xfrm>
          <a:prstGeom prst="rect">
            <a:avLst/>
          </a:prstGeom>
          <a:solidFill>
            <a:srgbClr val="FFBCB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59832" y="1700808"/>
            <a:ext cx="1440160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32811" y="1700808"/>
            <a:ext cx="1440160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84168" y="1700808"/>
            <a:ext cx="1440160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/>
            </a:pPr>
            <a:endParaRPr lang="th-TH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496" y="1772816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ก. การออกแบบ</a:t>
            </a:r>
            <a:r>
              <a:rPr lang="th-TH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ผลผลิตและ</a:t>
            </a: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กระบวนการ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19674" y="1772816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ข. การ</a:t>
            </a:r>
            <a:r>
              <a:rPr lang="th-TH" sz="14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จัดการกระบวนการ</a:t>
            </a:r>
            <a:endParaRPr lang="th-TH" sz="14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34246" y="1772820"/>
            <a:ext cx="1365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ก. การควบคุมต้นทุน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45874" y="1772817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th-TH" sz="1400" b="1" dirty="0" smtClean="0">
                <a:latin typeface="Tahoma" pitchFamily="34" charset="0"/>
                <a:cs typeface="Tahoma" pitchFamily="34" charset="0"/>
              </a:rPr>
              <a:t>ข. การจัดการห่วงโซ่</a:t>
            </a:r>
            <a:r>
              <a:rPr lang="th-TH" sz="1400" b="1" dirty="0" err="1" smtClean="0">
                <a:latin typeface="Tahoma" pitchFamily="34" charset="0"/>
                <a:cs typeface="Tahoma" pitchFamily="34" charset="0"/>
              </a:rPr>
              <a:t>อุปทาน</a:t>
            </a:r>
            <a:endParaRPr lang="th-TH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84168" y="1674682"/>
            <a:ext cx="15121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ค. การตรียมพร้อมด้านความปลอดและต่อภาวะฉุกเฉิน</a:t>
            </a:r>
            <a:endParaRPr lang="th-TH" sz="13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24652" y="1700808"/>
            <a:ext cx="201622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th-TH" sz="1300" b="1" dirty="0" smtClean="0">
                <a:latin typeface="Tahoma" pitchFamily="34" charset="0"/>
                <a:cs typeface="Tahoma" pitchFamily="34" charset="0"/>
              </a:rPr>
              <a:t>ง. การจัดนวัตกรรม</a:t>
            </a:r>
            <a:endParaRPr lang="th-TH" sz="13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92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74661" y="3508477"/>
            <a:ext cx="7516097" cy="246440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-36512" y="167680"/>
            <a:ext cx="8427270" cy="381000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84377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094076" y="1937550"/>
            <a:ext cx="395288" cy="360362"/>
            <a:chOff x="0" y="0"/>
            <a:chExt cx="32" cy="29"/>
          </a:xfrm>
        </p:grpSpPr>
        <p:sp>
          <p:nvSpPr>
            <p:cNvPr id="16" name="AutoShape 6"/>
            <p:cNvSpPr>
              <a:spLocks/>
            </p:cNvSpPr>
            <p:nvPr/>
          </p:nvSpPr>
          <p:spPr bwMode="auto">
            <a:xfrm>
              <a:off x="0" y="0"/>
              <a:ext cx="32" cy="29"/>
            </a:xfrm>
            <a:custGeom>
              <a:avLst/>
              <a:gdLst>
                <a:gd name="T0" fmla="*/ 16 w 21600"/>
                <a:gd name="T1" fmla="*/ 14 h 21600"/>
                <a:gd name="T2" fmla="*/ 16 w 21600"/>
                <a:gd name="T3" fmla="*/ 14 h 21600"/>
                <a:gd name="T4" fmla="*/ 16 w 21600"/>
                <a:gd name="T5" fmla="*/ 14 h 21600"/>
                <a:gd name="T6" fmla="*/ 16 w 21600"/>
                <a:gd name="T7" fmla="*/ 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644" y="0"/>
                  </a:lnTo>
                  <a:lnTo>
                    <a:pt x="15955" y="0"/>
                  </a:lnTo>
                  <a:lnTo>
                    <a:pt x="21600" y="10800"/>
                  </a:lnTo>
                  <a:lnTo>
                    <a:pt x="15955" y="21600"/>
                  </a:lnTo>
                  <a:lnTo>
                    <a:pt x="564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>
              <a:off x="0" y="0"/>
              <a:ext cx="31" cy="28"/>
            </a:xfrm>
            <a:custGeom>
              <a:avLst/>
              <a:gdLst>
                <a:gd name="T0" fmla="*/ 16 w 21600"/>
                <a:gd name="T1" fmla="*/ 14 h 21600"/>
                <a:gd name="T2" fmla="*/ 16 w 21600"/>
                <a:gd name="T3" fmla="*/ 14 h 21600"/>
                <a:gd name="T4" fmla="*/ 16 w 21600"/>
                <a:gd name="T5" fmla="*/ 14 h 21600"/>
                <a:gd name="T6" fmla="*/ 16 w 21600"/>
                <a:gd name="T7" fmla="*/ 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644" y="0"/>
                  </a:lnTo>
                  <a:lnTo>
                    <a:pt x="15955" y="0"/>
                  </a:lnTo>
                  <a:lnTo>
                    <a:pt x="21600" y="10800"/>
                  </a:lnTo>
                  <a:lnTo>
                    <a:pt x="15955" y="21600"/>
                  </a:lnTo>
                  <a:lnTo>
                    <a:pt x="5644" y="21600"/>
                  </a:lnTo>
                  <a:lnTo>
                    <a:pt x="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499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/>
            </a:gradFill>
            <a:ln w="9525" cap="flat" cmpd="sng">
              <a:solidFill>
                <a:srgbClr val="C0C0C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AutoShape 8"/>
            <p:cNvSpPr>
              <a:spLocks/>
            </p:cNvSpPr>
            <p:nvPr/>
          </p:nvSpPr>
          <p:spPr bwMode="auto">
            <a:xfrm>
              <a:off x="1" y="1"/>
              <a:ext cx="28" cy="26"/>
            </a:xfrm>
            <a:custGeom>
              <a:avLst/>
              <a:gdLst>
                <a:gd name="T0" fmla="*/ 14 w 21600"/>
                <a:gd name="T1" fmla="*/ 13 h 21600"/>
                <a:gd name="T2" fmla="*/ 14 w 21600"/>
                <a:gd name="T3" fmla="*/ 13 h 21600"/>
                <a:gd name="T4" fmla="*/ 14 w 21600"/>
                <a:gd name="T5" fmla="*/ 13 h 21600"/>
                <a:gd name="T6" fmla="*/ 14 w 21600"/>
                <a:gd name="T7" fmla="*/ 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644" y="0"/>
                  </a:lnTo>
                  <a:lnTo>
                    <a:pt x="15955" y="0"/>
                  </a:lnTo>
                  <a:lnTo>
                    <a:pt x="21600" y="10800"/>
                  </a:lnTo>
                  <a:lnTo>
                    <a:pt x="15955" y="21600"/>
                  </a:lnTo>
                  <a:lnTo>
                    <a:pt x="5644" y="21600"/>
                  </a:lnTo>
                  <a:lnTo>
                    <a:pt x="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253C57"/>
                </a:gs>
                <a:gs pos="100000">
                  <a:srgbClr val="4F81BD"/>
                </a:gs>
              </a:gsLst>
              <a:lin ang="2700000"/>
            </a:gradFill>
            <a:ln w="9525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0" name="AutoShape 10"/>
          <p:cNvSpPr>
            <a:spLocks/>
          </p:cNvSpPr>
          <p:nvPr/>
        </p:nvSpPr>
        <p:spPr bwMode="auto">
          <a:xfrm>
            <a:off x="2611601" y="1377843"/>
            <a:ext cx="6173460" cy="5413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/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เพื่อสร้างแรงจูงใจในการพัฒนาองค์การให้มีมาตรฐาน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2094076" y="1427962"/>
            <a:ext cx="393700" cy="358775"/>
            <a:chOff x="0" y="0"/>
            <a:chExt cx="32" cy="29"/>
          </a:xfrm>
        </p:grpSpPr>
        <p:sp>
          <p:nvSpPr>
            <p:cNvPr id="22" name="AutoShape 12"/>
            <p:cNvSpPr>
              <a:spLocks/>
            </p:cNvSpPr>
            <p:nvPr/>
          </p:nvSpPr>
          <p:spPr bwMode="auto">
            <a:xfrm>
              <a:off x="0" y="0"/>
              <a:ext cx="32" cy="29"/>
            </a:xfrm>
            <a:custGeom>
              <a:avLst/>
              <a:gdLst>
                <a:gd name="T0" fmla="*/ 16 w 21600"/>
                <a:gd name="T1" fmla="*/ 14 h 21600"/>
                <a:gd name="T2" fmla="*/ 16 w 21600"/>
                <a:gd name="T3" fmla="*/ 14 h 21600"/>
                <a:gd name="T4" fmla="*/ 16 w 21600"/>
                <a:gd name="T5" fmla="*/ 14 h 21600"/>
                <a:gd name="T6" fmla="*/ 16 w 21600"/>
                <a:gd name="T7" fmla="*/ 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619" y="0"/>
                  </a:lnTo>
                  <a:lnTo>
                    <a:pt x="15980" y="0"/>
                  </a:lnTo>
                  <a:lnTo>
                    <a:pt x="21600" y="10800"/>
                  </a:lnTo>
                  <a:lnTo>
                    <a:pt x="15980" y="21600"/>
                  </a:lnTo>
                  <a:lnTo>
                    <a:pt x="5619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AutoShape 13"/>
            <p:cNvSpPr>
              <a:spLocks/>
            </p:cNvSpPr>
            <p:nvPr/>
          </p:nvSpPr>
          <p:spPr bwMode="auto">
            <a:xfrm>
              <a:off x="0" y="0"/>
              <a:ext cx="31" cy="28"/>
            </a:xfrm>
            <a:custGeom>
              <a:avLst/>
              <a:gdLst>
                <a:gd name="T0" fmla="*/ 16 w 21600"/>
                <a:gd name="T1" fmla="*/ 14 h 21600"/>
                <a:gd name="T2" fmla="*/ 16 w 21600"/>
                <a:gd name="T3" fmla="*/ 14 h 21600"/>
                <a:gd name="T4" fmla="*/ 16 w 21600"/>
                <a:gd name="T5" fmla="*/ 14 h 21600"/>
                <a:gd name="T6" fmla="*/ 16 w 21600"/>
                <a:gd name="T7" fmla="*/ 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619" y="0"/>
                  </a:lnTo>
                  <a:lnTo>
                    <a:pt x="15980" y="0"/>
                  </a:lnTo>
                  <a:lnTo>
                    <a:pt x="21600" y="10800"/>
                  </a:lnTo>
                  <a:lnTo>
                    <a:pt x="15980" y="21600"/>
                  </a:lnTo>
                  <a:lnTo>
                    <a:pt x="5619" y="21600"/>
                  </a:lnTo>
                  <a:lnTo>
                    <a:pt x="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499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/>
            </a:gradFill>
            <a:ln w="9525" cap="flat" cmpd="sng">
              <a:solidFill>
                <a:srgbClr val="C0C0C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AutoShape 14"/>
            <p:cNvSpPr>
              <a:spLocks/>
            </p:cNvSpPr>
            <p:nvPr/>
          </p:nvSpPr>
          <p:spPr bwMode="auto">
            <a:xfrm>
              <a:off x="1" y="1"/>
              <a:ext cx="28" cy="26"/>
            </a:xfrm>
            <a:custGeom>
              <a:avLst/>
              <a:gdLst>
                <a:gd name="T0" fmla="*/ 14 w 21600"/>
                <a:gd name="T1" fmla="*/ 13 h 21600"/>
                <a:gd name="T2" fmla="*/ 14 w 21600"/>
                <a:gd name="T3" fmla="*/ 13 h 21600"/>
                <a:gd name="T4" fmla="*/ 14 w 21600"/>
                <a:gd name="T5" fmla="*/ 13 h 21600"/>
                <a:gd name="T6" fmla="*/ 14 w 21600"/>
                <a:gd name="T7" fmla="*/ 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619" y="0"/>
                  </a:lnTo>
                  <a:lnTo>
                    <a:pt x="15980" y="0"/>
                  </a:lnTo>
                  <a:lnTo>
                    <a:pt x="21600" y="10800"/>
                  </a:lnTo>
                  <a:lnTo>
                    <a:pt x="15980" y="21600"/>
                  </a:lnTo>
                  <a:lnTo>
                    <a:pt x="5619" y="21600"/>
                  </a:lnTo>
                  <a:lnTo>
                    <a:pt x="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2700000"/>
            </a:gradFill>
            <a:ln w="9525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AutoShape 15"/>
          <p:cNvSpPr>
            <a:spLocks/>
          </p:cNvSpPr>
          <p:nvPr/>
        </p:nvSpPr>
        <p:spPr bwMode="auto">
          <a:xfrm>
            <a:off x="2138526" y="1427962"/>
            <a:ext cx="314325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>
              <a:defRPr/>
            </a:pPr>
            <a:r>
              <a:rPr lang="en-US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1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  <a:sym typeface="Helvetica" charset="0"/>
            </a:endParaRPr>
          </a:p>
        </p:txBody>
      </p:sp>
      <p:sp>
        <p:nvSpPr>
          <p:cNvPr id="27" name="AutoShape 17"/>
          <p:cNvSpPr>
            <a:spLocks/>
          </p:cNvSpPr>
          <p:nvPr/>
        </p:nvSpPr>
        <p:spPr bwMode="auto">
          <a:xfrm>
            <a:off x="2151226" y="1945487"/>
            <a:ext cx="314325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>
              <a:defRPr/>
            </a:pPr>
            <a:r>
              <a:rPr lang="en-US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2</a:t>
            </a:r>
            <a:endParaRPr lang="en-US" sz="2000">
              <a:latin typeface="Tahoma" pitchFamily="34" charset="0"/>
              <a:ea typeface="Tahoma" pitchFamily="34" charset="0"/>
              <a:cs typeface="Tahoma" pitchFamily="34" charset="0"/>
              <a:sym typeface="Helvetica" charset="0"/>
            </a:endParaRPr>
          </a:p>
        </p:txBody>
      </p:sp>
      <p:grpSp>
        <p:nvGrpSpPr>
          <p:cNvPr id="30" name="Group 20"/>
          <p:cNvGrpSpPr>
            <a:grpSpLocks/>
          </p:cNvGrpSpPr>
          <p:nvPr/>
        </p:nvGrpSpPr>
        <p:grpSpPr bwMode="auto">
          <a:xfrm>
            <a:off x="2094076" y="2505875"/>
            <a:ext cx="395288" cy="360362"/>
            <a:chOff x="0" y="0"/>
            <a:chExt cx="32" cy="29"/>
          </a:xfrm>
        </p:grpSpPr>
        <p:sp>
          <p:nvSpPr>
            <p:cNvPr id="31" name="AutoShape 21"/>
            <p:cNvSpPr>
              <a:spLocks/>
            </p:cNvSpPr>
            <p:nvPr/>
          </p:nvSpPr>
          <p:spPr bwMode="auto">
            <a:xfrm>
              <a:off x="0" y="0"/>
              <a:ext cx="32" cy="29"/>
            </a:xfrm>
            <a:custGeom>
              <a:avLst/>
              <a:gdLst>
                <a:gd name="T0" fmla="*/ 16 w 21600"/>
                <a:gd name="T1" fmla="*/ 14 h 21600"/>
                <a:gd name="T2" fmla="*/ 16 w 21600"/>
                <a:gd name="T3" fmla="*/ 14 h 21600"/>
                <a:gd name="T4" fmla="*/ 16 w 21600"/>
                <a:gd name="T5" fmla="*/ 14 h 21600"/>
                <a:gd name="T6" fmla="*/ 16 w 21600"/>
                <a:gd name="T7" fmla="*/ 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644" y="0"/>
                  </a:lnTo>
                  <a:lnTo>
                    <a:pt x="15955" y="0"/>
                  </a:lnTo>
                  <a:lnTo>
                    <a:pt x="21600" y="10800"/>
                  </a:lnTo>
                  <a:lnTo>
                    <a:pt x="15955" y="21600"/>
                  </a:lnTo>
                  <a:lnTo>
                    <a:pt x="5644" y="21600"/>
                  </a:lnTo>
                  <a:lnTo>
                    <a:pt x="0" y="1080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AutoShape 22"/>
            <p:cNvSpPr>
              <a:spLocks/>
            </p:cNvSpPr>
            <p:nvPr/>
          </p:nvSpPr>
          <p:spPr bwMode="auto">
            <a:xfrm>
              <a:off x="0" y="0"/>
              <a:ext cx="31" cy="28"/>
            </a:xfrm>
            <a:custGeom>
              <a:avLst/>
              <a:gdLst>
                <a:gd name="T0" fmla="*/ 16 w 21600"/>
                <a:gd name="T1" fmla="*/ 14 h 21600"/>
                <a:gd name="T2" fmla="*/ 16 w 21600"/>
                <a:gd name="T3" fmla="*/ 14 h 21600"/>
                <a:gd name="T4" fmla="*/ 16 w 21600"/>
                <a:gd name="T5" fmla="*/ 14 h 21600"/>
                <a:gd name="T6" fmla="*/ 16 w 21600"/>
                <a:gd name="T7" fmla="*/ 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644" y="0"/>
                  </a:lnTo>
                  <a:lnTo>
                    <a:pt x="15955" y="0"/>
                  </a:lnTo>
                  <a:lnTo>
                    <a:pt x="21600" y="10800"/>
                  </a:lnTo>
                  <a:lnTo>
                    <a:pt x="15955" y="21600"/>
                  </a:lnTo>
                  <a:lnTo>
                    <a:pt x="5644" y="21600"/>
                  </a:lnTo>
                  <a:lnTo>
                    <a:pt x="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499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/>
            </a:gradFill>
            <a:ln w="9525" cap="flat" cmpd="sng">
              <a:solidFill>
                <a:srgbClr val="C0C0C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AutoShape 23"/>
            <p:cNvSpPr>
              <a:spLocks/>
            </p:cNvSpPr>
            <p:nvPr/>
          </p:nvSpPr>
          <p:spPr bwMode="auto">
            <a:xfrm>
              <a:off x="1" y="1"/>
              <a:ext cx="28" cy="26"/>
            </a:xfrm>
            <a:custGeom>
              <a:avLst/>
              <a:gdLst>
                <a:gd name="T0" fmla="*/ 14 w 21600"/>
                <a:gd name="T1" fmla="*/ 13 h 21600"/>
                <a:gd name="T2" fmla="*/ 14 w 21600"/>
                <a:gd name="T3" fmla="*/ 13 h 21600"/>
                <a:gd name="T4" fmla="*/ 14 w 21600"/>
                <a:gd name="T5" fmla="*/ 13 h 21600"/>
                <a:gd name="T6" fmla="*/ 14 w 21600"/>
                <a:gd name="T7" fmla="*/ 1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644" y="0"/>
                  </a:lnTo>
                  <a:lnTo>
                    <a:pt x="15955" y="0"/>
                  </a:lnTo>
                  <a:lnTo>
                    <a:pt x="21600" y="10800"/>
                  </a:lnTo>
                  <a:lnTo>
                    <a:pt x="15955" y="21600"/>
                  </a:lnTo>
                  <a:lnTo>
                    <a:pt x="5644" y="21600"/>
                  </a:lnTo>
                  <a:lnTo>
                    <a:pt x="0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000076"/>
                </a:gs>
                <a:gs pos="100000">
                  <a:srgbClr val="0000FF"/>
                </a:gs>
              </a:gsLst>
              <a:lin ang="2700000"/>
            </a:gradFill>
            <a:ln w="9525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20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AutoShape 24"/>
          <p:cNvSpPr>
            <a:spLocks/>
          </p:cNvSpPr>
          <p:nvPr/>
        </p:nvSpPr>
        <p:spPr bwMode="auto">
          <a:xfrm>
            <a:off x="2154401" y="2505875"/>
            <a:ext cx="314325" cy="34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>
              <a:defRPr/>
            </a:pPr>
            <a:r>
              <a:rPr lang="en-US" b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3</a:t>
            </a:r>
            <a:endParaRPr lang="en-US" sz="2000">
              <a:latin typeface="Tahoma" pitchFamily="34" charset="0"/>
              <a:ea typeface="Tahoma" pitchFamily="34" charset="0"/>
              <a:cs typeface="Tahoma" pitchFamily="34" charset="0"/>
              <a:sym typeface="Helvetica" charset="0"/>
            </a:endParaRPr>
          </a:p>
        </p:txBody>
      </p:sp>
      <p:sp>
        <p:nvSpPr>
          <p:cNvPr id="35" name="AutoShape 25"/>
          <p:cNvSpPr>
            <a:spLocks/>
          </p:cNvSpPr>
          <p:nvPr/>
        </p:nvSpPr>
        <p:spPr bwMode="auto">
          <a:xfrm>
            <a:off x="2611601" y="1936371"/>
            <a:ext cx="7229928" cy="5540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/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เพื่อแสวงหาหน่วยงานต้นแบบในแต่ละหมวด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AutoShape 26"/>
          <p:cNvSpPr>
            <a:spLocks/>
          </p:cNvSpPr>
          <p:nvPr/>
        </p:nvSpPr>
        <p:spPr bwMode="auto">
          <a:xfrm>
            <a:off x="2598901" y="2502700"/>
            <a:ext cx="6933886" cy="4452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/>
            <a:r>
              <a:rPr lang="en-US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เพื่อสร้างภาพลักษณ์ที่ดีของภาคราชการไทยโดยรวม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AutoShape 3"/>
          <p:cNvSpPr>
            <a:spLocks/>
          </p:cNvSpPr>
          <p:nvPr/>
        </p:nvSpPr>
        <p:spPr bwMode="auto">
          <a:xfrm>
            <a:off x="258534" y="-9453"/>
            <a:ext cx="5735865" cy="6625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defTabSz="914400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วัตถุประสงค์ของรางวัลฯ</a:t>
            </a:r>
            <a:endParaRPr lang="en-US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446"/>
            <a:ext cx="2133600" cy="365125"/>
          </a:xfrm>
        </p:spPr>
        <p:txBody>
          <a:bodyPr/>
          <a:lstStyle/>
          <a:p>
            <a:fld id="{7529A005-8D41-409E-8B42-CECED5C18A7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9" name="Picture 6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4" y="1059284"/>
            <a:ext cx="606128" cy="18527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6138" y="3717092"/>
            <a:ext cx="6679462" cy="165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รางวัลคุณภาพการบริหารจัดการภาครัฐ เป็นรางวัลสูงสุดที่มอบให้กับหน่วยงานภาครัฐที่มี การพัฒนาคุณภาพการบริหารจัดการได้ทัดเทียมมาตรฐานสากล ซึ่งได้มาด้วยความเพียรพยายาม ความอดทน หลอมรวมกับความตั้งใจจริงของทุกคนในองค์การ เพื่อนำพาองค์การให้ก้าวสู่ความเป็นเลิศ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672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1617" y="2502747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24037" y="2523253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139171" y="2011705"/>
            <a:ext cx="8950488" cy="1720195"/>
          </a:xfrm>
          <a:prstGeom prst="rightArrow">
            <a:avLst>
              <a:gd name="adj1" fmla="val 79306"/>
              <a:gd name="adj2" fmla="val 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2714" y="2325708"/>
            <a:ext cx="3649208" cy="990600"/>
            <a:chOff x="533400" y="2209800"/>
            <a:chExt cx="4038600" cy="990600"/>
          </a:xfrm>
          <a:effectLst/>
          <a:scene3d>
            <a:camera prst="obliqueTopLeft"/>
            <a:lightRig rig="threePt" dir="t"/>
          </a:scene3d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gray">
            <a:xfrm>
              <a:off x="533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7843"/>
                    <a:invGamma/>
                  </a:scheme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9250" algn="ctr" defTabSz="914400" eaLnBrk="0" hangingPunct="0"/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7.1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9250" algn="ctr" defTabSz="914400" eaLnBrk="0" hangingPunct="0"/>
              <a:r>
                <a:rPr lang="th-TH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ผลลัพธ์ด้านประสิทธิผล</a:t>
              </a:r>
            </a:p>
            <a:p>
              <a:pPr marL="349250" algn="ctr" defTabSz="914400" eaLnBrk="0" hangingPunct="0"/>
              <a:r>
                <a:rPr lang="th-TH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และการบรรลุพันธกิจ</a:t>
              </a:r>
              <a:endParaRPr lang="en-US" alt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03" name="Group 11"/>
            <p:cNvGrpSpPr>
              <a:grpSpLocks/>
            </p:cNvGrpSpPr>
            <p:nvPr/>
          </p:nvGrpSpPr>
          <p:grpSpPr bwMode="auto">
            <a:xfrm>
              <a:off x="685800" y="2438400"/>
              <a:ext cx="547688" cy="512763"/>
              <a:chOff x="5088" y="240"/>
              <a:chExt cx="384" cy="384"/>
            </a:xfrm>
          </p:grpSpPr>
          <p:sp>
            <p:nvSpPr>
              <p:cNvPr id="110604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5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9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0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47105" y="2325708"/>
            <a:ext cx="3979285" cy="990600"/>
            <a:chOff x="437870" y="3352800"/>
            <a:chExt cx="4038600" cy="990600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gray">
            <a:xfrm>
              <a:off x="437870" y="3352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E8BD50"/>
                </a:gs>
                <a:gs pos="100000">
                  <a:srgbClr val="E8BD50">
                    <a:gamma/>
                    <a:shade val="87843"/>
                    <a:invGamma/>
                  </a:srgb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03225" algn="ctr" defTabSz="914400" eaLnBrk="0" hangingPunct="0"/>
              <a:r>
                <a:rPr lang="en-US" altLang="th-TH" sz="2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.2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03225" indent="107950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ผลลัพธ์ด้านการให้ความสำคัญ</a:t>
              </a:r>
            </a:p>
            <a:p>
              <a:pPr marL="403225" indent="107950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ผู้รับบริการและผู้มีส่วนได้ส่วนเสีย</a:t>
              </a:r>
              <a:endParaRPr lang="en-US" alt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13" name="Group 21"/>
            <p:cNvGrpSpPr>
              <a:grpSpLocks/>
            </p:cNvGrpSpPr>
            <p:nvPr/>
          </p:nvGrpSpPr>
          <p:grpSpPr bwMode="auto">
            <a:xfrm>
              <a:off x="685800" y="3581400"/>
              <a:ext cx="547688" cy="512763"/>
              <a:chOff x="5088" y="240"/>
              <a:chExt cx="384" cy="384"/>
            </a:xfrm>
          </p:grpSpPr>
          <p:sp>
            <p:nvSpPr>
              <p:cNvPr id="110614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8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9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0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685801" y="6328708"/>
            <a:ext cx="547688" cy="512763"/>
            <a:chOff x="5088" y="240"/>
            <a:chExt cx="384" cy="384"/>
          </a:xfrm>
        </p:grpSpPr>
        <p:sp>
          <p:nvSpPr>
            <p:cNvPr id="11062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596" y="4939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ผลลัพธ์การดำเนินการ</a:t>
            </a:r>
            <a:endParaRPr lang="th-TH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82" y="3657134"/>
            <a:ext cx="4339997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th-TH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ผลลัพธ์ด้านประสิทธิผลส่วนราชการและแผนปฏิบัติงาน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ด้านผลผลิตและการบริการตามพันธกิจหลักของส่วนราชการ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การนำยุทธศาสตร์ไปปฏิบัติ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49662" y="3657134"/>
            <a:ext cx="433999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th-TH" sz="17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 ผลลัพธ์ด้านการให้ความสำคัญผู้รับบริการและผู้มีส่วนได้ส่วนเสีย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ความพึงพอใจของผู้รับบริการและ</a:t>
            </a:r>
            <a:b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ผู้มีส่วนได้ส่วนเสีย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การให้ความสำคัญกับผู้รับบริการและ</a:t>
            </a:r>
            <a:b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ผู้มีส่วนได้ส่วนเสีย</a:t>
            </a:r>
            <a:endParaRPr lang="th-TH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Shape 71"/>
          <p:cNvSpPr/>
          <p:nvPr/>
        </p:nvSpPr>
        <p:spPr>
          <a:xfrm>
            <a:off x="31596" y="755557"/>
            <a:ext cx="8988229" cy="128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 sz="2800" b="1">
                <a:latin typeface="TH Sarabun New"/>
                <a:ea typeface="TH Sarabun New"/>
                <a:cs typeface="TH Sarabun New"/>
                <a:sym typeface="TH Sarabun New"/>
              </a:defRPr>
            </a:lvl1pPr>
          </a:lstStyle>
          <a:p>
            <a:pPr marL="112713" lvl="0" indent="-112713">
              <a:defRPr sz="1800" b="0"/>
            </a:pP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เพื่อให้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ส่วนราชการสามารถรายงานผลการดำเนินการที่สำคัญด้านผลผลิต ประสิทธิผลและประสิทธิภาพของกระบวนการที่สะท้อนผลลัพธ์ของกระบวนการต่าง ๆ ที่ตอบสนองโดยตรงต่อผู้รับบริการและผู้มีส่วนได้ส่วน</a:t>
            </a: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เสีย</a:t>
            </a:r>
            <a:b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ซึ่ง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มีผลกระทบต่อการปฏิบัติการและห่วงโซ่อุปทานขององค์การ รวมทั้งการรายงานข้อมูลจำแนกตามผลผลิต </a:t>
            </a: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</a:t>
            </a:r>
            <a:r>
              <a:rPr lang="th-TH"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กลุ่มผู้รับบริการและผู้มีส่วนได้ส่วนเสีย และตามประเภท สถานที่ดำเนินการของกระบวนการ และข้อมูลเทียบเคียงที่</a:t>
            </a:r>
            <a:r>
              <a:rPr lang="th-TH" sz="1600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เหมาะสม</a:t>
            </a:r>
            <a:endParaRPr lang="th-TH" sz="1600" spc="-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3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1617" y="1299585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24037" y="1320091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139171" y="776459"/>
            <a:ext cx="8950488" cy="1720195"/>
          </a:xfrm>
          <a:prstGeom prst="rightArrow">
            <a:avLst>
              <a:gd name="adj1" fmla="val 79306"/>
              <a:gd name="adj2" fmla="val 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562" y="1090462"/>
            <a:ext cx="3744422" cy="990600"/>
            <a:chOff x="533400" y="2209800"/>
            <a:chExt cx="4038600" cy="990600"/>
          </a:xfrm>
          <a:effectLst/>
          <a:scene3d>
            <a:camera prst="obliqueTopLeft"/>
            <a:lightRig rig="threePt" dir="t"/>
          </a:scene3d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gray">
            <a:xfrm>
              <a:off x="533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7843"/>
                    <a:invGamma/>
                  </a:scheme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9250" algn="ctr" defTabSz="914400" eaLnBrk="0" hangingPunct="0"/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7.3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9250" indent="-117475" algn="ctr" defTabSz="914400" eaLnBrk="0" hangingPunct="0"/>
              <a:r>
                <a:rPr lang="th-TH" altLang="th-TH" sz="2000" b="1" spc="-5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ผลลัพธ์ด้านการมุ่งเน้นบุคลากร</a:t>
              </a:r>
              <a:endParaRPr lang="en-US" altLang="th-TH" sz="2000" b="1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03" name="Group 11"/>
            <p:cNvGrpSpPr>
              <a:grpSpLocks/>
            </p:cNvGrpSpPr>
            <p:nvPr/>
          </p:nvGrpSpPr>
          <p:grpSpPr bwMode="auto">
            <a:xfrm>
              <a:off x="685800" y="2438400"/>
              <a:ext cx="547688" cy="512763"/>
              <a:chOff x="5088" y="240"/>
              <a:chExt cx="384" cy="384"/>
            </a:xfrm>
          </p:grpSpPr>
          <p:sp>
            <p:nvSpPr>
              <p:cNvPr id="110604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5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9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0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47105" y="1090462"/>
            <a:ext cx="3979285" cy="990600"/>
            <a:chOff x="437870" y="3352800"/>
            <a:chExt cx="4038600" cy="990600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gray">
            <a:xfrm>
              <a:off x="437870" y="3352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E8BD50"/>
                </a:gs>
                <a:gs pos="100000">
                  <a:srgbClr val="E8BD50">
                    <a:gamma/>
                    <a:shade val="87843"/>
                    <a:invGamma/>
                  </a:srgb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03225" algn="ctr" defTabSz="914400" eaLnBrk="0" hangingPunct="0"/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7.4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03225" indent="107950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ผลลัพธ์ด้านการนำองค์การ</a:t>
              </a:r>
            </a:p>
            <a:p>
              <a:pPr marL="403225" indent="107950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และการกำกับดูแล</a:t>
              </a:r>
              <a:endParaRPr lang="en-US" altLang="th-TH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13" name="Group 21"/>
            <p:cNvGrpSpPr>
              <a:grpSpLocks/>
            </p:cNvGrpSpPr>
            <p:nvPr/>
          </p:nvGrpSpPr>
          <p:grpSpPr bwMode="auto">
            <a:xfrm>
              <a:off x="685800" y="3581400"/>
              <a:ext cx="547688" cy="512763"/>
              <a:chOff x="5088" y="240"/>
              <a:chExt cx="384" cy="384"/>
            </a:xfrm>
          </p:grpSpPr>
          <p:sp>
            <p:nvSpPr>
              <p:cNvPr id="110614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8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9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0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685801" y="4724496"/>
            <a:ext cx="547688" cy="512763"/>
            <a:chOff x="5088" y="240"/>
            <a:chExt cx="384" cy="384"/>
          </a:xfrm>
        </p:grpSpPr>
        <p:sp>
          <p:nvSpPr>
            <p:cNvPr id="11062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596" y="4939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ผลลัพธ์การดำเนินการ</a:t>
            </a:r>
            <a:endParaRPr lang="th-TH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82" y="2429615"/>
            <a:ext cx="4339997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th-TH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 ผลลัพธ์ด้านบุคลากร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ขีดความสามารถและอัตรากำลังบุคลากร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บรรยากาศการทำงาน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การทำให้บุคลากรมีความผูกพัน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การพัฒนาบุคลกรและการพัฒนาผู้นำ</a:t>
            </a:r>
            <a:b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ของส่วนราชการ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36221" y="2433417"/>
            <a:ext cx="4339997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th-TH" sz="17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 ผลลัพธ์ด้านการนำส่วนราชการ </a:t>
            </a:r>
            <a:br>
              <a:rPr lang="th-TH" sz="17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7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การกำกับดูแลส่วนราชการ และความรับผิดชอบต่อสังคม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การนำส่วนราชการ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การกำกับดูแลส่วนราชการ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กฎหมายและกฎระเบียบข้อบังคับ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การประพฤติปฏิบัติตามหลักนิติธรรม ความโปร่งใส และจริยธรรม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สังคมและชุม</a:t>
            </a:r>
            <a:endParaRPr lang="th-TH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1562" y="655783"/>
            <a:ext cx="4610771" cy="0"/>
          </a:xfrm>
          <a:prstGeom prst="line">
            <a:avLst/>
          </a:prstGeom>
          <a:ln w="1111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20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1617" y="1299585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24037" y="1320091"/>
            <a:ext cx="3564367" cy="9052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gray">
          <a:xfrm>
            <a:off x="139171" y="776459"/>
            <a:ext cx="8950488" cy="1720195"/>
          </a:xfrm>
          <a:prstGeom prst="rightArrow">
            <a:avLst>
              <a:gd name="adj1" fmla="val 79306"/>
              <a:gd name="adj2" fmla="val 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th-TH" sz="28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2714" y="1090462"/>
            <a:ext cx="3649208" cy="990600"/>
            <a:chOff x="533400" y="2209800"/>
            <a:chExt cx="4038600" cy="990600"/>
          </a:xfrm>
          <a:effectLst/>
          <a:scene3d>
            <a:camera prst="obliqueTopLeft"/>
            <a:lightRig rig="threePt" dir="t"/>
          </a:scene3d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gray">
            <a:xfrm>
              <a:off x="533400" y="2209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7843"/>
                    <a:invGamma/>
                  </a:scheme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9250" algn="ctr" defTabSz="914400" eaLnBrk="0" hangingPunct="0"/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7.5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9250" algn="ctr" defTabSz="914400" eaLnBrk="0" hangingPunct="0"/>
              <a:r>
                <a:rPr lang="th-TH" altLang="th-TH" sz="2000" b="1" spc="-5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ผลลัพธ์ด้านงบประมาณ </a:t>
              </a:r>
              <a:br>
                <a:rPr lang="th-TH" altLang="th-TH" sz="2000" b="1" spc="-5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altLang="th-TH" sz="2000" b="1" spc="-5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การเงิน และการเติบโต</a:t>
              </a:r>
              <a:endParaRPr lang="en-US" altLang="th-TH" sz="2000" b="1" spc="-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03" name="Group 11"/>
            <p:cNvGrpSpPr>
              <a:grpSpLocks/>
            </p:cNvGrpSpPr>
            <p:nvPr/>
          </p:nvGrpSpPr>
          <p:grpSpPr bwMode="auto">
            <a:xfrm>
              <a:off x="685800" y="2438400"/>
              <a:ext cx="547688" cy="512763"/>
              <a:chOff x="5088" y="240"/>
              <a:chExt cx="384" cy="384"/>
            </a:xfrm>
          </p:grpSpPr>
          <p:sp>
            <p:nvSpPr>
              <p:cNvPr id="110604" name="Oval 1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5" name="Oval 1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6" name="Oval 1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7" name="Oval 1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8" name="Oval 1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09" name="Oval 1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0" name="Oval 1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1" name="Oval 1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2" name="Oval 2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47105" y="1090462"/>
            <a:ext cx="4217431" cy="990600"/>
            <a:chOff x="437870" y="3352800"/>
            <a:chExt cx="4038600" cy="990600"/>
          </a:xfrm>
        </p:grpSpPr>
        <p:sp>
          <p:nvSpPr>
            <p:cNvPr id="110597" name="AutoShape 5"/>
            <p:cNvSpPr>
              <a:spLocks noChangeArrowheads="1"/>
            </p:cNvSpPr>
            <p:nvPr/>
          </p:nvSpPr>
          <p:spPr bwMode="gray">
            <a:xfrm>
              <a:off x="437870" y="3352800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E8BD50"/>
                </a:gs>
                <a:gs pos="100000">
                  <a:srgbClr val="E8BD50">
                    <a:gamma/>
                    <a:shade val="87843"/>
                    <a:invGamma/>
                  </a:srgbClr>
                </a:gs>
              </a:gsLst>
              <a:lin ang="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03225" algn="ctr" defTabSz="914400" eaLnBrk="0" hangingPunct="0"/>
              <a:r>
                <a:rPr lang="en-US" altLang="th-TH" sz="2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7.6 </a:t>
              </a:r>
              <a:endParaRPr lang="th-TH" altLang="th-TH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2575" indent="228600" algn="ctr" defTabSz="914400" eaLnBrk="0" hangingPunct="0"/>
              <a: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ผลลัพธ์ด้านประสิทธิผลของ</a:t>
              </a:r>
              <a:br>
                <a:rPr lang="th-TH" altLang="th-TH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altLang="th-TH" b="1" spc="-1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กระบวนการ และการจัดการห่วงโซ่อุปทาน</a:t>
              </a:r>
              <a:endParaRPr lang="en-US" altLang="th-TH" b="1" spc="-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0613" name="Group 21"/>
            <p:cNvGrpSpPr>
              <a:grpSpLocks/>
            </p:cNvGrpSpPr>
            <p:nvPr/>
          </p:nvGrpSpPr>
          <p:grpSpPr bwMode="auto">
            <a:xfrm>
              <a:off x="685800" y="3581400"/>
              <a:ext cx="547688" cy="512763"/>
              <a:chOff x="5088" y="240"/>
              <a:chExt cx="384" cy="384"/>
            </a:xfrm>
          </p:grpSpPr>
          <p:sp>
            <p:nvSpPr>
              <p:cNvPr id="110614" name="Oval 2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5" name="Oval 2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6" name="Oval 2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7" name="Oval 2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8" name="Oval 2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19" name="Oval 2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0" name="Oval 2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1" name="Oval 2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0622" name="Oval 3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th-TH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623" name="Group 31"/>
          <p:cNvGrpSpPr>
            <a:grpSpLocks/>
          </p:cNvGrpSpPr>
          <p:nvPr/>
        </p:nvGrpSpPr>
        <p:grpSpPr bwMode="auto">
          <a:xfrm>
            <a:off x="685801" y="4724496"/>
            <a:ext cx="547688" cy="512763"/>
            <a:chOff x="5088" y="240"/>
            <a:chExt cx="384" cy="384"/>
          </a:xfrm>
        </p:grpSpPr>
        <p:sp>
          <p:nvSpPr>
            <p:cNvPr id="11062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2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  <p:sp>
          <p:nvSpPr>
            <p:cNvPr id="11063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th-TH" sz="280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596" y="49397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 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2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ผลลัพธ์การดำเนินการ</a:t>
            </a:r>
            <a:endParaRPr lang="th-TH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82" y="2429661"/>
            <a:ext cx="4339997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th-TH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ผลลัพธ์ด้านงบประมาณ การเงิน และการเติบโต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ผลการดำเนินการด้านงบประมาณ และการเงิน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การเติบโต</a:t>
            </a:r>
          </a:p>
          <a:p>
            <a:pPr marL="349250" defTabSz="914400">
              <a:lnSpc>
                <a:spcPct val="150000"/>
              </a:lnSpc>
              <a:tabLst>
                <a:tab pos="631825" algn="l"/>
              </a:tabLst>
            </a:pPr>
            <a:endParaRPr lang="th-TH" sz="5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36221" y="2433375"/>
            <a:ext cx="43399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th-TH" sz="17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 ผลลัพธ์ด้านประสิทธิผลของกระบวนการปฏิบัติการ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ประสิทธิผลและประสิทธิภาพของกระบวนการ</a:t>
            </a: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การเตรียมพร้อมต่อภาวะฉุกเฉิน</a:t>
            </a:r>
          </a:p>
          <a:p>
            <a:pPr marL="342900" defTabSz="914400">
              <a:lnSpc>
                <a:spcPct val="150000"/>
              </a:lnSpc>
              <a:buSzPct val="120000"/>
              <a:tabLst>
                <a:tab pos="520700" algn="l"/>
              </a:tabLst>
            </a:pPr>
            <a:endParaRPr lang="th-TH" sz="9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50000"/>
              </a:lnSpc>
            </a:pPr>
            <a:r>
              <a:rPr lang="th-TH" sz="17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ข. ผลลัพธ์ด้านการจัดการห่วงโซ่อุปทาน</a:t>
            </a:r>
            <a:endParaRPr lang="th-TH" sz="17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6263" indent="-233363" defTabSz="914400">
              <a:lnSpc>
                <a:spcPct val="150000"/>
              </a:lnSpc>
              <a:buSzPct val="120000"/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th-TH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การจัดการห่วงโซ่อุปทาน</a:t>
            </a:r>
            <a:endParaRPr lang="th-TH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9250" defTabSz="914400">
              <a:lnSpc>
                <a:spcPct val="150000"/>
              </a:lnSpc>
              <a:buSzPct val="120000"/>
              <a:tabLst>
                <a:tab pos="631825" algn="l"/>
              </a:tabLst>
            </a:pPr>
            <a:endParaRPr lang="th-TH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1562" y="655783"/>
            <a:ext cx="4610771" cy="0"/>
          </a:xfrm>
          <a:prstGeom prst="line">
            <a:avLst/>
          </a:prstGeom>
          <a:ln w="1111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16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114608" y="1753750"/>
            <a:ext cx="9029392" cy="4966364"/>
          </a:xfrm>
          <a:prstGeom prst="homePlate">
            <a:avLst>
              <a:gd name="adj" fmla="val 410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20" y="734811"/>
            <a:ext cx="8646886" cy="838200"/>
          </a:xfrm>
        </p:spPr>
        <p:txBody>
          <a:bodyPr>
            <a:no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ประเมินการนำกระบวนการและแนวทางต่าง ๆ มาใช้ในองค์การ </a:t>
            </a:r>
            <a:b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โดยถามคำถาม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9499" y="2005914"/>
            <a:ext cx="8601980" cy="4486962"/>
            <a:chOff x="232909" y="2911862"/>
            <a:chExt cx="8601980" cy="3184138"/>
          </a:xfrm>
        </p:grpSpPr>
        <p:sp>
          <p:nvSpPr>
            <p:cNvPr id="13" name="Freeform 12"/>
            <p:cNvSpPr/>
            <p:nvPr/>
          </p:nvSpPr>
          <p:spPr>
            <a:xfrm>
              <a:off x="232909" y="2911862"/>
              <a:ext cx="2072766" cy="3184138"/>
            </a:xfrm>
            <a:custGeom>
              <a:avLst/>
              <a:gdLst>
                <a:gd name="connsiteX0" fmla="*/ 0 w 2072766"/>
                <a:gd name="connsiteY0" fmla="*/ 310839 h 1864995"/>
                <a:gd name="connsiteX1" fmla="*/ 310839 w 2072766"/>
                <a:gd name="connsiteY1" fmla="*/ 0 h 1864995"/>
                <a:gd name="connsiteX2" fmla="*/ 1761927 w 2072766"/>
                <a:gd name="connsiteY2" fmla="*/ 0 h 1864995"/>
                <a:gd name="connsiteX3" fmla="*/ 2072766 w 2072766"/>
                <a:gd name="connsiteY3" fmla="*/ 310839 h 1864995"/>
                <a:gd name="connsiteX4" fmla="*/ 2072766 w 2072766"/>
                <a:gd name="connsiteY4" fmla="*/ 1554156 h 1864995"/>
                <a:gd name="connsiteX5" fmla="*/ 1761927 w 2072766"/>
                <a:gd name="connsiteY5" fmla="*/ 1864995 h 1864995"/>
                <a:gd name="connsiteX6" fmla="*/ 310839 w 2072766"/>
                <a:gd name="connsiteY6" fmla="*/ 1864995 h 1864995"/>
                <a:gd name="connsiteX7" fmla="*/ 0 w 2072766"/>
                <a:gd name="connsiteY7" fmla="*/ 1554156 h 1864995"/>
                <a:gd name="connsiteX8" fmla="*/ 0 w 2072766"/>
                <a:gd name="connsiteY8" fmla="*/ 310839 h 186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2766" h="1864995">
                  <a:moveTo>
                    <a:pt x="0" y="310839"/>
                  </a:moveTo>
                  <a:cubicBezTo>
                    <a:pt x="0" y="139167"/>
                    <a:pt x="139167" y="0"/>
                    <a:pt x="310839" y="0"/>
                  </a:cubicBezTo>
                  <a:lnTo>
                    <a:pt x="1761927" y="0"/>
                  </a:lnTo>
                  <a:cubicBezTo>
                    <a:pt x="1933599" y="0"/>
                    <a:pt x="2072766" y="139167"/>
                    <a:pt x="2072766" y="310839"/>
                  </a:cubicBezTo>
                  <a:lnTo>
                    <a:pt x="2072766" y="1554156"/>
                  </a:lnTo>
                  <a:cubicBezTo>
                    <a:pt x="2072766" y="1725828"/>
                    <a:pt x="1933599" y="1864995"/>
                    <a:pt x="1761927" y="1864995"/>
                  </a:cubicBezTo>
                  <a:lnTo>
                    <a:pt x="310839" y="1864995"/>
                  </a:lnTo>
                  <a:cubicBezTo>
                    <a:pt x="139167" y="1864995"/>
                    <a:pt x="0" y="1725828"/>
                    <a:pt x="0" y="1554156"/>
                  </a:cubicBezTo>
                  <a:lnTo>
                    <a:pt x="0" y="31083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02" tIns="152002" rIns="152002" bIns="15200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09314" y="2911862"/>
              <a:ext cx="2072766" cy="3184138"/>
            </a:xfrm>
            <a:custGeom>
              <a:avLst/>
              <a:gdLst>
                <a:gd name="connsiteX0" fmla="*/ 0 w 2072766"/>
                <a:gd name="connsiteY0" fmla="*/ 310839 h 1864995"/>
                <a:gd name="connsiteX1" fmla="*/ 310839 w 2072766"/>
                <a:gd name="connsiteY1" fmla="*/ 0 h 1864995"/>
                <a:gd name="connsiteX2" fmla="*/ 1761927 w 2072766"/>
                <a:gd name="connsiteY2" fmla="*/ 0 h 1864995"/>
                <a:gd name="connsiteX3" fmla="*/ 2072766 w 2072766"/>
                <a:gd name="connsiteY3" fmla="*/ 310839 h 1864995"/>
                <a:gd name="connsiteX4" fmla="*/ 2072766 w 2072766"/>
                <a:gd name="connsiteY4" fmla="*/ 1554156 h 1864995"/>
                <a:gd name="connsiteX5" fmla="*/ 1761927 w 2072766"/>
                <a:gd name="connsiteY5" fmla="*/ 1864995 h 1864995"/>
                <a:gd name="connsiteX6" fmla="*/ 310839 w 2072766"/>
                <a:gd name="connsiteY6" fmla="*/ 1864995 h 1864995"/>
                <a:gd name="connsiteX7" fmla="*/ 0 w 2072766"/>
                <a:gd name="connsiteY7" fmla="*/ 1554156 h 1864995"/>
                <a:gd name="connsiteX8" fmla="*/ 0 w 2072766"/>
                <a:gd name="connsiteY8" fmla="*/ 310839 h 186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2766" h="1864995">
                  <a:moveTo>
                    <a:pt x="0" y="310839"/>
                  </a:moveTo>
                  <a:cubicBezTo>
                    <a:pt x="0" y="139167"/>
                    <a:pt x="139167" y="0"/>
                    <a:pt x="310839" y="0"/>
                  </a:cubicBezTo>
                  <a:lnTo>
                    <a:pt x="1761927" y="0"/>
                  </a:lnTo>
                  <a:cubicBezTo>
                    <a:pt x="1933599" y="0"/>
                    <a:pt x="2072766" y="139167"/>
                    <a:pt x="2072766" y="310839"/>
                  </a:cubicBezTo>
                  <a:lnTo>
                    <a:pt x="2072766" y="1554156"/>
                  </a:lnTo>
                  <a:cubicBezTo>
                    <a:pt x="2072766" y="1725828"/>
                    <a:pt x="1933599" y="1864995"/>
                    <a:pt x="1761927" y="1864995"/>
                  </a:cubicBezTo>
                  <a:lnTo>
                    <a:pt x="310839" y="1864995"/>
                  </a:lnTo>
                  <a:cubicBezTo>
                    <a:pt x="139167" y="1864995"/>
                    <a:pt x="0" y="1725828"/>
                    <a:pt x="0" y="1554156"/>
                  </a:cubicBezTo>
                  <a:lnTo>
                    <a:pt x="0" y="31083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02" tIns="152002" rIns="152002" bIns="15200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85719" y="2911862"/>
              <a:ext cx="2072766" cy="3184138"/>
            </a:xfrm>
            <a:custGeom>
              <a:avLst/>
              <a:gdLst>
                <a:gd name="connsiteX0" fmla="*/ 0 w 2072766"/>
                <a:gd name="connsiteY0" fmla="*/ 310839 h 1864995"/>
                <a:gd name="connsiteX1" fmla="*/ 310839 w 2072766"/>
                <a:gd name="connsiteY1" fmla="*/ 0 h 1864995"/>
                <a:gd name="connsiteX2" fmla="*/ 1761927 w 2072766"/>
                <a:gd name="connsiteY2" fmla="*/ 0 h 1864995"/>
                <a:gd name="connsiteX3" fmla="*/ 2072766 w 2072766"/>
                <a:gd name="connsiteY3" fmla="*/ 310839 h 1864995"/>
                <a:gd name="connsiteX4" fmla="*/ 2072766 w 2072766"/>
                <a:gd name="connsiteY4" fmla="*/ 1554156 h 1864995"/>
                <a:gd name="connsiteX5" fmla="*/ 1761927 w 2072766"/>
                <a:gd name="connsiteY5" fmla="*/ 1864995 h 1864995"/>
                <a:gd name="connsiteX6" fmla="*/ 310839 w 2072766"/>
                <a:gd name="connsiteY6" fmla="*/ 1864995 h 1864995"/>
                <a:gd name="connsiteX7" fmla="*/ 0 w 2072766"/>
                <a:gd name="connsiteY7" fmla="*/ 1554156 h 1864995"/>
                <a:gd name="connsiteX8" fmla="*/ 0 w 2072766"/>
                <a:gd name="connsiteY8" fmla="*/ 310839 h 186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2766" h="1864995">
                  <a:moveTo>
                    <a:pt x="0" y="310839"/>
                  </a:moveTo>
                  <a:cubicBezTo>
                    <a:pt x="0" y="139167"/>
                    <a:pt x="139167" y="0"/>
                    <a:pt x="310839" y="0"/>
                  </a:cubicBezTo>
                  <a:lnTo>
                    <a:pt x="1761927" y="0"/>
                  </a:lnTo>
                  <a:cubicBezTo>
                    <a:pt x="1933599" y="0"/>
                    <a:pt x="2072766" y="139167"/>
                    <a:pt x="2072766" y="310839"/>
                  </a:cubicBezTo>
                  <a:lnTo>
                    <a:pt x="2072766" y="1554156"/>
                  </a:lnTo>
                  <a:cubicBezTo>
                    <a:pt x="2072766" y="1725828"/>
                    <a:pt x="1933599" y="1864995"/>
                    <a:pt x="1761927" y="1864995"/>
                  </a:cubicBezTo>
                  <a:lnTo>
                    <a:pt x="310839" y="1864995"/>
                  </a:lnTo>
                  <a:cubicBezTo>
                    <a:pt x="139167" y="1864995"/>
                    <a:pt x="0" y="1725828"/>
                    <a:pt x="0" y="1554156"/>
                  </a:cubicBezTo>
                  <a:lnTo>
                    <a:pt x="0" y="310839"/>
                  </a:lnTo>
                  <a:close/>
                </a:path>
              </a:pathLst>
            </a:custGeom>
            <a:solidFill>
              <a:srgbClr val="FF996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02" tIns="152002" rIns="152002" bIns="15200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762123" y="2911862"/>
              <a:ext cx="2072766" cy="3184138"/>
            </a:xfrm>
            <a:custGeom>
              <a:avLst/>
              <a:gdLst>
                <a:gd name="connsiteX0" fmla="*/ 0 w 2072766"/>
                <a:gd name="connsiteY0" fmla="*/ 310839 h 1864995"/>
                <a:gd name="connsiteX1" fmla="*/ 310839 w 2072766"/>
                <a:gd name="connsiteY1" fmla="*/ 0 h 1864995"/>
                <a:gd name="connsiteX2" fmla="*/ 1761927 w 2072766"/>
                <a:gd name="connsiteY2" fmla="*/ 0 h 1864995"/>
                <a:gd name="connsiteX3" fmla="*/ 2072766 w 2072766"/>
                <a:gd name="connsiteY3" fmla="*/ 310839 h 1864995"/>
                <a:gd name="connsiteX4" fmla="*/ 2072766 w 2072766"/>
                <a:gd name="connsiteY4" fmla="*/ 1554156 h 1864995"/>
                <a:gd name="connsiteX5" fmla="*/ 1761927 w 2072766"/>
                <a:gd name="connsiteY5" fmla="*/ 1864995 h 1864995"/>
                <a:gd name="connsiteX6" fmla="*/ 310839 w 2072766"/>
                <a:gd name="connsiteY6" fmla="*/ 1864995 h 1864995"/>
                <a:gd name="connsiteX7" fmla="*/ 0 w 2072766"/>
                <a:gd name="connsiteY7" fmla="*/ 1554156 h 1864995"/>
                <a:gd name="connsiteX8" fmla="*/ 0 w 2072766"/>
                <a:gd name="connsiteY8" fmla="*/ 310839 h 186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2766" h="1864995">
                  <a:moveTo>
                    <a:pt x="0" y="310839"/>
                  </a:moveTo>
                  <a:cubicBezTo>
                    <a:pt x="0" y="139167"/>
                    <a:pt x="139167" y="0"/>
                    <a:pt x="310839" y="0"/>
                  </a:cubicBezTo>
                  <a:lnTo>
                    <a:pt x="1761927" y="0"/>
                  </a:lnTo>
                  <a:cubicBezTo>
                    <a:pt x="1933599" y="0"/>
                    <a:pt x="2072766" y="139167"/>
                    <a:pt x="2072766" y="310839"/>
                  </a:cubicBezTo>
                  <a:lnTo>
                    <a:pt x="2072766" y="1554156"/>
                  </a:lnTo>
                  <a:cubicBezTo>
                    <a:pt x="2072766" y="1725828"/>
                    <a:pt x="1933599" y="1864995"/>
                    <a:pt x="1761927" y="1864995"/>
                  </a:cubicBezTo>
                  <a:lnTo>
                    <a:pt x="310839" y="1864995"/>
                  </a:lnTo>
                  <a:cubicBezTo>
                    <a:pt x="139167" y="1864995"/>
                    <a:pt x="0" y="1725828"/>
                    <a:pt x="0" y="1554156"/>
                  </a:cubicBezTo>
                  <a:lnTo>
                    <a:pt x="0" y="31083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002" tIns="152002" rIns="152002" bIns="15200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5308615" y="1509682"/>
            <a:ext cx="642942" cy="642942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65475" y="1509682"/>
            <a:ext cx="642942" cy="64294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34411" y="1509682"/>
            <a:ext cx="642942" cy="64294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23193" y="1509682"/>
            <a:ext cx="642942" cy="64294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th-TH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F855968-917D-4BB1-8B85-DEF1F74FAA42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33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0550" y="381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การประเมินองค์กรตามหมวด  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1-6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556" y="2254320"/>
            <a:ext cx="207276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ที่ใช้เพื่อให้</a:t>
            </a:r>
            <a:r>
              <a:rPr lang="th-TH" sz="1600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บรรลุผล</a:t>
            </a:r>
            <a:r>
              <a:rPr lang="th-TH" sz="1600" spc="-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ตามกระบวนการ</a:t>
            </a:r>
          </a:p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ความเหมาะสมของวิธีการตอบสนองข้อกำหนด</a:t>
            </a:r>
          </a:p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ความมีประสิทธิผลของการใช้วิธีการ</a:t>
            </a:r>
          </a:p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ระดับการนำไปใช้ซ้ำ และบนพื้นฐานของการใช้ข้อมูลและ</a:t>
            </a:r>
            <a:b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สารสนเทศ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455975" y="2214225"/>
            <a:ext cx="207276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การใช้แนวทางตอบสนองข้อกำหนด </a:t>
            </a:r>
          </a:p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ใช้อย่างคงเส้นคงวา</a:t>
            </a:r>
          </a:p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ใช้ในทุกหน่วยงานที่เกี่ยวข้อง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th-TH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4502" y="2170682"/>
            <a:ext cx="20727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การปรับปรุงแนวทางให้ดีขึ้น ผ่านวงรอบการประเมินและปรับปรุง</a:t>
            </a:r>
          </a:p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การกระตุ้นให้เกิดการเปลี่ยนแปลงก้าวกระโดด และการใช้นวัตกรรม</a:t>
            </a:r>
          </a:p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การแบ่งปันความรู้</a:t>
            </a:r>
            <a:b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จากการปรับปรุงที่ดีขึ้นและนวัตกรรมกับหน่วยงานและกระบวนการอื่นที่เกี่ยวข้อง</a:t>
            </a:r>
            <a:endParaRPr lang="th-TH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799873" y="2203531"/>
            <a:ext cx="20727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แนวทางที่สอดคล้องกับความต้องการของส่วนราชการ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การใช้ตัววัด สารสนเทศ และระบบการปรับปรุงที่ช่วยเสริมกันระหว่างกระบวนการ และหน่วยงานต่าง ๆ</a:t>
            </a:r>
          </a:p>
          <a:p>
            <a:pPr marL="115888" lvl="0" indent="-1158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แผนงาน กระบวนการ ผลลัพธ์ การวิเคราะห์ การเรียนรู้ และการปฏิบัติ สอดคล้องกลมกลืนในทุกกระบวนการและทุกหน่วยงาน</a:t>
            </a:r>
            <a:endParaRPr lang="th-TH" sz="1600" dirty="0"/>
          </a:p>
        </p:txBody>
      </p:sp>
    </p:spTree>
    <p:extLst>
      <p:ext uri="{BB962C8B-B14F-4D97-AF65-F5344CB8AC3E}">
        <p14:creationId xmlns="" xmlns:p14="http://schemas.microsoft.com/office/powerpoint/2010/main" val="41571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38100"/>
            <a:ext cx="7772400" cy="6096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การประเมินองค์กรตามหมวด </a:t>
            </a:r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9632958"/>
              </p:ext>
            </p:extLst>
          </p:nvPr>
        </p:nvGraphicFramePr>
        <p:xfrm>
          <a:off x="304800" y="1143000"/>
          <a:ext cx="8534400" cy="511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55968-917D-4BB1-8B85-DEF1F74FAA42}" type="slidenum">
              <a:rPr lang="en-GB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34</a:t>
            </a:fld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3543" y="4034971"/>
            <a:ext cx="166914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</a:t>
            </a:r>
          </a:p>
          <a:p>
            <a:pPr lvl="0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- I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3601" y="4034971"/>
            <a:ext cx="1784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</a:t>
            </a:r>
            <a:endParaRPr lang="en-US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- C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9714" y="4754398"/>
            <a:ext cx="2910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-174625">
              <a:buSzPct val="150000"/>
              <a:buFont typeface="Arial" panose="020B0604020202020204" pitchFamily="34" charset="0"/>
              <a:buChar char="•"/>
            </a:pP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ดำเนินงานเทียบ</a:t>
            </a:r>
            <a:b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</a:t>
            </a:r>
            <a:r>
              <a:rPr lang="th-TH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ข้อมูลเชิงเปรียบเทียบ </a:t>
            </a:r>
            <a:r>
              <a:rPr lang="th-TH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pc="-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เทียบเคียงหรือองค์การชั้นนำ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14782" y="4586871"/>
            <a:ext cx="2910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-174625">
              <a:buSzPct val="150000"/>
              <a:buFont typeface="Arial" panose="020B0604020202020204" pitchFamily="34" charset="0"/>
              <a:buChar char="•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ความครอบคลุม</a:t>
            </a:r>
            <a:b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ทั่วถึงของตัวชี้วัดต่าง ๆ</a:t>
            </a:r>
          </a:p>
          <a:p>
            <a:pPr marL="174625" lvl="0" indent="-174625">
              <a:buSzPct val="150000"/>
              <a:buFont typeface="Arial" panose="020B0604020202020204" pitchFamily="34" charset="0"/>
              <a:buChar char="•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ผลลัพธ์และตัวชี้วัดที่เชื่อถือ</a:t>
            </a:r>
          </a:p>
          <a:p>
            <a:pPr marL="174625" lvl="0" indent="-174625">
              <a:buSzPct val="150000"/>
              <a:buFont typeface="Arial" panose="020B0604020202020204" pitchFamily="34" charset="0"/>
              <a:buChar char="•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ผลลัพธ์ที่สอดคล้องกลมกลืนทุกกระบวนการและหน่วยงาน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4385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F144A4-E782-4915-A748-876EC3F84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2F144A4-E782-4915-A748-876EC3F84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F71A56-8814-483D-9819-A2A51C1A2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D2F71A56-8814-483D-9819-A2A51C1A2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9045A2-6D03-4E86-B5CE-758C07202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C9045A2-6D03-4E86-B5CE-758C07202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94EB3-EB7E-49F6-9C0C-80550CC3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D094EB3-EB7E-49F6-9C0C-80550CC3B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686E13-671B-4049-9F1D-25179C314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1686E13-671B-4049-9F1D-25179C314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310F0E-89D0-46A7-8946-4C93751EB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C8310F0E-89D0-46A7-8946-4C93751EB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34BDDD-CFB8-4C49-A1D9-68EBD760E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E134BDDD-CFB8-4C49-A1D9-68EBD760E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28B38D-2866-468A-BDB1-0CC9158B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2D28B38D-2866-468A-BDB1-0CC9158BA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AB8E05-F851-4D39-A971-E22A3FFF3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94AB8E05-F851-4D39-A971-E22A3FFF3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B43F2-794F-4B43-92C9-779708F2E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AA0B43F2-794F-4B43-92C9-779708F2E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662339"/>
              </p:ext>
            </p:extLst>
          </p:nvPr>
        </p:nvGraphicFramePr>
        <p:xfrm>
          <a:off x="628650" y="981075"/>
          <a:ext cx="7886700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438"/>
                <a:gridCol w="1584176"/>
                <a:gridCol w="15670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/>
                          <a:cs typeface="TH SarabunPSK"/>
                        </a:rPr>
                        <a:t>หมวด</a:t>
                      </a:r>
                      <a:endParaRPr lang="en-US" sz="20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/>
                          <a:cs typeface="TH SarabunPSK"/>
                        </a:rPr>
                        <a:t>หัวข้อ</a:t>
                      </a:r>
                      <a:endParaRPr lang="en-US" sz="20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/>
                          <a:cs typeface="TH SarabunPSK"/>
                        </a:rPr>
                        <a:t>คำถาม</a:t>
                      </a:r>
                      <a:endParaRPr lang="en-US" sz="20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P</a:t>
                      </a:r>
                      <a:r>
                        <a:rPr lang="en-US" sz="1800" baseline="0" dirty="0" smtClean="0">
                          <a:latin typeface="TH SarabunPSK"/>
                          <a:cs typeface="TH SarabunPSK"/>
                        </a:rPr>
                        <a:t>. </a:t>
                      </a:r>
                      <a:r>
                        <a:rPr lang="th-TH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ลักษณะสำคัญขององค์กร</a:t>
                      </a:r>
                      <a:endParaRPr lang="en-US" sz="1800" b="1" u="sng" kern="1200" dirty="0" smtClean="0">
                        <a:solidFill>
                          <a:schemeClr val="dk1"/>
                        </a:solidFill>
                        <a:effectLst/>
                        <a:latin typeface="TH SarabunPSK"/>
                        <a:ea typeface="+mn-ea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2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13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การนำองค์กร</a:t>
                      </a:r>
                      <a:r>
                        <a:rPr lang="en-US" sz="1800" dirty="0" smtClean="0">
                          <a:effectLst/>
                          <a:latin typeface="TH SarabunPSK"/>
                          <a:cs typeface="TH SarabunPSK"/>
                        </a:rPr>
                        <a:t> 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2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11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2.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การวางแผนเชิงยุทธศาสตร์ 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2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13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3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การให้ความสำคัญกับผู้รับบริการและ</a:t>
                      </a:r>
                      <a:b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</a:b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ผู้มีส่วนได้ส่วนเสีย</a:t>
                      </a:r>
                      <a:r>
                        <a:rPr lang="en-US" sz="1800" dirty="0" smtClean="0">
                          <a:effectLst/>
                          <a:latin typeface="TH SarabunPSK"/>
                          <a:cs typeface="TH SarabunPSK"/>
                        </a:rPr>
                        <a:t> 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2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10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4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.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การวัด การวิเคราะห์ และการจัดการความรู้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 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/>
                        <a:ea typeface="+mn-ea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2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14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5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.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การมุ่งเน้นบุคลากร 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2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13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6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.</a:t>
                      </a:r>
                      <a:r>
                        <a:rPr lang="th-TH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การมุ่งเน้นระบบการปฏิบัติการ 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2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10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7. </a:t>
                      </a:r>
                      <a:r>
                        <a:rPr lang="th-TH" sz="1800" b="1" kern="1200" dirty="0" smtClean="0">
                          <a:solidFill>
                            <a:schemeClr val="dk1"/>
                          </a:solidFill>
                          <a:effectLst/>
                          <a:latin typeface="TH SarabunPSK"/>
                          <a:ea typeface="+mn-ea"/>
                          <a:cs typeface="TH SarabunPSK"/>
                        </a:rPr>
                        <a:t>ผลลัพธ์การดำเนินการ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TH SarabunPSK"/>
                        <a:ea typeface="+mn-ea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6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18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latin typeface="TH SarabunPSK"/>
                          <a:cs typeface="TH SarabunPSK"/>
                        </a:rPr>
                        <a:t>รวม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20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H SarabunPSK"/>
                          <a:cs typeface="TH SarabunPSK"/>
                        </a:rPr>
                        <a:t>102</a:t>
                      </a:r>
                      <a:endParaRPr lang="en-US" sz="1800" dirty="0">
                        <a:latin typeface="TH SarabunPSK"/>
                        <a:cs typeface="TH SarabunPS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-715"/>
            <a:ext cx="8073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ahoma" pitchFamily="34" charset="0"/>
                <a:cs typeface="Tahoma" pitchFamily="34" charset="0"/>
              </a:rPr>
              <a:t>สรุปภาพรวมการปรับปรุง</a:t>
            </a:r>
            <a:endParaRPr lang="th-TH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484324" y="6514928"/>
            <a:ext cx="863699" cy="569462"/>
          </a:xfrm>
          <a:prstGeom prst="rect">
            <a:avLst/>
          </a:prstGeom>
        </p:spPr>
        <p:txBody>
          <a:bodyPr/>
          <a:lstStyle>
            <a:lvl1pPr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36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prstClr val="black">
                    <a:lumMod val="50000"/>
                  </a:prstClr>
                </a:solidFill>
              </a:rPr>
              <a:t>35</a:t>
            </a:r>
            <a:endParaRPr lang="en-US" sz="1100" dirty="0">
              <a:solidFill>
                <a:prstClr val="black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"/>
          <p:cNvSpPr>
            <a:spLocks/>
          </p:cNvSpPr>
          <p:nvPr/>
        </p:nvSpPr>
        <p:spPr bwMode="auto">
          <a:xfrm>
            <a:off x="323528" y="817255"/>
            <a:ext cx="8858250" cy="5740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marL="177800" indent="-25400" defTabSz="914400">
              <a:spcBef>
                <a:spcPts val="1200"/>
              </a:spcBef>
              <a:tabLst>
                <a:tab pos="1612900" algn="l"/>
                <a:tab pos="1879600" algn="l"/>
              </a:tabLst>
            </a:pP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ส่วนราชการสามารถสมัครขอรับรางวัล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PMQC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หรือ รางวัล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PMQA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รายหมวด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r>
              <a:rPr lang="en-US" sz="1600" b="1" u="sng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ไม่เกิน</a:t>
            </a:r>
            <a:r>
              <a:rPr lang="en-US" sz="1600" b="1" u="sng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lang="en-US" sz="1600" b="1" u="sng" dirty="0" err="1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หมวด</a:t>
            </a:r>
            <a:r>
              <a:rPr lang="en-US" sz="1600" b="1" dirty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โดยจัดทำเอกสารการสมัคร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ส่งเอกสาร</a:t>
            </a:r>
            <a:r>
              <a:rPr lang="en-US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form 1-4 </a:t>
            </a:r>
            <a:r>
              <a:rPr lang="en-US" sz="16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ภายในวันที่</a:t>
            </a:r>
            <a:r>
              <a:rPr lang="en-US" sz="16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th-TH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</a:t>
            </a:r>
            <a:r>
              <a:rPr lang="en-US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.ค. 57</a:t>
            </a:r>
            <a:endParaRPr lang="en-US" sz="1600" b="1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6213" indent="-22225" defTabSz="914400">
              <a:spcBef>
                <a:spcPts val="600"/>
              </a:spcBef>
              <a:tabLst>
                <a:tab pos="1433513" algn="l"/>
                <a:tab pos="1706563" algn="l"/>
              </a:tabLst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ประกอบด้วย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เอกสาร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การสมัคร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ขอรับรางวัลเบื้องต้น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(Form 1)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6213" indent="-22225" defTabSz="914400">
              <a:tabLst>
                <a:tab pos="1433513" algn="l"/>
                <a:tab pos="1879600" algn="l"/>
              </a:tabLst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ลักษณะ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สำคัญองค์กรโดยสรุป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หน้า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(Form 2) 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06563" indent="-1552575" defTabSz="914400">
              <a:buClr>
                <a:srgbClr val="000000"/>
              </a:buClr>
              <a:buSzPct val="100000"/>
              <a:tabLst>
                <a:tab pos="1433513" algn="l"/>
                <a:tab pos="1787525" algn="l"/>
              </a:tabLst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แบบ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ประเมินความพร้อมขอรับรางวัลฯ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พร้อมรายชื่อหมวดและเหตุผลในการคัดเลือกหมวดที่เสนอขอรับรางวัล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(Form 3)</a:t>
            </a:r>
          </a:p>
          <a:p>
            <a:pPr marL="1706563" indent="-1552575" defTabSz="914400">
              <a:buClr>
                <a:srgbClr val="000000"/>
              </a:buClr>
              <a:buSzPct val="100000"/>
              <a:tabLst>
                <a:tab pos="1433513" algn="l"/>
                <a:tab pos="1706563" algn="l"/>
              </a:tabLst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4.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รายชื่อ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ตัวชี้วัดหมวด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7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ครอบคลุมทั้ง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มิติ และ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เกี่ยวข้อง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กับหมวดที่ขอรับรางวัล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(Form 4)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53988" defTabSz="914400">
              <a:buClr>
                <a:srgbClr val="000000"/>
              </a:buClr>
              <a:buSzPct val="100000"/>
              <a:tabLst>
                <a:tab pos="1612900" algn="l"/>
                <a:tab pos="1879600" algn="l"/>
              </a:tabLst>
            </a:pPr>
            <a:endParaRPr lang="en-US" sz="16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6213" indent="-22225" defTabSz="914400">
              <a:tabLst>
                <a:tab pos="1612900" algn="l"/>
                <a:tab pos="1879600" algn="l"/>
              </a:tabLst>
            </a:pPr>
            <a:r>
              <a:rPr lang="en-US" sz="16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ส่งเอกสาร</a:t>
            </a:r>
            <a:r>
              <a:rPr lang="en-US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Application Report </a:t>
            </a:r>
            <a:r>
              <a:rPr lang="en-US" sz="16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ภายในวันที่</a:t>
            </a:r>
            <a:r>
              <a:rPr lang="en-US" sz="16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th-TH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</a:t>
            </a:r>
            <a:r>
              <a:rPr lang="en-US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</a:t>
            </a:r>
            <a:r>
              <a:rPr lang="en-US" sz="1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58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31925" indent="-22225" defTabSz="914400">
              <a:tabLst>
                <a:tab pos="1612900" algn="l"/>
                <a:tab pos="1879600" algn="l"/>
              </a:tabLst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บทสรุปผู้บริหาร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Form 5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31925" indent="-22225">
              <a:tabLst>
                <a:tab pos="1612900" algn="l"/>
                <a:tab pos="1879600" algn="l"/>
              </a:tabLst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รายงานผลการดำเนินการพัฒนาองค์การ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(Application Report) (Form 6)</a:t>
            </a:r>
          </a:p>
          <a:p>
            <a:pPr marL="1431925" indent="-22225" defTabSz="914400">
              <a:tabLst>
                <a:tab pos="1612900" algn="l"/>
                <a:tab pos="1879600" algn="l"/>
              </a:tabLst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66825" indent="-22225" defTabSz="914400">
              <a:tabLst>
                <a:tab pos="1612900" algn="l"/>
                <a:tab pos="1879600" algn="l"/>
              </a:tabLst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66825" indent="-22225" defTabSz="914400">
              <a:tabLst>
                <a:tab pos="1612900" algn="l"/>
                <a:tab pos="1879600" algn="l"/>
              </a:tabLst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66825" indent="-22225" defTabSz="914400">
              <a:tabLst>
                <a:tab pos="1612900" algn="l"/>
                <a:tab pos="1879600" algn="l"/>
              </a:tabLst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66825" indent="-22225" defTabSz="914400">
              <a:tabLst>
                <a:tab pos="1612900" algn="l"/>
                <a:tab pos="1879600" algn="l"/>
              </a:tabLst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66825" indent="-22225" defTabSz="914400">
              <a:tabLst>
                <a:tab pos="1612900" algn="l"/>
                <a:tab pos="1879600" algn="l"/>
              </a:tabLst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66825" indent="-22225" defTabSz="914400">
              <a:tabLst>
                <a:tab pos="1612900" algn="l"/>
                <a:tab pos="1879600" algn="l"/>
              </a:tabLst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AutoShape 5"/>
          <p:cNvSpPr>
            <a:spLocks/>
          </p:cNvSpPr>
          <p:nvPr/>
        </p:nvSpPr>
        <p:spPr bwMode="auto">
          <a:xfrm>
            <a:off x="437984" y="4321050"/>
            <a:ext cx="8321005" cy="1871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0" tIns="0" rIns="0" bIns="0"/>
          <a:lstStyle/>
          <a:p>
            <a:pPr marL="296863" indent="-157163" defTabSz="914400"/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ทั้งนี้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ส่วนราชการควรเตรียมการดังนี้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6863" indent="-157163" defTabSz="914400">
              <a:spcBef>
                <a:spcPts val="6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ตนเองเพื่อค้นหาหมวดที่โดดเด่น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6863" indent="-157163" defTabSz="914400">
              <a:spcBef>
                <a:spcPts val="6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วิเคราะห์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ตัวชี้วัดที่เกี่ยวข้องกับผลลัพธ์จากการดำเนินการของหมวดนั้น ๆ</a:t>
            </a:r>
          </a:p>
          <a:p>
            <a:pPr marL="296863" indent="-157163" defTabSz="914400">
              <a:spcBef>
                <a:spcPts val="6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รวบรวม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ข้อมูลที่แสดงผลของการปรับปรุงกระบวนการที่สำคัญและพัฒนาการในหมวดนั้น</a:t>
            </a:r>
          </a:p>
          <a:p>
            <a:pPr marL="296863" indent="-157163" defTabSz="914400">
              <a:spcBef>
                <a:spcPts val="6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สรุปผล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และจัดทำเอกสารรายงานการประเมิน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A005-8D41-409E-8B42-CECED5C18A7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90" y="1011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การส่งใบสมัครรางวัลฯ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715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/>
          </p:cNvSpPr>
          <p:nvPr/>
        </p:nvSpPr>
        <p:spPr bwMode="auto">
          <a:xfrm rot="20211136">
            <a:off x="61773" y="240394"/>
            <a:ext cx="71755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>
              <a:defRPr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Form 1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  <a:sym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878" y="110605"/>
            <a:ext cx="5763322" cy="661087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A005-8D41-409E-8B42-CECED5C18A7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0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07504" y="501944"/>
            <a:ext cx="2950552" cy="1607515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kumimoji="0" lang="th-TH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ผู้ส่งมอบ</a:t>
            </a:r>
            <a:r>
              <a:rPr lang="th-TH" sz="10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พันธมิตร </a:t>
            </a:r>
            <a:r>
              <a:rPr lang="th-TH" sz="10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-84" charset="0"/>
              </a:rPr>
              <a:t>และผู้ให้ความร่วมมือ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 pitchFamily="-84" charset="0"/>
              </a:rPr>
              <a:t>: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(ผู้ส่งมอบ หมายถึง </a:t>
            </a:r>
            <a:r>
              <a:rPr lang="th-TH" sz="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องค์การ</a:t>
            </a:r>
            <a:r>
              <a:rPr lang="th-TH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หรือกลุ่มบุคคล</a:t>
            </a:r>
            <a: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ที่ส่งมอบทรัพยากรในการดำเนินการของ</a:t>
            </a:r>
            <a: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</a:t>
            </a:r>
            <a: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พันธมิตร หมายถึง </a:t>
            </a:r>
            <a:r>
              <a:rPr lang="th-TH" sz="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องค์การ</a:t>
            </a:r>
            <a:r>
              <a:rPr lang="th-TH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หรือกลุ่มบุคคล</a:t>
            </a:r>
            <a: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ที่มีความร่วมมือในการดำเนินงานของ</a:t>
            </a:r>
            <a: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</a:t>
            </a:r>
            <a: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อย่างเป็นทางการ เพื่อเป้าประสงค์ที่ชัดเจน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defRPr/>
            </a:pPr>
            <a:r>
              <a:rPr lang="en-US" sz="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ผู้ให้ความร่วมมือ หมายถึง องค์การหรือกลุ่มบุคคลที่ให้ความร่วมมือกับ</a:t>
            </a:r>
            <a:r>
              <a:rPr lang="th-TH" sz="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 </a:t>
            </a:r>
            <a:r>
              <a:rPr lang="th-TH" sz="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ในการสนับสนุนกาปฏิบัติการหรือกิจกรรมบางอย่าง หรือเป็นครั้งคราว โดยมีเป้าหมายระยะสั้นที่สอดคล้องกัน มักไม่เป็นทางการ</a:t>
            </a:r>
            <a:r>
              <a:rPr kumimoji="0" lang="th-TH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ความต้องการ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7504" y="2192036"/>
            <a:ext cx="2950552" cy="1303298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ผู้มีส่วนได้ส่วนเสีย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กลุ่มทุกกลุ่มที่ได้รับผลกระทบหรืออาจจะได้รับผลกระทบจากการปฏิบัติการและความสำเร็จของส่วนราชการ)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ความต้องการ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9280" y="3577911"/>
            <a:ext cx="2950552" cy="1054014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สมรรถนะหลักขององค์กร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(เรื่อง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ที่ส่วนราชการมี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ความรู้ ความชำนาญ ความเชี่ยวชาญมากที่สุด 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และสร้างความได้เปรียบให้กับส่วนราชการ)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03848" y="4715364"/>
            <a:ext cx="5832648" cy="1054014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ความได้เปรียบเชิง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(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r>
              <a:rPr kumimoji="0" lang="th-TH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พันธ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กิจ ปฏิบัติการ บุคลากร สังคม)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9280" y="5831790"/>
            <a:ext cx="2950552" cy="99718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th-TH" sz="900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9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เปลี่ยนแปลงความสามารถในการแข่งขัน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03848" y="518752"/>
            <a:ext cx="3096344" cy="4151273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พันธกิจ</a:t>
            </a:r>
            <a:r>
              <a:rPr kumimoji="0" lang="en-GB" sz="900" b="0" i="0" u="non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th-TH" sz="900" b="0" i="0" u="non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defRPr/>
            </a:pPr>
            <a:endParaRPr lang="en-US" sz="900" dirty="0" smtClean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l">
              <a:defRPr/>
            </a:pPr>
            <a:r>
              <a:rPr lang="th-TH" sz="900" dirty="0" smtClean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วิสัย</a:t>
            </a:r>
            <a:r>
              <a:rPr lang="th-TH" sz="9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ทัศน์</a:t>
            </a:r>
            <a:r>
              <a:rPr lang="en-GB" sz="9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en-GB" sz="9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9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900" dirty="0">
                <a:solidFill>
                  <a:sysClr val="windowText" lastClr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ค่านิยม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รายได้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จำนวนบุคลากร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กฎหมาย ระเบียบ ข้อบังคับ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ระบบการปรับปรุงผลการ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ดำเนิน</a:t>
            </a:r>
            <a:r>
              <a:rPr lang="th-TH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372200" y="518752"/>
            <a:ext cx="2664296" cy="1279336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ภารกิจ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บริการหลัก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คุณลักษณะโดดเด่นของภารกิจ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บริการ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72200" y="1924272"/>
            <a:ext cx="2664296" cy="1264031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ผู้รับบริการ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ความต้องการ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07504" y="4712316"/>
            <a:ext cx="2950552" cy="1054014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แหล่งข้อมูลเชิงเปรียบเทียบ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203848" y="5831790"/>
            <a:ext cx="5832648" cy="997182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ความท้าทายเชิง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 (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ด้าน</a:t>
            </a:r>
            <a:r>
              <a:rPr kumimoji="0" lang="th-TH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พันธ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กิจ ปฏิบัติการ บุคลากร สังคม)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th-TH" sz="9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6372200" y="3340703"/>
            <a:ext cx="2664296" cy="1264031"/>
          </a:xfrm>
          <a:prstGeom prst="rect">
            <a:avLst/>
          </a:prstGeom>
          <a:solidFill>
            <a:schemeClr val="bg1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สภาพแวดล้อมการแข่งขัน</a:t>
            </a:r>
            <a:r>
              <a:rPr kumimoji="0" lang="en-GB" sz="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ภาวะ หรือสภาพแวดล้อมของการแข่งขันในขณะนั้น รวมถึงแนวโน้มการแข่งขันในอนาคต ซึ่ง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จะช่วยในการตัดสินใจในการแข่งขันและวางกลยุทธ์ที่เหมาะสมของผู้บริหาร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องค์กร)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AutoShape 12"/>
          <p:cNvSpPr>
            <a:spLocks/>
          </p:cNvSpPr>
          <p:nvPr/>
        </p:nvSpPr>
        <p:spPr bwMode="auto">
          <a:xfrm>
            <a:off x="0" y="58509"/>
            <a:ext cx="9144000" cy="341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marL="180975" algn="ctr" defTabSz="914400"/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ลักษณะสำคัญ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องค์ก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า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 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โดยสรุป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หน้า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ขยายความในเอกสารแนบได้อีกไม่เกิน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หน้า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AutoShape 13"/>
          <p:cNvSpPr>
            <a:spLocks/>
          </p:cNvSpPr>
          <p:nvPr/>
        </p:nvSpPr>
        <p:spPr bwMode="auto">
          <a:xfrm rot="20211136">
            <a:off x="-28575" y="65088"/>
            <a:ext cx="71755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>
              <a:defRPr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Form 2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  <a:sym typeface="Helvetic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A005-8D41-409E-8B42-CECED5C18A7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27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0" t="12938" r="49318" b="45993"/>
          <a:stretch/>
        </p:blipFill>
        <p:spPr bwMode="auto">
          <a:xfrm>
            <a:off x="6727509" y="819330"/>
            <a:ext cx="1998041" cy="142240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9913652"/>
              </p:ext>
            </p:extLst>
          </p:nvPr>
        </p:nvGraphicFramePr>
        <p:xfrm>
          <a:off x="44584" y="760638"/>
          <a:ext cx="6413366" cy="6019800"/>
        </p:xfrm>
        <a:graphic>
          <a:graphicData uri="http://schemas.openxmlformats.org/drawingml/2006/table">
            <a:tbl>
              <a:tblPr/>
              <a:tblGrid>
                <a:gridCol w="373395"/>
                <a:gridCol w="343738"/>
                <a:gridCol w="5696233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ระดับ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ความหมาย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ไม่มีแนวทางอย่างเป็นระบบที่ชัดเจน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เริ่มมีแนวทางอย่างเป็นระบบแต่ครอบคลุมประเด็นต่างๆ 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น้อยมาก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มีการนำแนวทางไปถ่ายทอดเพื่อนำไปปฏิบัติเพียงแค่ใน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ขั้นเริ่มต้นในเกือบทุกพื้นที่หรือหน่วยงาน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เริ่มมีแนวทางอย่างเป็นระบบและครอบคลุมประเด็นต่างๆ </a:t>
                      </a:r>
                      <a:r>
                        <a:rPr lang="th-TH" sz="1100" b="1" i="1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เป็นส่วนใหญ่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มีการนำแนวทางไปถ่ายทอดเพื่อนำไปปฏิบัติ ถึงแม้ว่า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บางพื้นที่หรือบางหน่วยงานเพิ่งอยู่ในขั้นเริ่มต้น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เริ่มมีการประเมินและปรับปรุงกระบวนการที่สำคัญ 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มีแนวทางอย่างเป็นระบบและครอบคลุม</a:t>
                      </a:r>
                      <a:r>
                        <a:rPr lang="th-TH" sz="1100" b="1" i="1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เกือบครบถ้วน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ทุกประเด็นต่างๆ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มีการถ่ายทอดเพื่อนำไปปฏิบัติ</a:t>
                      </a:r>
                      <a:r>
                        <a:rPr lang="th-TH" sz="1100" b="1" i="1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เป็นอย่างดี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ถึงแม้ว่า</a:t>
                      </a:r>
                      <a:r>
                        <a:rPr lang="th-TH" sz="1100" b="1" i="1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อาจแตกต่างกันในบางพื้นที่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หรือบางหน่วยงาน 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มีกระบวนการประเมินและปรับปรุงอย่างเป็นระบบโดยใช้ข้อมูลจริง และ</a:t>
                      </a:r>
                      <a:r>
                        <a:rPr lang="th-TH" sz="1100" b="1" i="1" u="sng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เริ่มใช้ผลการเรียนรู้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</a:t>
                      </a:r>
                      <a:r>
                        <a:rPr lang="th-TH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ระดับองค์กร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ไปปรับปรุงประสิทธิภาพและประสิทธิผลของกระบวนการที่สำคัญ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 b="1" i="1" u="sng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เริ่มมีความสอดคล้อง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ไปในแนวทางเดียวกันกับความต้องการขององค์กรตามที่ระบุไว้ในเกณฑ์หมวดอื่นๆ 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มีแนวทางอย่างเป็นระบบครอบคลุมทุกประเด็นคำถาม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แต่ยังไม่ปรากฏประสิทธิผล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อย่างชัดเจน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มีการนำแนวทางไปถ่ายทอดเพื่อนำไปปฏิบัติ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เป็นอย่างดีโดยไม่มีความแตกต่าง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ที่สำคัญ 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มีกระบวนการประเมินและปรับปรุงอย่างเป็นระบบโดยใช้ข้อมูลจริง และ</a:t>
                      </a:r>
                      <a:r>
                        <a:rPr lang="th-TH" sz="1100" b="1" i="1" u="sng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มีการใช้การเรียนรู้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ในระดับองค์กร และ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การแบ่งปันความรู้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ในระดับองค์กรส่งผลต่อการปรับปรุงให้ดีขึ้น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มีแนวทางที่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บูรณาการ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กับความต้องการขององค์กร ตามที่ระบุไว้ในเกณฑ์หัวข้ออื่นๆ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27432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มีแนวทางอย่างเป็นระบบและมี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ประสิทธิผลอย่างสมบูรณ์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ครอบคลุมทุกประเด็นคำถาม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มีการนำแนวทางไปถ่ายทอดเพื่อนำไปปฏิบัติ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อย่างสมบูรณ์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โดยไม่มีจุดอ่อนหรือความแตกต่างที่สำคัญในพื้นที่หรือหน่วยงานใดๆ 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มีกระบวนการประเมินและปรับปรุงอย่างเป็นระบบโดยใช้ข้อมูลจริง มีการ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วิเคราะห์</a:t>
                      </a:r>
                      <a:r>
                        <a:rPr lang="th-TH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และการปรับปรุงให้ดีขึ้นและการ</a:t>
                      </a:r>
                      <a:r>
                        <a:rPr lang="th-TH" sz="1100" b="1" i="1" u="sng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สร้างนวัตกรรม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• 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มีแนวทางที่</a:t>
                      </a:r>
                      <a:r>
                        <a:rPr lang="th-TH" sz="1100" b="1" i="1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บูรณาการ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กับความต้องการขององค์กร</a:t>
                      </a:r>
                      <a:r>
                        <a:rPr lang="th-TH" sz="1100" b="1" i="1" u="sng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เป็นอย่างดี</a:t>
                      </a:r>
                      <a:r>
                        <a:rPr lang="th-TH" sz="11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ตามที่ระบุไว้ในเกณฑ์หัวข้อ</a:t>
                      </a:r>
                      <a:r>
                        <a:rPr lang="th-TH" sz="11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อื่น ๆ</a:t>
                      </a:r>
                      <a:endParaRPr lang="en-US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"/>
          <p:cNvSpPr>
            <a:spLocks/>
          </p:cNvSpPr>
          <p:nvPr/>
        </p:nvSpPr>
        <p:spPr bwMode="auto">
          <a:xfrm>
            <a:off x="34925" y="78442"/>
            <a:ext cx="9072563" cy="585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algn="ctr" defTabSz="914400"/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แบบประเมินความพร้อมขอรับรางวัลฯ</a:t>
            </a:r>
            <a: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พร้อมรายชื่อหมวดและเหตุผลในการคัดเลือกหมวดที่เสนอขอรับรางวัล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utoShape 55"/>
          <p:cNvSpPr>
            <a:spLocks/>
          </p:cNvSpPr>
          <p:nvPr/>
        </p:nvSpPr>
        <p:spPr bwMode="auto">
          <a:xfrm rot="20211136">
            <a:off x="70619" y="230139"/>
            <a:ext cx="71755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>
              <a:defRPr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Form 3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  <a:sym typeface="Helvetic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0088" y="6519722"/>
            <a:ext cx="2057400" cy="365125"/>
          </a:xfrm>
        </p:spPr>
        <p:txBody>
          <a:bodyPr/>
          <a:lstStyle/>
          <a:p>
            <a:fld id="{7529A005-8D41-409E-8B42-CECED5C18A7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6" descr="image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49" t="54285" r="3241" b="4883"/>
          <a:stretch/>
        </p:blipFill>
        <p:spPr bwMode="auto">
          <a:xfrm>
            <a:off x="6727509" y="5412165"/>
            <a:ext cx="1987580" cy="1414226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 descr="image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30" t="53357" r="49318" b="4883"/>
          <a:stretch/>
        </p:blipFill>
        <p:spPr bwMode="auto">
          <a:xfrm>
            <a:off x="6732166" y="3903395"/>
            <a:ext cx="1998041" cy="144635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 descr="image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15" t="12938" r="3241" b="45687"/>
          <a:stretch/>
        </p:blipFill>
        <p:spPr bwMode="auto">
          <a:xfrm>
            <a:off x="6732166" y="2369726"/>
            <a:ext cx="1993384" cy="143301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20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-391431" y="115491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ประเภทรางวัลคุณภาพการบริหารจัดการภาครัฐ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446"/>
            <a:ext cx="2133600" cy="365125"/>
          </a:xfrm>
        </p:spPr>
        <p:txBody>
          <a:bodyPr/>
          <a:lstStyle/>
          <a:p>
            <a:fld id="{7529A005-8D41-409E-8B42-CECED5C18A7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073229" y="-310493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54346" y="3669917"/>
            <a:ext cx="3872343" cy="73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tIns="36000" bIns="3600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th-TH" sz="16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รางวัลฯ ราย</a:t>
            </a:r>
            <a:r>
              <a:rPr lang="th-TH" sz="1600" b="1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หมวด</a:t>
            </a:r>
          </a:p>
          <a:p>
            <a:pPr algn="ctr" fontAlgn="base">
              <a:spcAft>
                <a:spcPts val="0"/>
              </a:spcAft>
            </a:pPr>
            <a:endParaRPr lang="en-US" sz="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คะแนนประมาณ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300 - 350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เข้าสู่ระบบการตรวจเชิงคุณภาพ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116829" y="2435711"/>
            <a:ext cx="4446448" cy="8642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tIns="36000" bIns="36000" anchor="ctr">
            <a:noAutofit/>
          </a:bodyPr>
          <a:lstStyle/>
          <a:p>
            <a:pPr algn="ctr" fontAlgn="base">
              <a:spcAft>
                <a:spcPts val="0"/>
              </a:spcAft>
            </a:pPr>
            <a:endParaRPr lang="th-TH" sz="1600" b="1" kern="1200" dirty="0" smtClean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endParaRPr lang="th-TH" sz="1600" b="1" kern="1200" dirty="0" smtClean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th-TH" sz="1600" b="1" kern="1200" spc="-8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รางวัล</a:t>
            </a:r>
            <a:r>
              <a:rPr lang="th-TH" sz="1600" b="1" spc="-8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คุณภาพการบริหารจัดการภาครัฐระดับดีเด่น</a:t>
            </a:r>
          </a:p>
          <a:p>
            <a:pPr algn="ctr" fontAlgn="base">
              <a:spcAft>
                <a:spcPts val="0"/>
              </a:spcAft>
            </a:pPr>
            <a:endParaRPr lang="th-TH" sz="700" b="1" spc="-8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ขึ้นไป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ระบบการตรวจเชิง</a:t>
            </a:r>
            <a:r>
              <a:rPr lang="th-TH" sz="14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คุณภาพ (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Integration 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Linkage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 fontAlgn="base">
              <a:spcAft>
                <a:spcPts val="0"/>
              </a:spcAft>
            </a:pPr>
            <a:endParaRPr lang="en-US" sz="1400" kern="1200" dirty="0" smtClean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167696" y="994576"/>
            <a:ext cx="3756255" cy="99759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36000" bIns="36000" anchor="ctr"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th-TH" sz="1600" b="1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รางวัล</a:t>
            </a:r>
            <a:r>
              <a:rPr lang="en-US" sz="1600" b="1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 </a:t>
            </a:r>
            <a:endParaRPr lang="en-US" sz="1600" b="1" kern="1200" dirty="0" smtClean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700" b="1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700" b="1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b="1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Management Quality Award)</a:t>
            </a:r>
            <a:endParaRPr lang="en-US" sz="11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650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base">
              <a:spcAft>
                <a:spcPts val="0"/>
              </a:spcAft>
            </a:pP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แต่ละหมวดคะแนนไม่ต่ำกว่า </a:t>
            </a:r>
            <a:r>
              <a:rPr lang="en-US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</a:t>
            </a:r>
            <a:r>
              <a:rPr lang="th-TH" sz="14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003" r="31989" b="66202"/>
          <a:stretch>
            <a:fillRect/>
          </a:stretch>
        </p:blipFill>
        <p:spPr bwMode="auto">
          <a:xfrm>
            <a:off x="4520585" y="727522"/>
            <a:ext cx="486692" cy="130475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1073229" y="-264773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81" name="Picture 3" descr="C:\Users\admin\Pictures\pmqa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91" y="3329933"/>
            <a:ext cx="417614" cy="1070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449607" y="2100976"/>
            <a:ext cx="642418" cy="1435759"/>
            <a:chOff x="1474761" y="3312835"/>
            <a:chExt cx="642418" cy="14357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279" r="36604"/>
            <a:stretch/>
          </p:blipFill>
          <p:spPr>
            <a:xfrm>
              <a:off x="1518303" y="3312835"/>
              <a:ext cx="470154" cy="1261578"/>
            </a:xfrm>
            <a:prstGeom prst="rect">
              <a:avLst/>
            </a:prstGeom>
          </p:spPr>
        </p:pic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1474761" y="4283775"/>
              <a:ext cx="642418" cy="464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PMQC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4517"/>
          <a:stretch/>
        </p:blipFill>
        <p:spPr>
          <a:xfrm>
            <a:off x="2215376" y="4624365"/>
            <a:ext cx="5225446" cy="2017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40" y="1171275"/>
            <a:ext cx="3106105" cy="20099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48185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/>
          </p:cNvSpPr>
          <p:nvPr/>
        </p:nvSpPr>
        <p:spPr bwMode="auto">
          <a:xfrm>
            <a:off x="13130" y="0"/>
            <a:ext cx="9072563" cy="50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 defTabSz="914400"/>
            <a:r>
              <a:rPr lang="en-US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รายชื่อตัวชี้วัด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utoShape 2"/>
          <p:cNvSpPr>
            <a:spLocks/>
          </p:cNvSpPr>
          <p:nvPr/>
        </p:nvSpPr>
        <p:spPr bwMode="auto">
          <a:xfrm rot="20211136">
            <a:off x="154304" y="334577"/>
            <a:ext cx="71755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 defTabSz="914400">
              <a:defRPr/>
            </a:pPr>
            <a:r>
              <a:rPr lang="en-US" sz="1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Helvetica" charset="0"/>
              </a:rPr>
              <a:t>Form 4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  <a:sym typeface="Helvetica" charset="0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4019870"/>
              </p:ext>
            </p:extLst>
          </p:nvPr>
        </p:nvGraphicFramePr>
        <p:xfrm>
          <a:off x="755650" y="908720"/>
          <a:ext cx="7704138" cy="2667000"/>
        </p:xfrm>
        <a:graphic>
          <a:graphicData uri="http://schemas.openxmlformats.org/drawingml/2006/table">
            <a:tbl>
              <a:tblPr/>
              <a:tblGrid>
                <a:gridCol w="1179513"/>
                <a:gridCol w="3805237"/>
                <a:gridCol w="27193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หมวดที่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รายชื่อตัวชี้วัด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ข้อมูล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พ.ศ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. –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พ.ศ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.)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7.1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7.2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7.3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7E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7.4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7.5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Helvetica" pitchFamily="-84" charset="0"/>
                        </a:rPr>
                        <a:t>7.6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  <a:sym typeface="Helvetica" pitchFamily="-84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57"/>
          <p:cNvSpPr txBox="1">
            <a:spLocks/>
          </p:cNvSpPr>
          <p:nvPr/>
        </p:nvSpPr>
        <p:spPr bwMode="auto">
          <a:xfrm>
            <a:off x="611188" y="3751907"/>
            <a:ext cx="8229600" cy="356552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73025">
              <a:spcBef>
                <a:spcPts val="400"/>
              </a:spcBef>
              <a:buFont typeface="ArialMT" charset="0"/>
              <a:buNone/>
            </a:pPr>
            <a:r>
              <a:rPr lang="en-US" sz="1400" b="1" dirty="0" err="1" smtClean="0">
                <a:solidFill>
                  <a:srgbClr val="C00000"/>
                </a:solidFill>
              </a:rPr>
              <a:t>ให้นำเสนอผลลัพธ์ดังนี้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marL="381000" indent="-73025">
              <a:spcBef>
                <a:spcPts val="400"/>
              </a:spcBef>
              <a:buFont typeface="ArialMT" charset="0"/>
              <a:buChar char="•"/>
            </a:pPr>
            <a:r>
              <a:rPr lang="en-US" sz="1400" dirty="0" err="1" smtClean="0"/>
              <a:t>ตัววัดหรือดัชนีชี้วัดที่สำคัญของผลการดำเนินการระดับองค์ก</a:t>
            </a:r>
            <a:r>
              <a:rPr lang="th-TH" sz="1400" dirty="0" smtClean="0"/>
              <a:t>า</a:t>
            </a:r>
            <a:r>
              <a:rPr lang="en-US" sz="1400" dirty="0" smtClean="0"/>
              <a:t>ร</a:t>
            </a:r>
          </a:p>
          <a:p>
            <a:pPr marL="381000" indent="-73025">
              <a:spcBef>
                <a:spcPts val="400"/>
              </a:spcBef>
              <a:buFont typeface="ArialMT" charset="0"/>
              <a:buChar char="•"/>
            </a:pPr>
            <a:r>
              <a:rPr lang="en-US" sz="1400" dirty="0" err="1" smtClean="0"/>
              <a:t>ตอบสนองต่อเป้าหมายและยุทธศาสตร์</a:t>
            </a:r>
            <a:endParaRPr lang="en-US" sz="1400" dirty="0" smtClean="0"/>
          </a:p>
          <a:p>
            <a:pPr marL="381000" indent="-73025">
              <a:spcBef>
                <a:spcPts val="400"/>
              </a:spcBef>
              <a:buFont typeface="ArialMT" charset="0"/>
              <a:buChar char="•"/>
            </a:pPr>
            <a:r>
              <a:rPr lang="en-US" sz="1400" dirty="0" err="1" smtClean="0"/>
              <a:t>สัมพันธ์กับกระบวนการพัฒนาและปรับปรุง</a:t>
            </a:r>
            <a:r>
              <a:rPr lang="th-TH" sz="1400" u="sng" dirty="0">
                <a:solidFill>
                  <a:srgbClr val="0000FF"/>
                </a:solidFill>
              </a:rPr>
              <a:t>ในหมวดที่ยื่น</a:t>
            </a:r>
            <a:r>
              <a:rPr lang="th-TH" sz="1400" u="sng" dirty="0" smtClean="0">
                <a:solidFill>
                  <a:srgbClr val="0000FF"/>
                </a:solidFill>
              </a:rPr>
              <a:t>ขอ</a:t>
            </a:r>
            <a:endParaRPr lang="en-US" sz="1400" dirty="0" smtClean="0"/>
          </a:p>
          <a:p>
            <a:pPr marL="381000" indent="-73025">
              <a:spcBef>
                <a:spcPts val="400"/>
              </a:spcBef>
              <a:buFont typeface="ArialMT" charset="0"/>
              <a:buChar char="•"/>
            </a:pPr>
            <a:r>
              <a:rPr lang="en-US" sz="1400" dirty="0" smtClean="0"/>
              <a:t>ควรนำเสนอตัวชี้วัดสำคัญให้ครบถ้วนแม้ว่าการปรับปรุงจะอยู่ในขั้นเริ่มต้น</a:t>
            </a:r>
          </a:p>
          <a:p>
            <a:pPr marL="381000" indent="-73025">
              <a:spcBef>
                <a:spcPts val="700"/>
              </a:spcBef>
              <a:buFont typeface="ArialMT" charset="0"/>
              <a:buNone/>
            </a:pPr>
            <a:endParaRPr lang="en-US" sz="500" b="1" dirty="0" smtClean="0">
              <a:solidFill>
                <a:srgbClr val="C00000"/>
              </a:solidFill>
            </a:endParaRPr>
          </a:p>
          <a:p>
            <a:pPr marL="381000" indent="-73025">
              <a:spcBef>
                <a:spcPts val="400"/>
              </a:spcBef>
              <a:buFont typeface="ArialMT" charset="0"/>
              <a:buNone/>
            </a:pPr>
            <a:r>
              <a:rPr lang="en-US" sz="1400" b="1" dirty="0" err="1" smtClean="0">
                <a:solidFill>
                  <a:srgbClr val="C00000"/>
                </a:solidFill>
              </a:rPr>
              <a:t>ข้อมูลที่ต้องการ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marL="381000" indent="-73025">
              <a:spcBef>
                <a:spcPts val="400"/>
              </a:spcBef>
              <a:buFont typeface="ArialMT" charset="0"/>
              <a:buChar char="•"/>
            </a:pPr>
            <a:r>
              <a:rPr lang="en-US" sz="1400" dirty="0" err="1" smtClean="0"/>
              <a:t>ชื่อตัวชี้วัดที่แสดงผลการดำเนินการ</a:t>
            </a:r>
            <a:endParaRPr lang="en-US" sz="1400" dirty="0" smtClean="0"/>
          </a:p>
          <a:p>
            <a:pPr marL="381000" indent="-73025">
              <a:spcBef>
                <a:spcPts val="400"/>
              </a:spcBef>
              <a:buFont typeface="ArialMT" charset="0"/>
              <a:buChar char="•"/>
            </a:pPr>
            <a:r>
              <a:rPr lang="en-US" sz="1400" dirty="0" err="1" smtClean="0"/>
              <a:t>ระยะเวลาของข้อมูลที่นำเสนอ</a:t>
            </a:r>
            <a:endParaRPr lang="en-US" sz="1400" dirty="0" smtClean="0"/>
          </a:p>
          <a:p>
            <a:pPr marL="381000" indent="-73025">
              <a:spcBef>
                <a:spcPts val="400"/>
              </a:spcBef>
              <a:buFont typeface="ArialMT" charset="0"/>
              <a:buChar char="•"/>
            </a:pPr>
            <a:r>
              <a:rPr lang="en-US" sz="1400" dirty="0" err="1" smtClean="0"/>
              <a:t>ผลจากการปรับปรุงให้ดีขึ้น</a:t>
            </a:r>
            <a:r>
              <a:rPr lang="th-TH" sz="1400" dirty="0" smtClean="0"/>
              <a:t> (อย่าง</a:t>
            </a:r>
            <a:r>
              <a:rPr lang="th-TH" sz="1400" dirty="0"/>
              <a:t>น้อย</a:t>
            </a:r>
            <a:r>
              <a:rPr lang="en-US" sz="1400" dirty="0"/>
              <a:t> 3</a:t>
            </a:r>
            <a:r>
              <a:rPr lang="th-TH" sz="1400" dirty="0"/>
              <a:t> ปี</a:t>
            </a:r>
            <a:r>
              <a:rPr lang="th-TH" sz="1400" dirty="0" smtClean="0"/>
              <a:t>ล่าสุด)</a:t>
            </a:r>
            <a:endParaRPr lang="en-US" sz="1400" dirty="0"/>
          </a:p>
          <a:p>
            <a:pPr marL="381000" indent="-73025">
              <a:spcBef>
                <a:spcPts val="400"/>
              </a:spcBef>
              <a:buFont typeface="ArialMT" charset="0"/>
              <a:buChar char="•"/>
            </a:pP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9A005-8D41-409E-8B42-CECED5C18A7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2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3" y="6454775"/>
            <a:ext cx="9124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www.opdc.go.th</a:t>
            </a:r>
            <a:endParaRPr lang="th-TH" sz="1600" b="1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4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78E77-F879-4ABD-9207-BC64AD0917A5}" type="slidenum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7017" y="12966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ประเภทของหน่วยงานที่สามารถสมัคร</a:t>
            </a:r>
            <a:r>
              <a:rPr lang="th-TH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ขอรับรางวัลฯ</a:t>
            </a:r>
            <a:endParaRPr lang="th-TH" sz="24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28650" y="1494071"/>
            <a:ext cx="7691863" cy="363945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180975" algn="l"/>
                <a:tab pos="1169988" algn="l"/>
              </a:tabLst>
            </a:pPr>
            <a:endParaRPr lang="th-TH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169988" algn="l"/>
              </a:tabLst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ส่วนราชการระดับกระทรวง</a:t>
            </a:r>
          </a:p>
          <a:p>
            <a:pPr marL="274638" indent="-274638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1169988" algn="l"/>
              </a:tabLst>
            </a:pPr>
            <a:endParaRPr lang="en-US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1169988" algn="l"/>
              </a:tabLst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ส่วนราชการระดับกรม</a:t>
            </a:r>
          </a:p>
          <a:p>
            <a:pPr marL="274638" indent="-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1169988" algn="l"/>
              </a:tabLst>
            </a:pPr>
            <a:endParaRPr lang="en-US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169988" algn="l"/>
              </a:tabLst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ส่วนราชการระดับจังหวัด</a:t>
            </a:r>
          </a:p>
          <a:p>
            <a:pPr marL="274638" indent="-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169988" algn="l"/>
              </a:tabLst>
            </a:pPr>
            <a:endParaRPr lang="en-US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169988" algn="l"/>
              </a:tabLst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สถาบันอุดมศึกษา</a:t>
            </a:r>
          </a:p>
          <a:p>
            <a:pPr marL="274638" indent="-274638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169988" algn="l"/>
              </a:tabLst>
            </a:pPr>
            <a:endParaRPr lang="en-US" sz="105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52425" algn="l"/>
              </a:tabLst>
            </a:pP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  <a:r>
              <a:rPr lang="en-US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หน่วยงานของรัฐประเภทอื่น </a:t>
            </a:r>
            <a:endParaRPr lang="th-TH" sz="20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52425" algn="l"/>
              </a:tabLst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เช่น  องค์กรปกครองส่วนท้องถิ่น  </a:t>
            </a:r>
            <a:b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หน่วยงานอิสระตามรัฐธรรมนูญ ฯลฯ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52425" algn="l"/>
              </a:tabLst>
            </a:pPr>
            <a:endParaRPr lang="th-TH" sz="18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53" y="83022"/>
            <a:ext cx="812012" cy="6795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13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>
            <a:spLocks/>
          </p:cNvSpPr>
          <p:nvPr/>
        </p:nvSpPr>
        <p:spPr>
          <a:xfrm>
            <a:off x="-36512" y="167680"/>
            <a:ext cx="8427270" cy="381000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>
            <a:lvl1pPr algn="ctr" defTabSz="84377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24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3462738"/>
              </p:ext>
            </p:extLst>
          </p:nvPr>
        </p:nvGraphicFramePr>
        <p:xfrm>
          <a:off x="514154" y="1098471"/>
          <a:ext cx="8446965" cy="56861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85184"/>
                <a:gridCol w="2174550"/>
                <a:gridCol w="2070290"/>
                <a:gridCol w="2116941"/>
              </a:tblGrid>
              <a:tr h="846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รายหมวด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ปี</a:t>
                      </a:r>
                      <a:r>
                        <a:rPr lang="th-TH" sz="16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  <a:endParaRPr lang="th-TH" sz="1600" baseline="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ปี</a:t>
                      </a:r>
                      <a:r>
                        <a:rPr lang="th-TH" sz="16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         </a:t>
                      </a:r>
                      <a:r>
                        <a:rPr lang="th-TH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ปี </a:t>
                      </a:r>
                      <a:r>
                        <a:rPr lang="en-US" sz="16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8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หมวด</a:t>
                      </a:r>
                      <a:r>
                        <a:rPr lang="th-TH" sz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itchFamily="34" charset="0"/>
                        </a:rPr>
                        <a:t>การนำองค์กร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กระทรวง</a:t>
                      </a:r>
                      <a:r>
                        <a:rPr lang="th-TH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พลังงาน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กรมปศุสัตว์</a:t>
                      </a:r>
                      <a:endParaRPr lang="en-US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จ.นครพนม</a:t>
                      </a:r>
                      <a:endParaRPr lang="en-US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จ.สุพรรณบุรี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 </a:t>
                      </a:r>
                      <a:r>
                        <a:rPr lang="th-TH" sz="12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ก.พ.ร.</a:t>
                      </a:r>
                      <a:endParaRPr lang="en-US" sz="12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กรมควบคุมโรค</a:t>
                      </a:r>
                      <a:endParaRPr lang="en-US" sz="12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31480">
                <a:tc>
                  <a:txBody>
                    <a:bodyPr/>
                    <a:lstStyle/>
                    <a:p>
                      <a:pPr defTabSz="914400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หมวด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 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การวางแผนเชิงยุทธศาสตร์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กรมบัญชีกลาง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กระทรวงพลังงาน</a:t>
                      </a:r>
                    </a:p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กรมสุขภาพจิต</a:t>
                      </a:r>
                    </a:p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กรมสรรพสามิต</a:t>
                      </a:r>
                      <a:endParaRPr lang="en-US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กรมชลประทาน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กรมควบคุมโรค</a:t>
                      </a:r>
                      <a:endParaRPr lang="en-US" sz="12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กรมธนารักษ์</a:t>
                      </a:r>
                      <a:endParaRPr lang="en-US" sz="12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กรมปศุสัตว์</a:t>
                      </a:r>
                    </a:p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จังหวัดตาก</a:t>
                      </a:r>
                      <a:endParaRPr lang="en-US" sz="12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indent="-1778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97221">
                <a:tc>
                  <a:txBody>
                    <a:bodyPr/>
                    <a:lstStyle/>
                    <a:p>
                      <a:pPr defTabSz="914400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หมวด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 </a:t>
                      </a:r>
                      <a:r>
                        <a:rPr lang="th-TH" sz="1200" b="1" spc="-1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การให้ความสำคัญกับผู้รับบริการและผู้มีส่วนได้ส่วนเสีย</a:t>
                      </a:r>
                      <a:endParaRPr lang="th-TH" sz="1200" b="1" spc="-1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spc="-2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กรมสรรพากร </a:t>
                      </a:r>
                      <a:endParaRPr lang="en-US" sz="1200" spc="-2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spc="-2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จังหวัด</a:t>
                      </a:r>
                      <a:r>
                        <a:rPr lang="th-TH" sz="1200" spc="-2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สมุทรสงคราม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กรมธนารักษ์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กรมชลประทาน</a:t>
                      </a:r>
                    </a:p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กรมปศุสัตว์</a:t>
                      </a:r>
                    </a:p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กรมพัฒนาธุรกิจการค้า</a:t>
                      </a:r>
                    </a:p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กรมสรรพสามิต</a:t>
                      </a:r>
                    </a:p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สำนักงานส่งเสริมและ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200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พัฒนาคุณภาพชีวิต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คนพิการแห่งชาติ</a:t>
                      </a:r>
                      <a:endParaRPr lang="en-US" sz="12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972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itchFamily="34" charset="0"/>
                        </a:rPr>
                        <a:t>หมวด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itchFamily="34" charset="0"/>
                        </a:rPr>
                        <a:t> 4 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itchFamily="34" charset="0"/>
                        </a:rPr>
                        <a:t>การวัด วิเคราะห์และการจัดการความรู้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th-TH" sz="1200" b="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กระทรวงพลังงาน</a:t>
                      </a:r>
                    </a:p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กรมสรรพสามิต</a:t>
                      </a:r>
                    </a:p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กรมศุลกากร</a:t>
                      </a:r>
                    </a:p>
                    <a:p>
                      <a:pPr marL="0" indent="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กองบัญชาการ</a:t>
                      </a:r>
                    </a:p>
                    <a:p>
                      <a:pPr marL="0" indent="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th-TH" sz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</a:t>
                      </a: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กองทัพไทย</a:t>
                      </a:r>
                    </a:p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กรมการพัฒนาชุมชน</a:t>
                      </a:r>
                      <a:endParaRPr lang="en-US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กรมสรรพากร</a:t>
                      </a:r>
                      <a:endParaRPr lang="en-US" sz="12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indent="-1778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0151"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หมวด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 5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การมุ่งเน้นบุคลากร</a:t>
                      </a:r>
                      <a:endParaRPr lang="th-TH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spc="-3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กรมการ</a:t>
                      </a:r>
                      <a:r>
                        <a:rPr lang="th-TH" sz="12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พัฒนาชุมชน</a:t>
                      </a:r>
                      <a:r>
                        <a:rPr lang="en-US" sz="12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spc="-3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กรม</a:t>
                      </a:r>
                      <a:r>
                        <a:rPr lang="th-TH" sz="1200" spc="-3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สุขภาพจิต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-177800" algn="ctr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-17780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8610">
                <a:tc>
                  <a:txBody>
                    <a:bodyPr/>
                    <a:lstStyle/>
                    <a:p>
                      <a:pPr defTabSz="914400"/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หมวด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 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การมุ่งเน้นระบบปฏิบัติการ</a:t>
                      </a:r>
                      <a:endParaRPr lang="th-TH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กรม</a:t>
                      </a:r>
                      <a:r>
                        <a:rPr lang="th-TH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ปศุสัตว์ </a:t>
                      </a:r>
                      <a:endParaRPr lang="en-US" sz="12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กรม</a:t>
                      </a:r>
                      <a:r>
                        <a:rPr lang="th-TH" sz="12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สรรพสามิต</a:t>
                      </a:r>
                      <a:endParaRPr lang="en-US" sz="12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กรมธนารักษ์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กรมศุลกากร</a:t>
                      </a:r>
                      <a:endParaRPr lang="en-US" sz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indent="-17780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th-TH" sz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จ.อุบลราชธานี</a:t>
                      </a:r>
                    </a:p>
                    <a:p>
                      <a:pPr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12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กรมบัญชีกลาง</a:t>
                      </a:r>
                      <a:endParaRPr lang="en-US" sz="1200" kern="12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7800" indent="-17780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2" descr="D:\mameaw\S__647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037" y="990276"/>
            <a:ext cx="677934" cy="83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D:\mameaw\S__647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267" y="918834"/>
            <a:ext cx="667375" cy="82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D:\mameaw\S__6471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805" y="980623"/>
            <a:ext cx="617401" cy="76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381958" y="127347"/>
            <a:ext cx="737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รายชื่อหน่วยงานที่ได้รับรางวัล</a:t>
            </a:r>
            <a:endParaRPr lang="th-TH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C:\Users\admin\Pictures\pmqa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02365"/>
            <a:ext cx="761016" cy="195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0C9D-720F-4EBC-9C1A-60377CF40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062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0272" y="6453432"/>
            <a:ext cx="2057400" cy="365125"/>
          </a:xfrm>
        </p:spPr>
        <p:txBody>
          <a:bodyPr/>
          <a:lstStyle/>
          <a:p>
            <a:pPr>
              <a:defRPr/>
            </a:pPr>
            <a:fld id="{618DC0BB-8069-4971-A97E-BE55709814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88232" y="115491"/>
            <a:ext cx="665253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เกณฑ์การให้คะแนนรางวัลฯ รายหมวด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7457773"/>
              </p:ext>
            </p:extLst>
          </p:nvPr>
        </p:nvGraphicFramePr>
        <p:xfrm>
          <a:off x="450179" y="802430"/>
          <a:ext cx="8340894" cy="4279719"/>
        </p:xfrm>
        <a:graphic>
          <a:graphicData uri="http://schemas.openxmlformats.org/drawingml/2006/table">
            <a:tbl>
              <a:tblPr/>
              <a:tblGrid>
                <a:gridCol w="1019085"/>
                <a:gridCol w="1211629"/>
                <a:gridCol w="1019085"/>
                <a:gridCol w="1018219"/>
                <a:gridCol w="1018219"/>
                <a:gridCol w="1018219"/>
                <a:gridCol w="1018219"/>
                <a:gridCol w="1018219"/>
              </a:tblGrid>
              <a:tr h="5897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หมวด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เกณฑ์การให้คะแนน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รางวัลหมวด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รางวัลหมวด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รางวัลหมวด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รางวัลหมวด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รางวัลหมวด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รางวัลหมวด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120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20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50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27.5</a:t>
                      </a:r>
                      <a:endParaRPr lang="en-US" sz="12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55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7.5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7.6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17.5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1000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3" name="AutoShape 2"/>
          <p:cNvSpPr>
            <a:spLocks/>
          </p:cNvSpPr>
          <p:nvPr/>
        </p:nvSpPr>
        <p:spPr bwMode="auto">
          <a:xfrm>
            <a:off x="63458" y="5181927"/>
            <a:ext cx="8856662" cy="18161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lIns="50800" tIns="50800" rIns="50800" bIns="50800"/>
          <a:lstStyle/>
          <a:p>
            <a:pPr marL="376237" indent="-285750" defTabSz="91440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หมวด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ที่เสนอขอรับรางวัลต้องได้คะแนนไม่น้อยกว่าร้อยละ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50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ของคะแนนเต็มแต่ละหมวด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และมีผลการดำเนินการตามเกณฑ์ฯ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ในหมวดที่ขอรับรางวัลโดดเด่นเป็นพิเศษ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อยู่ในระดับช่วงคะแนนร้อยละ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50 – 65</a:t>
            </a:r>
          </a:p>
          <a:p>
            <a:pPr marL="376237" indent="-285750" defTabSz="9144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ผลคะแนนหมวด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7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ที่เกี่ยวข้องโดยตรงกับหมวดที่ขอรับรางวัลต้องไม่น้อยกว่าร้อยละ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30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ของคะแนนเต็ม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76237" indent="-285750" defTabSz="9144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คะแนนการประเมินในหมวดอื่น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ๆ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ไม่น้อยกว่าร้อยละ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25 (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ค่าคะแนนการผ่านเกณฑ์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Certified FL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ประมาณ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250 – 300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76237" indent="-285750" defTabSz="9144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คะแนนรวมที่ได้รับรางวัล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ไม่ต่ำกว่า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300 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คะแนน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2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4028482"/>
              </p:ext>
            </p:extLst>
          </p:nvPr>
        </p:nvGraphicFramePr>
        <p:xfrm>
          <a:off x="178256" y="844950"/>
          <a:ext cx="8782865" cy="5895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44167"/>
                <a:gridCol w="1103004"/>
                <a:gridCol w="1535694"/>
              </a:tblGrid>
              <a:tr h="656837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หมวด</a:t>
                      </a:r>
                      <a:r>
                        <a:rPr 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หัวข้อ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คะแนนเต็ม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รางวัล </a:t>
                      </a:r>
                      <a:r>
                        <a:rPr lang="en-US" sz="16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PMQA (400)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th-TH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การนำองค์การ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120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</a:t>
                      </a: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การวางแผนเชิงยุทธศาสตร์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en-US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การให้ความสำคัญกับผู้รับบริการและผู้มีส่วนได้ส่วนเสีย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</a:t>
                      </a:r>
                      <a:r>
                        <a:rPr lang="th-TH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การวัด การวิเคราะห์ และการจัดการความรู้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</a:t>
                      </a:r>
                      <a:r>
                        <a:rPr lang="th-TH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การมุ่งเน้นบุคลากร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en-US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การมุ่งเน้นระบบปฏิบัติการ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110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7.1 </a:t>
                      </a:r>
                      <a:r>
                        <a:rPr lang="th-TH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ผลลัพธ์ด้านประสิทธิผลและการบรรลุพันธกิจ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 </a:t>
                      </a:r>
                      <a:r>
                        <a:rPr lang="th-TH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ผลลัพธ์ด้านการให้ความสำคัญผู้รับบริการและผู้มีส่วนได้ส่วนเสีย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7.3</a:t>
                      </a:r>
                      <a:r>
                        <a:rPr lang="en-US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ผลลัพธ์ด้านการมุ่งเน้นบุคลากร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7.4 </a:t>
                      </a:r>
                      <a:r>
                        <a:rPr lang="th-TH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ผลลลัพธ์ด้านการนำองค์การและการกำกับดูแล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7.5 </a:t>
                      </a:r>
                      <a:r>
                        <a:rPr lang="th-TH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ผลลัพธ์ด้านงบประมาณ การเงิน และการเติบโต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60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399815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7.6 </a:t>
                      </a:r>
                      <a:r>
                        <a:rPr lang="th-TH" sz="14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ผลลัพธ์ด้านประสิทธิผลของกระบวนการ และการจัดการห่วงโซ่อุปทาน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70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4087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Total</a:t>
                      </a:r>
                      <a:endParaRPr lang="th-TH" sz="16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1000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</a:t>
                      </a:r>
                      <a:endParaRPr lang="th-TH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39009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57176" y="115491"/>
            <a:ext cx="906734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en-US" sz="23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23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เกณฑ์การให้คะแนนรางวัล</a:t>
            </a:r>
            <a:r>
              <a:rPr lang="en-US" sz="23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PMQA </a:t>
            </a:r>
            <a:r>
              <a:rPr lang="th-TH" sz="23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ระดับดีเด่น (</a:t>
            </a:r>
            <a:r>
              <a:rPr lang="en-US" sz="23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</a:t>
            </a:r>
            <a:r>
              <a:rPr lang="th-TH" sz="23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คะแนน)</a:t>
            </a:r>
            <a:endParaRPr lang="en-US" sz="23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0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 bwMode="auto">
          <a:xfrm>
            <a:off x="0" y="676952"/>
            <a:ext cx="9144000" cy="584839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3200" b="1">
              <a:solidFill>
                <a:prstClr val="black"/>
              </a:solidFill>
              <a:latin typeface="Arial" charset="0"/>
              <a:cs typeface="Tahoma" pitchFamily="34" charset="0"/>
            </a:endParaRPr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911938"/>
            <a:ext cx="7969918" cy="53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-344838" y="4184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ขั้นตอนการ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พิจารณาการให้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รางวัลฯ</a:t>
            </a:r>
            <a:endParaRPr lang="th-TH" sz="28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3" descr="C:\Users\admin\Pictures\pmqa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94" y="5069306"/>
            <a:ext cx="578042" cy="140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90862" y="5757218"/>
            <a:ext cx="600503" cy="112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5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6287</TotalTime>
  <Words>4601</Words>
  <Application>Microsoft Office PowerPoint</Application>
  <PresentationFormat>นำเสนอทางหน้าจอ (4:3)</PresentationFormat>
  <Paragraphs>1406</Paragraphs>
  <Slides>41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11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52" baseType="lpstr">
      <vt:lpstr>Custom Design</vt:lpstr>
      <vt:lpstr>3_Office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 โครงสร้างของเกณฑ์ PMQA ปี 2558 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หมวด 2 การวางแผนเชิงยุทธศาสตร์ </vt:lpstr>
      <vt:lpstr>ภาพนิ่ง 22</vt:lpstr>
      <vt:lpstr>ภาพนิ่ง 23</vt:lpstr>
      <vt:lpstr>ภาพนิ่ง 24</vt:lpstr>
      <vt:lpstr> หมวด 4 การวัด วิเคราะห์และการจัดการความรู้ : คำอธิบายเพิ่มเติม  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             ประเมินการนำกระบวนการและแนวทางต่าง ๆ มาใช้ในองค์การ  โดยถามคำถาม 4 ข้อ</vt:lpstr>
      <vt:lpstr>การประเมินองค์กรตามหมวด 7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Rachavarn</dc:creator>
  <cp:lastModifiedBy>ballkanya</cp:lastModifiedBy>
  <cp:revision>438</cp:revision>
  <dcterms:created xsi:type="dcterms:W3CDTF">2012-04-06T16:35:00Z</dcterms:created>
  <dcterms:modified xsi:type="dcterms:W3CDTF">2014-11-28T06:35:28Z</dcterms:modified>
</cp:coreProperties>
</file>