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</p:sldMasterIdLst>
  <p:notesMasterIdLst>
    <p:notesMasterId r:id="rId25"/>
  </p:notesMasterIdLst>
  <p:sldIdLst>
    <p:sldId id="280" r:id="rId4"/>
    <p:sldId id="287" r:id="rId5"/>
    <p:sldId id="308" r:id="rId6"/>
    <p:sldId id="291" r:id="rId7"/>
    <p:sldId id="292" r:id="rId8"/>
    <p:sldId id="293" r:id="rId9"/>
    <p:sldId id="294" r:id="rId10"/>
    <p:sldId id="302" r:id="rId11"/>
    <p:sldId id="306" r:id="rId12"/>
    <p:sldId id="307" r:id="rId13"/>
    <p:sldId id="296" r:id="rId14"/>
    <p:sldId id="297" r:id="rId15"/>
    <p:sldId id="298" r:id="rId16"/>
    <p:sldId id="299" r:id="rId17"/>
    <p:sldId id="301" r:id="rId18"/>
    <p:sldId id="303" r:id="rId19"/>
    <p:sldId id="304" r:id="rId20"/>
    <p:sldId id="305" r:id="rId21"/>
    <p:sldId id="300" r:id="rId22"/>
    <p:sldId id="310" r:id="rId23"/>
    <p:sldId id="290" r:id="rId24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7CAAB"/>
    <a:srgbClr val="FF5B5B"/>
    <a:srgbClr val="FFE5E5"/>
    <a:srgbClr val="FFCDCD"/>
    <a:srgbClr val="FFB9B9"/>
    <a:srgbClr val="FAC6CA"/>
    <a:srgbClr val="FBC5C9"/>
    <a:srgbClr val="000000"/>
    <a:srgbClr val="FFA3A3"/>
    <a:srgbClr val="FF373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-4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8" cy="498056"/>
          </a:xfrm>
          <a:prstGeom prst="rect">
            <a:avLst/>
          </a:prstGeom>
        </p:spPr>
        <p:txBody>
          <a:bodyPr vert="horz" lIns="91888" tIns="45944" rIns="91888" bIns="45944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8" cy="498056"/>
          </a:xfrm>
          <a:prstGeom prst="rect">
            <a:avLst/>
          </a:prstGeom>
        </p:spPr>
        <p:txBody>
          <a:bodyPr vert="horz" lIns="91888" tIns="45944" rIns="91888" bIns="45944" rtlCol="0"/>
          <a:lstStyle>
            <a:lvl1pPr algn="r">
              <a:defRPr sz="1200"/>
            </a:lvl1pPr>
          </a:lstStyle>
          <a:p>
            <a:fld id="{89B3FE29-7ED5-489A-A98F-03A3072594B9}" type="datetimeFigureOut">
              <a:rPr lang="th-TH" smtClean="0"/>
              <a:pPr/>
              <a:t>16/03/58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88" tIns="45944" rIns="91888" bIns="45944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1888" tIns="45944" rIns="91888" bIns="459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8" cy="498055"/>
          </a:xfrm>
          <a:prstGeom prst="rect">
            <a:avLst/>
          </a:prstGeom>
        </p:spPr>
        <p:txBody>
          <a:bodyPr vert="horz" lIns="91888" tIns="45944" rIns="91888" bIns="45944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8" cy="498055"/>
          </a:xfrm>
          <a:prstGeom prst="rect">
            <a:avLst/>
          </a:prstGeom>
        </p:spPr>
        <p:txBody>
          <a:bodyPr vert="horz" lIns="91888" tIns="45944" rIns="91888" bIns="45944" rtlCol="0" anchor="b"/>
          <a:lstStyle>
            <a:lvl1pPr algn="r">
              <a:defRPr sz="1200"/>
            </a:lvl1pPr>
          </a:lstStyle>
          <a:p>
            <a:fld id="{2964C197-F2EC-4792-88B0-A8B72B8392B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54507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64B6F-F4AB-40C1-9B5F-4D3D6399D8D1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4082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88F29-6832-4DF5-B6AB-1DB31E85DEE1}" type="datetime1">
              <a:rPr lang="th-TH" smtClean="0"/>
              <a:pPr/>
              <a:t>16/03/58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968469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7869-30C6-404E-9132-E6AF6E7C7B25}" type="datetime1">
              <a:rPr lang="th-TH" smtClean="0"/>
              <a:pPr/>
              <a:t>16/03/58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193270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1133-0381-4BA3-98AA-C630083DB166}" type="datetime1">
              <a:rPr lang="th-TH" smtClean="0"/>
              <a:pPr/>
              <a:t>16/03/58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836851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64498-E549-4427-81FF-FD904545BCD0}" type="datetime1">
              <a:rPr lang="th-TH" smtClean="0"/>
              <a:pPr/>
              <a:t>16/03/58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0" y="2553183"/>
            <a:ext cx="9139533" cy="1686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4" name="Line 31"/>
          <p:cNvSpPr>
            <a:spLocks noChangeShapeType="1"/>
          </p:cNvSpPr>
          <p:nvPr userDrawn="1"/>
        </p:nvSpPr>
        <p:spPr bwMode="auto">
          <a:xfrm>
            <a:off x="0" y="4334995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5" name="Line 31"/>
          <p:cNvSpPr>
            <a:spLocks noChangeShapeType="1"/>
          </p:cNvSpPr>
          <p:nvPr userDrawn="1"/>
        </p:nvSpPr>
        <p:spPr bwMode="auto">
          <a:xfrm>
            <a:off x="0" y="2464277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58188" y="5863812"/>
            <a:ext cx="1023149" cy="85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03711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2617-D976-4EE3-9768-93CCE6EDAE52}" type="datetime1">
              <a:rPr lang="th-TH" smtClean="0"/>
              <a:pPr/>
              <a:t>16/03/58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758678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9EAC-16F2-4CCC-93A3-6138FDBD894C}" type="datetime1">
              <a:rPr lang="th-TH" smtClean="0"/>
              <a:pPr/>
              <a:t>16/03/58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66554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AAF-C56C-4617-91EF-5AE6685BEB97}" type="datetime1">
              <a:rPr lang="th-TH" smtClean="0"/>
              <a:pPr/>
              <a:t>16/03/58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767107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8FDD-EB6A-4091-9663-65F32D7911FD}" type="datetime1">
              <a:rPr lang="th-TH" smtClean="0"/>
              <a:pPr/>
              <a:t>16/03/58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01844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C0102-7F18-45F4-B535-21913A9E6F23}" type="datetime1">
              <a:rPr lang="th-TH" smtClean="0"/>
              <a:pPr/>
              <a:t>16/03/58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005134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3BB7-32C2-4C42-8966-B3B8FDF9230B}" type="datetime1">
              <a:rPr lang="th-TH" smtClean="0"/>
              <a:pPr/>
              <a:t>16/03/58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677103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254A-5AF2-41F7-BB95-693DBAE227E8}" type="datetime1">
              <a:rPr lang="th-TH" smtClean="0"/>
              <a:pPr/>
              <a:t>16/03/58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40862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26BA-242C-406A-9989-DAA33DAC4B60}" type="datetime1">
              <a:rPr lang="th-TH" smtClean="0"/>
              <a:pPr/>
              <a:t>16/03/58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89035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A9B2-6481-4745-8F89-4FE6B3790002}" type="datetime1">
              <a:rPr lang="th-TH" smtClean="0"/>
              <a:pPr/>
              <a:t>16/03/58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2923104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28BD-1B4F-4253-8589-20C0D726F86E}" type="datetime1">
              <a:rPr lang="th-TH" smtClean="0"/>
              <a:pPr/>
              <a:t>16/03/58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798137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DA88-4179-4975-B710-E91B5F6F3D4C}" type="datetime1">
              <a:rPr lang="th-TH" smtClean="0"/>
              <a:pPr/>
              <a:t>16/03/58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59612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31"/>
          <p:cNvSpPr>
            <a:spLocks noChangeShapeType="1"/>
          </p:cNvSpPr>
          <p:nvPr userDrawn="1"/>
        </p:nvSpPr>
        <p:spPr bwMode="auto">
          <a:xfrm>
            <a:off x="0" y="4011534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61982" y="1972624"/>
            <a:ext cx="1424502" cy="119213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4467" y="3259762"/>
            <a:ext cx="9144000" cy="6805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2E2E9C"/>
                </a:solidFill>
              </a:rPr>
              <a:t>MAKE</a:t>
            </a:r>
            <a:r>
              <a:rPr lang="en-US" b="1" dirty="0">
                <a:solidFill>
                  <a:srgbClr val="2E2E9C"/>
                </a:solidFill>
              </a:rPr>
              <a:t> SIMPLE </a:t>
            </a:r>
            <a:r>
              <a:rPr lang="en-US" sz="1400" b="1" dirty="0">
                <a:solidFill>
                  <a:srgbClr val="2E2E9C"/>
                </a:solidFill>
              </a:rPr>
              <a:t>BE</a:t>
            </a:r>
            <a:r>
              <a:rPr lang="en-US" b="1" dirty="0">
                <a:solidFill>
                  <a:srgbClr val="2E2E9C"/>
                </a:solidFill>
              </a:rPr>
              <a:t> MODERN</a:t>
            </a:r>
            <a:endParaRPr lang="th-TH" b="1" dirty="0">
              <a:solidFill>
                <a:srgbClr val="2E2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9720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B77-4431-4316-BA07-118CF2C4A511}" type="datetimeFigureOut">
              <a:rPr lang="th-TH" smtClean="0"/>
              <a:pPr/>
              <a:t>16/03/58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1988210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B77-4431-4316-BA07-118CF2C4A511}" type="datetimeFigureOut">
              <a:rPr lang="th-TH" smtClean="0"/>
              <a:pPr/>
              <a:t>16/03/58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2868424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B77-4431-4316-BA07-118CF2C4A511}" type="datetimeFigureOut">
              <a:rPr lang="th-TH" smtClean="0"/>
              <a:pPr/>
              <a:t>16/03/58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644370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B77-4431-4316-BA07-118CF2C4A511}" type="datetimeFigureOut">
              <a:rPr lang="th-TH" smtClean="0"/>
              <a:pPr/>
              <a:t>16/03/58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2204708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B77-4431-4316-BA07-118CF2C4A511}" type="datetimeFigureOut">
              <a:rPr lang="th-TH" smtClean="0"/>
              <a:pPr/>
              <a:t>16/03/58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938946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B77-4431-4316-BA07-118CF2C4A511}" type="datetimeFigureOut">
              <a:rPr lang="th-TH" smtClean="0"/>
              <a:pPr/>
              <a:t>16/03/58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534576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1ECD-3908-4A90-81E4-6FDC88E09DC6}" type="datetime1">
              <a:rPr lang="th-TH" smtClean="0"/>
              <a:pPr/>
              <a:t>16/03/58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8286629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B77-4431-4316-BA07-118CF2C4A511}" type="datetimeFigureOut">
              <a:rPr lang="th-TH" smtClean="0"/>
              <a:pPr/>
              <a:t>16/03/58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8683252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B77-4431-4316-BA07-118CF2C4A511}" type="datetimeFigureOut">
              <a:rPr lang="th-TH" smtClean="0"/>
              <a:pPr/>
              <a:t>16/03/58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8959912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B77-4431-4316-BA07-118CF2C4A511}" type="datetimeFigureOut">
              <a:rPr lang="th-TH" smtClean="0"/>
              <a:pPr/>
              <a:t>16/03/58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1362002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B77-4431-4316-BA07-118CF2C4A511}" type="datetimeFigureOut">
              <a:rPr lang="th-TH" smtClean="0"/>
              <a:pPr/>
              <a:t>16/03/58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9198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D2B4-E8CD-442D-A7CD-008FE18AE8BE}" type="datetime1">
              <a:rPr lang="th-TH" smtClean="0"/>
              <a:pPr/>
              <a:t>16/03/58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496978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2C83-44B7-4EA0-AD0F-8B64D5E0EA82}" type="datetime1">
              <a:rPr lang="th-TH" smtClean="0"/>
              <a:pPr/>
              <a:t>16/03/58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277423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18B7-8052-440B-B1EA-ABE516351183}" type="datetime1">
              <a:rPr lang="th-TH" smtClean="0"/>
              <a:pPr/>
              <a:t>16/03/58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70074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BB84-46D1-4E2F-89E7-A5FCB3B1153B}" type="datetime1">
              <a:rPr lang="th-TH" smtClean="0"/>
              <a:pPr/>
              <a:t>16/03/58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13054" y="6588367"/>
            <a:ext cx="2057400" cy="365125"/>
          </a:xfrm>
        </p:spPr>
        <p:txBody>
          <a:bodyPr/>
          <a:lstStyle/>
          <a:p>
            <a:fld id="{C7D103AA-8845-4AAA-8DCD-945F174AEA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890301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AF7E-019C-4C7B-A449-EA7443FB7E6E}" type="datetime1">
              <a:rPr lang="th-TH" smtClean="0"/>
              <a:pPr/>
              <a:t>16/03/58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55712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3D1B-7A28-4513-B478-37FF56069307}" type="datetime1">
              <a:rPr lang="th-TH" smtClean="0"/>
              <a:pPr/>
              <a:t>16/03/58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256474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DA5EB-5313-4E25-8D31-41DBBB83F05C}" type="datetime1">
              <a:rPr lang="th-TH" smtClean="0"/>
              <a:pPr/>
              <a:t>16/03/58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103AA-8845-4AAA-8DCD-945F174AEA2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4467" y="43949"/>
            <a:ext cx="9139533" cy="620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8" name="Line 31"/>
          <p:cNvSpPr>
            <a:spLocks noChangeShapeType="1"/>
          </p:cNvSpPr>
          <p:nvPr userDrawn="1"/>
        </p:nvSpPr>
        <p:spPr bwMode="auto">
          <a:xfrm>
            <a:off x="0" y="680521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9" name="Line 31"/>
          <p:cNvSpPr>
            <a:spLocks noChangeShapeType="1"/>
          </p:cNvSpPr>
          <p:nvPr userDrawn="1"/>
        </p:nvSpPr>
        <p:spPr bwMode="auto">
          <a:xfrm>
            <a:off x="0" y="19813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82550" y="191022"/>
            <a:ext cx="784225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72105" y="29703"/>
            <a:ext cx="736270" cy="616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43473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20ECD-60B6-41DF-B883-0BCEE6ABB8D6}" type="datetime1">
              <a:rPr lang="th-TH" smtClean="0"/>
              <a:pPr/>
              <a:t>16/03/58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03794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75B77-4431-4316-BA07-118CF2C4A511}" type="datetimeFigureOut">
              <a:rPr lang="th-TH" smtClean="0"/>
              <a:pPr/>
              <a:t>16/03/58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7A9F2-2492-46A5-87B6-CCF9E90923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037547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1</a:t>
            </a:fld>
            <a:endParaRPr lang="th-TH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1" y="2665927"/>
            <a:ext cx="9144001" cy="13528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พระราชบัญญัติการอำนวยความ</a:t>
            </a:r>
            <a:r>
              <a:rPr lang="th-TH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สะดวกในการ</a:t>
            </a:r>
            <a:endParaRPr lang="th-TH" sz="3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20000"/>
              </a:lnSpc>
            </a:pP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พิจารณาอนุญาตของทางราชการ พ.ศ. ๒๕๕๘</a:t>
            </a:r>
          </a:p>
        </p:txBody>
      </p:sp>
    </p:spTree>
    <p:extLst>
      <p:ext uri="{BB962C8B-B14F-4D97-AF65-F5344CB8AC3E}">
        <p14:creationId xmlns:p14="http://schemas.microsoft.com/office/powerpoint/2010/main" xmlns="" val="62336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10</a:t>
            </a:fld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895498" y="122832"/>
            <a:ext cx="4257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การรับคำขอ (มาตรา ๘) (ต่อ)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4592" y="75055"/>
            <a:ext cx="720000" cy="5400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๓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64366" y="4142033"/>
            <a:ext cx="731520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1" indent="-1778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th-TH" sz="1600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กรณี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ความไม่สมบูรณ์ของคำขอ หรือความไม่ครบถ้วนของเอกสาร หรือหลักฐาน</a:t>
            </a:r>
            <a:b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เกิดจากความประมาทเลินเล่อ หรือทุจริตของพนักงานเจ้าหน้าที่ </a:t>
            </a:r>
            <a:b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และเป็นผลทำให้ไม่อาจอนุญาตได้ ใน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กรณีนี้ให้ผู้อนุญาตสั่งการตามที่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เห็นสมควร</a:t>
            </a:r>
          </a:p>
          <a:p>
            <a:pPr marL="0" lvl="1">
              <a:lnSpc>
                <a:spcPct val="120000"/>
              </a:lnSpc>
              <a:spcBef>
                <a:spcPts val="600"/>
              </a:spcBef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และให้ผู้อนุญาตดำเนินการทางวินัย หรือดำเนินคดีกับพนักงานเจ้าหน้าที่ที่เกี่ยวข้อง </a:t>
            </a:r>
          </a:p>
          <a:p>
            <a:pPr marL="0" lvl="1">
              <a:lnSpc>
                <a:spcPct val="120000"/>
              </a:lnSpc>
              <a:spcBef>
                <a:spcPts val="600"/>
              </a:spcBef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โดยไม่ชักช้า</a:t>
            </a:r>
            <a:endParaRPr lang="th-TH" sz="1600" kern="0" dirty="0" smtClean="0">
              <a:solidFill>
                <a:sysClr val="windowText" lastClr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02526" y="1110017"/>
            <a:ext cx="6357581" cy="540000"/>
            <a:chOff x="982639" y="1323832"/>
            <a:chExt cx="6357581" cy="540000"/>
          </a:xfrm>
        </p:grpSpPr>
        <p:sp>
          <p:nvSpPr>
            <p:cNvPr id="23" name="Rectangle 22"/>
            <p:cNvSpPr/>
            <p:nvPr/>
          </p:nvSpPr>
          <p:spPr>
            <a:xfrm>
              <a:off x="1637730" y="1323832"/>
              <a:ext cx="5702490" cy="540000"/>
            </a:xfrm>
            <a:prstGeom prst="rect">
              <a:avLst/>
            </a:prstGeom>
            <a:solidFill>
              <a:srgbClr val="F7CA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751599" y="1406828"/>
              <a:ext cx="5547678" cy="3283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05000"/>
                </a:lnSpc>
              </a:pPr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หน้าที่ของพนักงานเจ้าหน้าที่ผู้มีหน้าที่ในการรับคำขอ (ต่อ)</a:t>
              </a: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982639" y="1323832"/>
              <a:ext cx="720000" cy="5400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0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๓.๑</a:t>
              </a:r>
              <a:endParaRPr lang="th-TH" sz="20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864366" y="1966248"/>
            <a:ext cx="7993036" cy="609398"/>
            <a:chOff x="932600" y="1508979"/>
            <a:chExt cx="7993036" cy="609398"/>
          </a:xfrm>
        </p:grpSpPr>
        <p:grpSp>
          <p:nvGrpSpPr>
            <p:cNvPr id="27" name="Group 41"/>
            <p:cNvGrpSpPr/>
            <p:nvPr/>
          </p:nvGrpSpPr>
          <p:grpSpPr>
            <a:xfrm>
              <a:off x="932600" y="1512623"/>
              <a:ext cx="7774671" cy="540000"/>
              <a:chOff x="850713" y="1621803"/>
              <a:chExt cx="7774671" cy="540000"/>
            </a:xfrm>
            <a:solidFill>
              <a:srgbClr val="F7CAAB"/>
            </a:solidFill>
          </p:grpSpPr>
          <p:sp>
            <p:nvSpPr>
              <p:cNvPr id="30" name="Rounded Rectangle 29"/>
              <p:cNvSpPr/>
              <p:nvPr/>
            </p:nvSpPr>
            <p:spPr>
              <a:xfrm>
                <a:off x="850713" y="1621803"/>
                <a:ext cx="7774671" cy="5400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 dirty="0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859811" y="1637730"/>
                <a:ext cx="504967" cy="504967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th-TH" sz="1800" b="1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๔</a:t>
                </a:r>
                <a:endParaRPr lang="th-TH" sz="1800" b="1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28" name="Rectangle 27"/>
            <p:cNvSpPr/>
            <p:nvPr/>
          </p:nvSpPr>
          <p:spPr>
            <a:xfrm>
              <a:off x="1494430" y="1508979"/>
              <a:ext cx="7431206" cy="6093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05000"/>
                </a:lnSpc>
              </a:pPr>
              <a:r>
                <a:rPr lang="th-TH" sz="16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กรณีที่ผู้ยื่นคำขอไม่แก้ไขเพิ่มเติมคำขอหรือไม่ส่งเอกสารหรือหลักฐานเพิ่มเติม </a:t>
              </a:r>
              <a:br>
                <a:rPr lang="th-TH" sz="16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</a:br>
              <a:r>
                <a:rPr lang="th-TH" sz="16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(มาตรา ๙)</a:t>
              </a:r>
            </a:p>
          </p:txBody>
        </p:sp>
      </p:grpSp>
      <p:sp>
        <p:nvSpPr>
          <p:cNvPr id="32" name="Rectangle 31"/>
          <p:cNvSpPr/>
          <p:nvPr/>
        </p:nvSpPr>
        <p:spPr>
          <a:xfrm>
            <a:off x="1164613" y="2523834"/>
            <a:ext cx="7899782" cy="686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คืนคำขอให้แก่ผู้ยื่นคำขอพร้อมทั้งแจ้งเป็นหนังสือถึงเหตุแห่งการคืนคำขอให้ทราบด้วย</a:t>
            </a:r>
          </a:p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ผู้ยื่นคำขอมีสิทธิอุทธรณ์ได้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304798" y="3487041"/>
            <a:ext cx="6357581" cy="540000"/>
            <a:chOff x="982639" y="1323832"/>
            <a:chExt cx="6357581" cy="540000"/>
          </a:xfrm>
        </p:grpSpPr>
        <p:sp>
          <p:nvSpPr>
            <p:cNvPr id="36" name="Rectangle 35"/>
            <p:cNvSpPr/>
            <p:nvPr/>
          </p:nvSpPr>
          <p:spPr>
            <a:xfrm>
              <a:off x="1637730" y="1323832"/>
              <a:ext cx="5702490" cy="540000"/>
            </a:xfrm>
            <a:prstGeom prst="rect">
              <a:avLst/>
            </a:prstGeom>
            <a:solidFill>
              <a:srgbClr val="F7CA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751599" y="1406828"/>
              <a:ext cx="5547678" cy="3283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05000"/>
                </a:lnSpc>
              </a:pPr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ความรับผิดของพนักงานเจ้าหน้าที่ผู้มีหน้าที่ในการรับคำขอ </a:t>
              </a: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982639" y="1323832"/>
              <a:ext cx="720000" cy="5400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0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๓.๕</a:t>
              </a:r>
              <a:endParaRPr lang="th-TH" sz="20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11</a:t>
            </a:fld>
            <a:endParaRPr lang="th-TH"/>
          </a:p>
        </p:txBody>
      </p:sp>
      <p:grpSp>
        <p:nvGrpSpPr>
          <p:cNvPr id="3" name="Group 2"/>
          <p:cNvGrpSpPr/>
          <p:nvPr/>
        </p:nvGrpSpPr>
        <p:grpSpPr>
          <a:xfrm>
            <a:off x="261583" y="866628"/>
            <a:ext cx="8582166" cy="540000"/>
            <a:chOff x="982639" y="1323832"/>
            <a:chExt cx="8582166" cy="540000"/>
          </a:xfrm>
        </p:grpSpPr>
        <p:sp>
          <p:nvSpPr>
            <p:cNvPr id="4" name="Rectangle 3"/>
            <p:cNvSpPr/>
            <p:nvPr/>
          </p:nvSpPr>
          <p:spPr>
            <a:xfrm>
              <a:off x="1637729" y="1323832"/>
              <a:ext cx="7927076" cy="540000"/>
            </a:xfrm>
            <a:prstGeom prst="rect">
              <a:avLst/>
            </a:prstGeom>
            <a:solidFill>
              <a:srgbClr val="B9FF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833488" y="1420478"/>
              <a:ext cx="773131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ผู้อนุญาตพิจารณาแล้วเสร็จภายในเวลาที่กำหนดไว้ในคู่มือสำหรับประชาชน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2639" y="1323832"/>
              <a:ext cx="720000" cy="540000"/>
            </a:xfrm>
            <a:prstGeom prst="roundRect">
              <a:avLst/>
            </a:prstGeom>
            <a:solidFill>
              <a:srgbClr val="29FF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800" b="1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๔.๑</a:t>
              </a:r>
              <a:endParaRPr lang="th-TH" sz="1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27296" y="68240"/>
            <a:ext cx="720000" cy="540000"/>
          </a:xfrm>
          <a:prstGeom prst="roundRect">
            <a:avLst/>
          </a:prstGeom>
          <a:solidFill>
            <a:srgbClr val="00C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๔</a:t>
            </a:r>
          </a:p>
        </p:txBody>
      </p:sp>
      <p:sp>
        <p:nvSpPr>
          <p:cNvPr id="8" name="Rectangle 7"/>
          <p:cNvSpPr/>
          <p:nvPr/>
        </p:nvSpPr>
        <p:spPr>
          <a:xfrm>
            <a:off x="839338" y="150128"/>
            <a:ext cx="68034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การพิจารณาคำขอ (มาตรา ๑๐)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32510" y="1454695"/>
            <a:ext cx="7792871" cy="35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ต้องแจ้งให้ผู้ยื่นคำขอทราบภายใน ๗ วันนับแต่วันที่พิจารณาแล้วเสร็จ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263855" y="1933444"/>
            <a:ext cx="8582166" cy="540000"/>
            <a:chOff x="982639" y="1323832"/>
            <a:chExt cx="8582166" cy="540000"/>
          </a:xfrm>
        </p:grpSpPr>
        <p:sp>
          <p:nvSpPr>
            <p:cNvPr id="26" name="Rectangle 25"/>
            <p:cNvSpPr/>
            <p:nvPr/>
          </p:nvSpPr>
          <p:spPr>
            <a:xfrm>
              <a:off x="1637729" y="1323832"/>
              <a:ext cx="7927076" cy="540000"/>
            </a:xfrm>
            <a:prstGeom prst="rect">
              <a:avLst/>
            </a:prstGeom>
            <a:solidFill>
              <a:srgbClr val="B9FF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833488" y="1420478"/>
              <a:ext cx="773131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ผู้อนุญาตยังพิจารณาไม่แล้วเสร็จตามเวลาที่กำหนดไว้ในคู่มือสำหรับประชาชน 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982639" y="1323832"/>
              <a:ext cx="720000" cy="540000"/>
            </a:xfrm>
            <a:prstGeom prst="roundRect">
              <a:avLst/>
            </a:prstGeom>
            <a:solidFill>
              <a:srgbClr val="29FF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800" b="1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๔.๒</a:t>
              </a:r>
              <a:endParaRPr lang="th-TH" sz="1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834781" y="2521511"/>
            <a:ext cx="8377453" cy="686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แจ้งเป็นหนังสือให้ผู้ยื่นคำขอทราบถึงเหตุแห่งความล่าช้าทุก ๗ วัน จนกว่าจะพิจารณาแล้วเสร็จ</a:t>
            </a:r>
          </a:p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ส่งสำเนาการแจ้งดังกล่าวให้ ก.พ.ร. ทราบทุกครั้ง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263855" y="3231114"/>
            <a:ext cx="8582166" cy="584775"/>
            <a:chOff x="982639" y="1297646"/>
            <a:chExt cx="8582166" cy="584775"/>
          </a:xfrm>
        </p:grpSpPr>
        <p:sp>
          <p:nvSpPr>
            <p:cNvPr id="31" name="Rectangle 30"/>
            <p:cNvSpPr/>
            <p:nvPr/>
          </p:nvSpPr>
          <p:spPr>
            <a:xfrm>
              <a:off x="1637729" y="1323832"/>
              <a:ext cx="7927076" cy="540000"/>
            </a:xfrm>
            <a:prstGeom prst="rect">
              <a:avLst/>
            </a:prstGeom>
            <a:solidFill>
              <a:srgbClr val="B9FF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833488" y="1297646"/>
              <a:ext cx="7731317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กรณี ก.พ.ร. เห็นว่าความล่าช้านั้นเกินสมควรแก่เหตุหรือเกิดจากการขาดประสิทธิภาพในการปฏิบัติราชการของหน่วยงานของผู้อนุญาต</a:t>
              </a: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982639" y="1323832"/>
              <a:ext cx="720000" cy="540000"/>
            </a:xfrm>
            <a:prstGeom prst="roundRect">
              <a:avLst/>
            </a:prstGeom>
            <a:solidFill>
              <a:srgbClr val="29FF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800" b="1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๔.๓</a:t>
              </a:r>
              <a:endParaRPr lang="th-TH" sz="1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834782" y="3845367"/>
            <a:ext cx="7792871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รายงานต่อคณะรัฐมนตรีพร้อมทั้งเสนอแนะให้มีการพัฒนาหรือปรับปรุงหน่วยงาน</a:t>
            </a:r>
            <a:b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หรือระบบการปฏิบัติราชการของหน่วยงานนั้น 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263855" y="4512916"/>
            <a:ext cx="8582166" cy="540000"/>
            <a:chOff x="982639" y="1323832"/>
            <a:chExt cx="8582166" cy="540000"/>
          </a:xfrm>
        </p:grpSpPr>
        <p:sp>
          <p:nvSpPr>
            <p:cNvPr id="36" name="Rectangle 35"/>
            <p:cNvSpPr/>
            <p:nvPr/>
          </p:nvSpPr>
          <p:spPr>
            <a:xfrm>
              <a:off x="1637729" y="1323832"/>
              <a:ext cx="7927076" cy="540000"/>
            </a:xfrm>
            <a:prstGeom prst="rect">
              <a:avLst/>
            </a:prstGeom>
            <a:solidFill>
              <a:srgbClr val="B9FF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833488" y="1420478"/>
              <a:ext cx="773131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กรณีไม่แจ้งตาม ๔.๑ และ ๔.๒</a:t>
              </a: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982639" y="1323832"/>
              <a:ext cx="720000" cy="540000"/>
            </a:xfrm>
            <a:prstGeom prst="roundRect">
              <a:avLst/>
            </a:prstGeom>
            <a:solidFill>
              <a:srgbClr val="29FF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800" b="1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๔.๔</a:t>
              </a:r>
              <a:endParaRPr lang="th-TH" sz="1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9" name="Rectangle 38"/>
          <p:cNvSpPr/>
          <p:nvPr/>
        </p:nvSpPr>
        <p:spPr>
          <a:xfrm>
            <a:off x="834782" y="5100983"/>
            <a:ext cx="7792871" cy="586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ถือว่าผู้อนุญาตกระทำการ หรือละเว้นกระทำการ เพื่อให้เกิดความเสียหายแก่ผู้อื่น  </a:t>
            </a:r>
            <a:b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เว้นแต่จะเป็นเพราะมีเหตุสุดวิสัย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12</a:t>
            </a:fld>
            <a:endParaRPr lang="th-TH"/>
          </a:p>
        </p:txBody>
      </p:sp>
      <p:sp>
        <p:nvSpPr>
          <p:cNvPr id="7" name="Rounded Rectangle 6"/>
          <p:cNvSpPr/>
          <p:nvPr/>
        </p:nvSpPr>
        <p:spPr>
          <a:xfrm>
            <a:off x="86434" y="68240"/>
            <a:ext cx="720000" cy="540000"/>
          </a:xfrm>
          <a:prstGeom prst="round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๕</a:t>
            </a:r>
            <a:endParaRPr lang="th-TH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5686" y="122832"/>
            <a:ext cx="70561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การชำระค่าธรรมเนียมแทนการต่อใบอนุญาต (มาตรา ๑๒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th-TH" sz="2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88869" y="962161"/>
            <a:ext cx="8391107" cy="540000"/>
            <a:chOff x="982639" y="1323832"/>
            <a:chExt cx="8391107" cy="540000"/>
          </a:xfrm>
          <a:solidFill>
            <a:srgbClr val="FFE593"/>
          </a:solidFill>
        </p:grpSpPr>
        <p:sp>
          <p:nvSpPr>
            <p:cNvPr id="29" name="Rectangle 28"/>
            <p:cNvSpPr/>
            <p:nvPr/>
          </p:nvSpPr>
          <p:spPr>
            <a:xfrm>
              <a:off x="1637730" y="1323832"/>
              <a:ext cx="7736016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833488" y="1393182"/>
              <a:ext cx="7403781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การชำระค่าธรรมเนียมแทนการต่อใบอนุญาต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982639" y="1323832"/>
              <a:ext cx="720000" cy="5400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800" b="1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๕.๑</a:t>
              </a:r>
              <a:endParaRPr lang="th-TH" sz="1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42" name="Rectangle 41"/>
          <p:cNvSpPr/>
          <p:nvPr/>
        </p:nvSpPr>
        <p:spPr>
          <a:xfrm>
            <a:off x="989458" y="1639797"/>
            <a:ext cx="7826996" cy="12803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กฎหมายกำหนดอายุใบอนุญาตไว้ และ</a:t>
            </a:r>
          </a:p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กิจการหรือการดำเนินการที่มีลักษณะเป็นกิจการหรือดำเนินการที่ต่อเนื่องกัน</a:t>
            </a:r>
          </a:p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คณะรัฐมนตรีจะกำหนดให้ผู้รับใบอนุญาตชำระค่าธรรมเนียมการต่ออายุใบอนุญาตแทน</a:t>
            </a:r>
            <a:b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การยื่นคำขอต่ออายุใบอนุญาตก็ได้ โดยตราเป็นพระราชกฤษฎีกา</a:t>
            </a:r>
            <a:endParaRPr lang="th-TH" sz="16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291141" y="3407425"/>
            <a:ext cx="8429777" cy="540000"/>
            <a:chOff x="982639" y="1323832"/>
            <a:chExt cx="8429777" cy="540000"/>
          </a:xfrm>
          <a:solidFill>
            <a:srgbClr val="FFE593"/>
          </a:solidFill>
        </p:grpSpPr>
        <p:sp>
          <p:nvSpPr>
            <p:cNvPr id="44" name="Rectangle 43"/>
            <p:cNvSpPr/>
            <p:nvPr/>
          </p:nvSpPr>
          <p:spPr>
            <a:xfrm>
              <a:off x="1637729" y="1323832"/>
              <a:ext cx="7774687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833488" y="1434126"/>
              <a:ext cx="7510691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หน้าที่ของ ก.พ.ร.</a:t>
              </a:r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982639" y="1323832"/>
              <a:ext cx="720000" cy="5400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800" b="1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๕.๒</a:t>
              </a:r>
              <a:endParaRPr lang="th-TH" sz="1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47" name="Rectangle 46"/>
          <p:cNvSpPr/>
          <p:nvPr/>
        </p:nvSpPr>
        <p:spPr>
          <a:xfrm>
            <a:off x="991730" y="4085061"/>
            <a:ext cx="7826996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เป็นหน้าที่ของ ก.พ.ร. ที่จะหารือกับหน่วยงานที่เกี่ยวข้องกับการออกใบอนุญาต  </a:t>
            </a:r>
            <a:b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เพื่อเสนอแนะต่อคณะรัฐมนตรีในการดำเนินการตาม ๕.๑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13</a:t>
            </a:fld>
            <a:endParaRPr lang="th-TH"/>
          </a:p>
        </p:txBody>
      </p:sp>
      <p:grpSp>
        <p:nvGrpSpPr>
          <p:cNvPr id="3" name="Group 2"/>
          <p:cNvGrpSpPr/>
          <p:nvPr/>
        </p:nvGrpSpPr>
        <p:grpSpPr>
          <a:xfrm>
            <a:off x="247934" y="947713"/>
            <a:ext cx="8404747" cy="540000"/>
            <a:chOff x="982639" y="1323832"/>
            <a:chExt cx="8404747" cy="540000"/>
          </a:xfrm>
        </p:grpSpPr>
        <p:sp>
          <p:nvSpPr>
            <p:cNvPr id="4" name="Rectangle 3"/>
            <p:cNvSpPr/>
            <p:nvPr/>
          </p:nvSpPr>
          <p:spPr>
            <a:xfrm>
              <a:off x="1637729" y="1323832"/>
              <a:ext cx="7749657" cy="540000"/>
            </a:xfrm>
            <a:prstGeom prst="rect">
              <a:avLst/>
            </a:prstGeom>
            <a:solidFill>
              <a:srgbClr val="FFB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833488" y="1393182"/>
              <a:ext cx="598440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th-TH" sz="20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ผู้อนุญาต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2639" y="1323832"/>
              <a:ext cx="720000" cy="540000"/>
            </a:xfrm>
            <a:prstGeom prst="roundRect">
              <a:avLst/>
            </a:prstGeom>
            <a:solidFill>
              <a:srgbClr val="C800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0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๖.๑</a:t>
              </a:r>
              <a:endParaRPr lang="th-TH" sz="20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40944" y="68240"/>
            <a:ext cx="720000" cy="540000"/>
          </a:xfrm>
          <a:prstGeom prst="round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๖</a:t>
            </a:r>
          </a:p>
        </p:txBody>
      </p:sp>
      <p:sp>
        <p:nvSpPr>
          <p:cNvPr id="8" name="Rectangle 7"/>
          <p:cNvSpPr/>
          <p:nvPr/>
        </p:nvSpPr>
        <p:spPr>
          <a:xfrm>
            <a:off x="858602" y="150128"/>
            <a:ext cx="73484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การกำหนดหลักเกณฑ์และตรวจสอบการดำเนินการที่ได้รับอนุญาต (มาตรา ๑๓)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14306" y="1767055"/>
            <a:ext cx="7826996" cy="120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กำหนดหลักเกณฑ์และแนวทางการตรวจสอบการประกอบกิจการหรือการดำเนินกิจการ</a:t>
            </a:r>
            <a:b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ของผู้ได้รับอนุญาตให้เป็นไปตามที่กฎหมายว่าด้วยการอนุญาตกำหนด</a:t>
            </a:r>
          </a:p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ตรวจสอบการประกอบกิจการหรือการดำเนินกิจการของผู้ได้รับอนุญาตให้เป็นไปตามหลักเกณฑ์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และ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แนวทางกำหนด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50206" y="3358563"/>
            <a:ext cx="8404747" cy="540000"/>
            <a:chOff x="982639" y="1323832"/>
            <a:chExt cx="8404747" cy="540000"/>
          </a:xfrm>
        </p:grpSpPr>
        <p:sp>
          <p:nvSpPr>
            <p:cNvPr id="13" name="Rectangle 12"/>
            <p:cNvSpPr/>
            <p:nvPr/>
          </p:nvSpPr>
          <p:spPr>
            <a:xfrm>
              <a:off x="1637729" y="1323832"/>
              <a:ext cx="7749657" cy="540000"/>
            </a:xfrm>
            <a:prstGeom prst="rect">
              <a:avLst/>
            </a:prstGeom>
            <a:solidFill>
              <a:srgbClr val="FFB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33488" y="1393182"/>
              <a:ext cx="598440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th-TH" sz="20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พนักงานเจ้าหน้าที่</a:t>
              </a: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982639" y="1323832"/>
              <a:ext cx="720000" cy="540000"/>
            </a:xfrm>
            <a:prstGeom prst="roundRect">
              <a:avLst/>
            </a:prstGeom>
            <a:solidFill>
              <a:srgbClr val="C800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0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๖.๒</a:t>
              </a:r>
              <a:endParaRPr lang="th-TH" sz="20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816578" y="4280940"/>
            <a:ext cx="7931634" cy="179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ตรวจสอบการประกอบกิจการหรือการดำเนินกิจการของผู้ได้รับอนุญาตให้เป็นไปตามหลักเกณฑ์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และแนวทางกำหนดกำหนด</a:t>
            </a:r>
            <a:endParaRPr lang="th-TH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ดำเนินการตรวจสอบและสั่งการตามอำนาจหน้าที่โดยเร็ว เมื่อมีผู้ได้รับความเดือดร้อนรำคาญ  หรือเสียหายจากการประกอบกิจการหรือการดำเนินกิจการของผู้ได้รับอนุญาต </a:t>
            </a:r>
            <a:b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ไม่ว่าความจะปรากฏต่อพนักงานเจ้าหน้าที่เองหรือมีผู้ร้องเรียน</a:t>
            </a:r>
          </a:p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endParaRPr lang="th-TH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14</a:t>
            </a:fld>
            <a:endParaRPr lang="th-TH"/>
          </a:p>
        </p:txBody>
      </p:sp>
      <p:grpSp>
        <p:nvGrpSpPr>
          <p:cNvPr id="3" name="Group 2"/>
          <p:cNvGrpSpPr/>
          <p:nvPr/>
        </p:nvGrpSpPr>
        <p:grpSpPr>
          <a:xfrm>
            <a:off x="329821" y="909845"/>
            <a:ext cx="8459336" cy="540000"/>
            <a:chOff x="982638" y="1323832"/>
            <a:chExt cx="8459336" cy="540000"/>
          </a:xfrm>
        </p:grpSpPr>
        <p:sp>
          <p:nvSpPr>
            <p:cNvPr id="4" name="Rectangle 3"/>
            <p:cNvSpPr/>
            <p:nvPr/>
          </p:nvSpPr>
          <p:spPr>
            <a:xfrm>
              <a:off x="1637729" y="1323832"/>
              <a:ext cx="7804245" cy="540000"/>
            </a:xfrm>
            <a:prstGeom prst="rect">
              <a:avLst/>
            </a:prstGeom>
            <a:solidFill>
              <a:srgbClr val="FFA3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833488" y="1393182"/>
              <a:ext cx="598440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th-TH" sz="20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ศูนย์บริการร่วม (มาตรา ๗</a:t>
              </a:r>
              <a:r>
                <a:rPr lang="en-US" sz="20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th-TH" sz="20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วรรคสี่</a:t>
              </a:r>
              <a:r>
                <a:rPr lang="en-US" sz="20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)</a:t>
              </a:r>
              <a:endPara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2638" y="1323832"/>
              <a:ext cx="850849" cy="540000"/>
            </a:xfrm>
            <a:prstGeom prst="roundRect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000" b="1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๗.๑</a:t>
              </a:r>
              <a:endPara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86435" y="93252"/>
            <a:ext cx="720000" cy="5400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๗</a:t>
            </a:r>
          </a:p>
        </p:txBody>
      </p:sp>
      <p:sp>
        <p:nvSpPr>
          <p:cNvPr id="8" name="Rectangle 7"/>
          <p:cNvSpPr/>
          <p:nvPr/>
        </p:nvSpPr>
        <p:spPr>
          <a:xfrm>
            <a:off x="893928" y="140508"/>
            <a:ext cx="49609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h-TH" sz="20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ศูนย์บริการร่วม และ ศูนย์รับคำขออนุญาต</a:t>
            </a:r>
          </a:p>
        </p:txBody>
      </p:sp>
      <p:sp>
        <p:nvSpPr>
          <p:cNvPr id="9" name="Rectangle 8"/>
          <p:cNvSpPr/>
          <p:nvPr/>
        </p:nvSpPr>
        <p:spPr>
          <a:xfrm>
            <a:off x="1235116" y="2379114"/>
            <a:ext cx="7826996" cy="586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ให้ส่วนราชการจัดให้มีศูนย์บริการร่วมเพื่อรับคำขอและชี้แจงรายละเอียดเกี่ยวกับการอนุญาตต่างๆ  ตามกฎหมายว่าด้วยอนุญาตไว้ ณ ที่เดียวกัน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850714" y="1758283"/>
            <a:ext cx="2151797" cy="540000"/>
            <a:chOff x="850714" y="1621803"/>
            <a:chExt cx="2151797" cy="540000"/>
          </a:xfrm>
        </p:grpSpPr>
        <p:sp>
          <p:nvSpPr>
            <p:cNvPr id="14" name="Rounded Rectangle 13"/>
            <p:cNvSpPr/>
            <p:nvPr/>
          </p:nvSpPr>
          <p:spPr>
            <a:xfrm>
              <a:off x="850714" y="1621803"/>
              <a:ext cx="2151797" cy="540000"/>
            </a:xfrm>
            <a:prstGeom prst="roundRect">
              <a:avLst>
                <a:gd name="adj" fmla="val 50000"/>
              </a:avLst>
            </a:prstGeom>
            <a:solidFill>
              <a:srgbClr val="FFA3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859811" y="1637730"/>
              <a:ext cx="504967" cy="504967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th-TH" sz="18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๑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73962" y="1719618"/>
              <a:ext cx="11705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18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การจัดตั้ง</a:t>
              </a:r>
              <a:endParaRPr lang="th-TH" sz="18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907580" y="3480173"/>
            <a:ext cx="2151797" cy="540000"/>
            <a:chOff x="907580" y="3480173"/>
            <a:chExt cx="2151797" cy="540000"/>
          </a:xfrm>
        </p:grpSpPr>
        <p:sp>
          <p:nvSpPr>
            <p:cNvPr id="17" name="Rounded Rectangle 16"/>
            <p:cNvSpPr/>
            <p:nvPr/>
          </p:nvSpPr>
          <p:spPr>
            <a:xfrm>
              <a:off x="907580" y="3480173"/>
              <a:ext cx="2151797" cy="540000"/>
            </a:xfrm>
            <a:prstGeom prst="roundRect">
              <a:avLst>
                <a:gd name="adj" fmla="val 50000"/>
              </a:avLst>
            </a:prstGeom>
            <a:solidFill>
              <a:srgbClr val="FFA3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916677" y="3496100"/>
              <a:ext cx="504967" cy="504967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th-TH" sz="18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๒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489884" y="3550692"/>
              <a:ext cx="15424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th-TH" sz="18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หน้าที่ ก.พ.ร.</a:t>
              </a:r>
            </a:p>
          </p:txBody>
        </p:sp>
      </p:grpSp>
      <p:sp>
        <p:nvSpPr>
          <p:cNvPr id="20" name="Rectangle 19"/>
          <p:cNvSpPr/>
          <p:nvPr/>
        </p:nvSpPr>
        <p:spPr>
          <a:xfrm>
            <a:off x="1235116" y="4182890"/>
            <a:ext cx="7826996" cy="586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ก.พ.ร. กำหนดแนวทางการจัดตั้งศูนย์บริการร่วมรับคำขอและชี้แจงรายละเอียดเกี่ยวกับ</a:t>
            </a:r>
            <a:b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การอนุญาตต่างๆ  ตามกฎหมายว่าด้วยอนุญาตไว้ ณ ที่เดียวกัน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15</a:t>
            </a:fld>
            <a:endParaRPr lang="th-TH"/>
          </a:p>
        </p:txBody>
      </p:sp>
      <p:grpSp>
        <p:nvGrpSpPr>
          <p:cNvPr id="3" name="Group 2"/>
          <p:cNvGrpSpPr/>
          <p:nvPr/>
        </p:nvGrpSpPr>
        <p:grpSpPr>
          <a:xfrm>
            <a:off x="329821" y="909845"/>
            <a:ext cx="8459336" cy="540000"/>
            <a:chOff x="982638" y="1323832"/>
            <a:chExt cx="8459336" cy="540000"/>
          </a:xfrm>
        </p:grpSpPr>
        <p:sp>
          <p:nvSpPr>
            <p:cNvPr id="4" name="Rectangle 3"/>
            <p:cNvSpPr/>
            <p:nvPr/>
          </p:nvSpPr>
          <p:spPr>
            <a:xfrm>
              <a:off x="1637729" y="1323832"/>
              <a:ext cx="7804245" cy="540000"/>
            </a:xfrm>
            <a:prstGeom prst="rect">
              <a:avLst/>
            </a:prstGeom>
            <a:solidFill>
              <a:srgbClr val="FFA3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833488" y="1393182"/>
              <a:ext cx="598440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000" b="1" dirty="0" smtClean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ศูนย์รับคำขออนุญาต (มาตรา ๑๔,๑๕ และ ๑๖)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2638" y="1323832"/>
              <a:ext cx="850850" cy="540000"/>
            </a:xfrm>
            <a:prstGeom prst="roundRect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000" b="1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๗.๒</a:t>
              </a:r>
              <a:endPara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86435" y="93252"/>
            <a:ext cx="720000" cy="5400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๗</a:t>
            </a:r>
          </a:p>
        </p:txBody>
      </p:sp>
      <p:sp>
        <p:nvSpPr>
          <p:cNvPr id="8" name="Rectangle 7"/>
          <p:cNvSpPr/>
          <p:nvPr/>
        </p:nvSpPr>
        <p:spPr>
          <a:xfrm>
            <a:off x="893927" y="140508"/>
            <a:ext cx="55751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h-TH" sz="20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ศูนย์บริการร่วม และ ศูนย์รับคำขออนุญาต (ต่อ)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82545" y="2269921"/>
            <a:ext cx="7906611" cy="2055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ในกรณีจำเป็นและสมควรเพื่อประโยชน์ในการอำนวยความสะดวกแก่ประชาชน  </a:t>
            </a:r>
            <a:b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ให้คณะรัฐมนตรีมีมติจัดตั้งศูนย์รับคำขออนุญาต</a:t>
            </a:r>
          </a:p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ให้ศูนย์รับคำขอมีฐานะเป็นส่วนราชการตามมาตรา  ๑๘  วรรคสี่ แห่งพระราชบัญญัติระเบียบบริหารราชการแผ่นดิน  พ.ศ. ๒๕๓๔ และที่แก้ไขเพิ่มเติม สังกัดสำนักนายกรัฐมนตรีและจะให้มีสาขาของศูนย์ประจำกระทรวงหรือประจำจังหวัดด้วยก็ได้</a:t>
            </a:r>
          </a:p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การจัดตั้งศูนย์รับคำขออนุญาตให้ตราเป็นพระราชกฤษฎีกา และกำหนดรายชื่อกฎหมายที่จะอยู่ภายใต้การดำเนินการของศูนย์รับคำขอไว้ในพระราชกฤษฎีกาด้วย</a:t>
            </a:r>
          </a:p>
        </p:txBody>
      </p:sp>
      <p:pic>
        <p:nvPicPr>
          <p:cNvPr id="13" name="Picture 12" descr="ecustoms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48489" y="405740"/>
            <a:ext cx="2167720" cy="1074516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76518" y="4586723"/>
            <a:ext cx="816251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</a:p>
          <a:p>
            <a:pPr algn="thaiDist"/>
            <a:r>
              <a:rPr lang="th-TH" sz="1600" b="1" dirty="0" smtClean="0">
                <a:solidFill>
                  <a:schemeClr val="accent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มาตรา ๑๘</a:t>
            </a:r>
            <a:r>
              <a:rPr lang="th-TH" sz="1600" b="1" dirty="0">
                <a:solidFill>
                  <a:schemeClr val="accent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b="1" dirty="0" smtClean="0">
                <a:solidFill>
                  <a:schemeClr val="accent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วรรคสี่  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ในกระทรวงจะตราพระราชกฤษฎีกาจัดตั้งส่วนราชการเพื่อรับผิดชอบภาระหน้าที่ใดโดยเฉพาะซึ่งไม่มีฐานะเป็นกรมแต่มีผู้บังคับบัญชาของส่วนราชการดังกล่าวเป็นอธิบดีหรือตำแหน่งที่เรียกชื่ออย่างอื่นที่มีฐานะเป็นอธิบดีก็ได้ ในกรณีเช่นนั้นให้อธิบดีหรือผู้ดำรงตำแหน่งที่เรียกชื่ออย่างอื่นดังกล่าวมีอำนาจหน้าที่สำหรับส่วนราชการนั้นเช่นเดียวกับอธิบดี ตามที่กำหนดในพระราชกฤษฎีกา และให้คณะอนุกรรมการสามัญประจำกระทรวงทำหน้าที่คณะอนุกรรมการสามัญประจำกรม สำหรับส่วนราชการนั้น</a:t>
            </a:r>
            <a:endParaRPr lang="th-TH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310203" y="4269525"/>
            <a:ext cx="6764438" cy="540000"/>
            <a:chOff x="1637730" y="1501256"/>
            <a:chExt cx="6100325" cy="540000"/>
          </a:xfrm>
          <a:solidFill>
            <a:srgbClr val="FFE5E5"/>
          </a:solidFill>
        </p:grpSpPr>
        <p:sp>
          <p:nvSpPr>
            <p:cNvPr id="15" name="Rectangle 14"/>
            <p:cNvSpPr/>
            <p:nvPr/>
          </p:nvSpPr>
          <p:spPr>
            <a:xfrm>
              <a:off x="1637730" y="1501256"/>
              <a:ext cx="6100325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60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684699" y="1570603"/>
              <a:ext cx="6053356" cy="338554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th-TH" sz="16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พระราชบัญญัติระเบียบบริหารราชการแผ่นดิน  พ.ศ. ๒๕๓๔ และที่แก้ไขเพิ่มเติม</a:t>
              </a:r>
              <a:endParaRPr lang="th-TH" sz="16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0714" y="1621803"/>
            <a:ext cx="2151797" cy="540000"/>
            <a:chOff x="850714" y="1621803"/>
            <a:chExt cx="2151797" cy="540000"/>
          </a:xfrm>
        </p:grpSpPr>
        <p:sp>
          <p:nvSpPr>
            <p:cNvPr id="18" name="Rounded Rectangle 17"/>
            <p:cNvSpPr/>
            <p:nvPr/>
          </p:nvSpPr>
          <p:spPr>
            <a:xfrm>
              <a:off x="850714" y="1621803"/>
              <a:ext cx="2151797" cy="540000"/>
            </a:xfrm>
            <a:prstGeom prst="roundRect">
              <a:avLst>
                <a:gd name="adj" fmla="val 50000"/>
              </a:avLst>
            </a:prstGeom>
            <a:solidFill>
              <a:srgbClr val="FFA3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859811" y="1637730"/>
              <a:ext cx="504967" cy="504967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th-TH" sz="18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๑</a:t>
              </a:r>
              <a:endParaRPr lang="th-TH" sz="18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473962" y="1719618"/>
              <a:ext cx="11705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18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การจัดตั้ง</a:t>
              </a:r>
              <a:endParaRPr lang="th-TH" sz="18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16</a:t>
            </a:fld>
            <a:endParaRPr lang="th-TH"/>
          </a:p>
        </p:txBody>
      </p:sp>
      <p:grpSp>
        <p:nvGrpSpPr>
          <p:cNvPr id="3" name="Group 2"/>
          <p:cNvGrpSpPr/>
          <p:nvPr/>
        </p:nvGrpSpPr>
        <p:grpSpPr>
          <a:xfrm>
            <a:off x="329821" y="909845"/>
            <a:ext cx="8459336" cy="540000"/>
            <a:chOff x="982638" y="1323832"/>
            <a:chExt cx="8459336" cy="540000"/>
          </a:xfrm>
        </p:grpSpPr>
        <p:sp>
          <p:nvSpPr>
            <p:cNvPr id="4" name="Rectangle 3"/>
            <p:cNvSpPr/>
            <p:nvPr/>
          </p:nvSpPr>
          <p:spPr>
            <a:xfrm>
              <a:off x="1637729" y="1323832"/>
              <a:ext cx="7804245" cy="540000"/>
            </a:xfrm>
            <a:prstGeom prst="rect">
              <a:avLst/>
            </a:prstGeom>
            <a:solidFill>
              <a:srgbClr val="FFA3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833488" y="1393182"/>
              <a:ext cx="598440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000" b="1" dirty="0" smtClean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ศูนย์รับคำขออนุญาต (มาตรา ๑๔,๑๕ และ ๑๖) </a:t>
              </a:r>
              <a:r>
                <a:rPr lang="th-TH" sz="1400" b="1" dirty="0" smtClean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(ต่อ)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2638" y="1323832"/>
              <a:ext cx="794779" cy="540000"/>
            </a:xfrm>
            <a:prstGeom prst="roundRect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000" b="1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๗.๒</a:t>
              </a:r>
              <a:endPara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86435" y="93252"/>
            <a:ext cx="720000" cy="5400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๗</a:t>
            </a:r>
          </a:p>
        </p:txBody>
      </p:sp>
      <p:sp>
        <p:nvSpPr>
          <p:cNvPr id="8" name="Rectangle 7"/>
          <p:cNvSpPr/>
          <p:nvPr/>
        </p:nvSpPr>
        <p:spPr>
          <a:xfrm>
            <a:off x="893927" y="140508"/>
            <a:ext cx="55751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h-TH" sz="20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ศูนย์บริการร่วม และ ศูนย์รับคำขออนุญาต (ต่อ)</a:t>
            </a:r>
          </a:p>
        </p:txBody>
      </p:sp>
      <p:pic>
        <p:nvPicPr>
          <p:cNvPr id="13" name="Picture 12" descr="ecustoms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98873" y="460332"/>
            <a:ext cx="2167720" cy="1074516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723335" y="2174385"/>
            <a:ext cx="8366077" cy="4019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ผู้ยื่นคำขอได้ยื่นคำขอ  หรือส่งเอกสารหรือหลักฐาน  หรือค่าธรรมเนียม  ณ  ศูนย์รับคำขอฯ แล้ว  </a:t>
            </a:r>
            <a:b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ให้ถือว่าได้มีการยื่นคำขอ  หรือส่งเอกสารหรือหลักฐาน  หรือค่าธรรมเนียมโดยชอบแล้ว</a:t>
            </a:r>
          </a:p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เงินค่าธรรมเนียมหรือเงินอื่นใดที่ศูนย์รับคำขออนุญาตได้รับไว้ ให้ศูนย์รับคำขอฯ นำส่งคลัง</a:t>
            </a:r>
            <a:b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เป็นรายได้แผ่นดิน หรือส่งให้องค์กรปกครองส่วนท้องถิ่น  แล้วแต่กรณี  และแจ้งให้หน่วยงานของผู้อนุญาตทราบ</a:t>
            </a:r>
          </a:p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กรณีหน่วยงานของผู้อนุญาตหักค่าใช้จ่ายจากเงินที่จะต้องนำส่งคลัง  ให้ศูนย์รับคำขอฯ</a:t>
            </a:r>
            <a:b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หักเงินดังกล่าวแทน และส่งมอบเงินที่หักไว้นั้นให้แก่หน่วยงานของผู้อนุญาต  โดยให้ศูนย์รับคำขอฯ มีสิทธิหักค่าใช้จ่าย ตามอัตราที่จะได้ตกลงกับหน่วยงานผู้อนุญาต</a:t>
            </a:r>
          </a:p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ระยะเวลาที่ระบุไว้ในคู่มือประชาชน ให้นับแต่วันที่ศูนย์รับคำขออนุญาตส่งเรื่องให้</a:t>
            </a:r>
            <a:b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ผู้อนุญาต  โดยศูนย์รับคำขออนุญาตจะต้องส่งเรื่องให้ผู้อนุญาตไม่ช้ากว่า ๓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วันทำการ  </a:t>
            </a:r>
            <a:b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หากศูนย์รับคำขอฯ ส่งเรื่องให้ผู้อนุญาตช้ากว่า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๓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วัน หรือไม่ส่ง ให้นำเรื่องกระทำการ</a:t>
            </a:r>
            <a:b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หรือละเว้นกระทำการ เพื่อให้เกิดความเสียหายแก่ผู้อื่น มาใช้บังคับโดยอนุโลม เว้นแต่</a:t>
            </a:r>
            <a:b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มีเหตุสุดวิสัย</a:t>
            </a:r>
          </a:p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</a:pPr>
            <a:endParaRPr lang="th-TH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64107" y="1553563"/>
            <a:ext cx="4838987" cy="540000"/>
            <a:chOff x="850714" y="1621803"/>
            <a:chExt cx="4438141" cy="540000"/>
          </a:xfrm>
        </p:grpSpPr>
        <p:sp>
          <p:nvSpPr>
            <p:cNvPr id="20" name="Rounded Rectangle 19"/>
            <p:cNvSpPr/>
            <p:nvPr/>
          </p:nvSpPr>
          <p:spPr>
            <a:xfrm>
              <a:off x="850714" y="1621803"/>
              <a:ext cx="4438141" cy="540000"/>
            </a:xfrm>
            <a:prstGeom prst="roundRect">
              <a:avLst>
                <a:gd name="adj" fmla="val 50000"/>
              </a:avLst>
            </a:prstGeom>
            <a:solidFill>
              <a:srgbClr val="FFA3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859811" y="1637730"/>
              <a:ext cx="504967" cy="504967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th-TH" sz="18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๒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405722" y="1692322"/>
              <a:ext cx="38831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18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การดำเนินการของศูนย์รับคำขออนุญาต</a:t>
              </a:r>
              <a:endParaRPr lang="th-TH" sz="18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17</a:t>
            </a:fld>
            <a:endParaRPr lang="th-TH"/>
          </a:p>
        </p:txBody>
      </p:sp>
      <p:grpSp>
        <p:nvGrpSpPr>
          <p:cNvPr id="3" name="Group 2"/>
          <p:cNvGrpSpPr/>
          <p:nvPr/>
        </p:nvGrpSpPr>
        <p:grpSpPr>
          <a:xfrm>
            <a:off x="329821" y="909845"/>
            <a:ext cx="8459336" cy="540000"/>
            <a:chOff x="982638" y="1323832"/>
            <a:chExt cx="8459336" cy="540000"/>
          </a:xfrm>
        </p:grpSpPr>
        <p:sp>
          <p:nvSpPr>
            <p:cNvPr id="4" name="Rectangle 3"/>
            <p:cNvSpPr/>
            <p:nvPr/>
          </p:nvSpPr>
          <p:spPr>
            <a:xfrm>
              <a:off x="1637729" y="1323832"/>
              <a:ext cx="7804245" cy="540000"/>
            </a:xfrm>
            <a:prstGeom prst="rect">
              <a:avLst/>
            </a:prstGeom>
            <a:solidFill>
              <a:srgbClr val="FFA3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833488" y="1393182"/>
              <a:ext cx="598440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000" b="1" dirty="0" smtClean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ศูนย์รับคำขออนุญาต (มาตรา ๑๔,๑๕ และ ๑๖) </a:t>
              </a:r>
              <a:r>
                <a:rPr lang="th-TH" sz="1400" b="1" dirty="0" smtClean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(ต่อ)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2638" y="1323832"/>
              <a:ext cx="794779" cy="540000"/>
            </a:xfrm>
            <a:prstGeom prst="roundRect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000" b="1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๗.๒</a:t>
              </a:r>
              <a:endPara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86435" y="93252"/>
            <a:ext cx="720000" cy="5400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๗</a:t>
            </a:r>
          </a:p>
        </p:txBody>
      </p:sp>
      <p:sp>
        <p:nvSpPr>
          <p:cNvPr id="8" name="Rectangle 7"/>
          <p:cNvSpPr/>
          <p:nvPr/>
        </p:nvSpPr>
        <p:spPr>
          <a:xfrm>
            <a:off x="893927" y="140508"/>
            <a:ext cx="55751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h-TH" sz="20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ศูนย์บริการร่วม และ ศูนย์รับคำขออนุญาต (ต่อ)</a:t>
            </a:r>
          </a:p>
        </p:txBody>
      </p:sp>
      <p:pic>
        <p:nvPicPr>
          <p:cNvPr id="13" name="Picture 12" descr="ecustoms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98873" y="460332"/>
            <a:ext cx="2167720" cy="1074516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698316" y="2037905"/>
            <a:ext cx="8366077" cy="1180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ผู้อนุญาตต้องส่งคู่มือสำหรับประชาชนที่ถูกต้องและเป็นปัจจุบันให้ศูนย์รับคำขอฯ ตามจำนวน</a:t>
            </a:r>
            <a:b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ที่จำเป็น  และดำเนินการให้มีการฝึกอบรมหรือชี้แจงให้เจ้าหน้าที่ของศูนย์รับคำขอฯ  มีความชำนาญในการปฏิบัติหน้าที่ด้วย</a:t>
            </a:r>
          </a:p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</a:pPr>
            <a:endParaRPr lang="th-TH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9" name="Group 18"/>
          <p:cNvGrpSpPr/>
          <p:nvPr/>
        </p:nvGrpSpPr>
        <p:grpSpPr>
          <a:xfrm>
            <a:off x="564107" y="1498971"/>
            <a:ext cx="3734937" cy="540000"/>
            <a:chOff x="850714" y="1621803"/>
            <a:chExt cx="3425548" cy="540000"/>
          </a:xfrm>
        </p:grpSpPr>
        <p:sp>
          <p:nvSpPr>
            <p:cNvPr id="20" name="Rounded Rectangle 19"/>
            <p:cNvSpPr/>
            <p:nvPr/>
          </p:nvSpPr>
          <p:spPr>
            <a:xfrm>
              <a:off x="850714" y="1621803"/>
              <a:ext cx="3425548" cy="540000"/>
            </a:xfrm>
            <a:prstGeom prst="roundRect">
              <a:avLst>
                <a:gd name="adj" fmla="val 50000"/>
              </a:avLst>
            </a:prstGeom>
            <a:solidFill>
              <a:srgbClr val="FFA3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859811" y="1637730"/>
              <a:ext cx="504967" cy="504967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th-TH" sz="18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๓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405722" y="1692322"/>
              <a:ext cx="28113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18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การดำเนินการของผู้อนุญาต</a:t>
              </a:r>
              <a:endParaRPr lang="th-TH" sz="18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5" name="Group 18"/>
          <p:cNvGrpSpPr/>
          <p:nvPr/>
        </p:nvGrpSpPr>
        <p:grpSpPr>
          <a:xfrm>
            <a:off x="552730" y="2975227"/>
            <a:ext cx="5916307" cy="540000"/>
            <a:chOff x="850713" y="1621803"/>
            <a:chExt cx="5426220" cy="540000"/>
          </a:xfrm>
        </p:grpSpPr>
        <p:sp>
          <p:nvSpPr>
            <p:cNvPr id="16" name="Rounded Rectangle 15"/>
            <p:cNvSpPr/>
            <p:nvPr/>
          </p:nvSpPr>
          <p:spPr>
            <a:xfrm>
              <a:off x="850713" y="1621803"/>
              <a:ext cx="5426220" cy="540000"/>
            </a:xfrm>
            <a:prstGeom prst="roundRect">
              <a:avLst>
                <a:gd name="adj" fmla="val 50000"/>
              </a:avLst>
            </a:prstGeom>
            <a:solidFill>
              <a:srgbClr val="FFA3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859811" y="1637730"/>
              <a:ext cx="504967" cy="504967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th-TH" sz="18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๔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405722" y="1692322"/>
              <a:ext cx="47579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18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การดำเนินการของเจ้าหน้าที่ศูนย์รับคำขออนุญาต</a:t>
              </a:r>
              <a:endParaRPr lang="th-TH" sz="18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698316" y="3623319"/>
            <a:ext cx="8366077" cy="5438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ตรวจสอบคำขอและรายการเอกสารหรือหลักฐานที่ยื่นพร้อมคำขอ</a:t>
            </a:r>
            <a:b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ว่าถูกต้องครบถ้วนหรือไม่</a:t>
            </a:r>
          </a:p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กรณีคำขอไม่ถูกต้องหรือยังขาดเอกสารหรือหลักฐาน ต้องแก้ไขทันทีในกรณีที่ทำได้</a:t>
            </a:r>
            <a:b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หากแก้ไขไม่ได้ในทันที ให้บันทึกความบกพร่องและกำหนดระยะเวลา </a:t>
            </a:r>
            <a:b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และลงนามทั้งสองฝ่ายไว้ในบันทึกนั้น </a:t>
            </a:r>
          </a:p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กรณีคำขอถูกต้อง ครบถ้วน หรือแก้ไขแล้ว จะเรียกเอกสารหรือหลักฐานเพิ่มเติมอื่นใดอีกไม่ได้  และจะปฏิเสธการพิจารณาคำขอโดยอ้างความไม่สมบูรณ์ของคำขอหรือความไม่ครบถ้วนของเอกสารหรือหลักฐานไม่ได้ เว้นแต่ ความไม่สมบูรณ์หรือความไม่ครบถ้วน เกิดจากความประมาทเลินเล่อ หรือทุจริตของพนักงานเจ้าหน้าที่  ทำให้ไม่อาจอนุญาตได้  ในกรณีนี้ให้ผู้อนุญาตสั่งการตามที่เห็นสมควร  และให้ดำเนินการทางวินัยหรือดำเนินคดีกับพนักงานเจ้าหน้าที่ที่เกี่ยวข้องโดยไม่ชักช้า</a:t>
            </a:r>
          </a:p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endParaRPr lang="th-TH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endParaRPr lang="th-TH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endParaRPr lang="th-TH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endParaRPr lang="th-TH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endParaRPr lang="th-TH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endParaRPr lang="th-TH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</a:pPr>
            <a:endParaRPr lang="th-TH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18</a:t>
            </a:fld>
            <a:endParaRPr lang="th-TH"/>
          </a:p>
        </p:txBody>
      </p:sp>
      <p:grpSp>
        <p:nvGrpSpPr>
          <p:cNvPr id="3" name="Group 2"/>
          <p:cNvGrpSpPr/>
          <p:nvPr/>
        </p:nvGrpSpPr>
        <p:grpSpPr>
          <a:xfrm>
            <a:off x="329821" y="909845"/>
            <a:ext cx="8459336" cy="540000"/>
            <a:chOff x="982638" y="1323832"/>
            <a:chExt cx="8459336" cy="540000"/>
          </a:xfrm>
        </p:grpSpPr>
        <p:sp>
          <p:nvSpPr>
            <p:cNvPr id="4" name="Rectangle 3"/>
            <p:cNvSpPr/>
            <p:nvPr/>
          </p:nvSpPr>
          <p:spPr>
            <a:xfrm>
              <a:off x="1637729" y="1323832"/>
              <a:ext cx="7804245" cy="540000"/>
            </a:xfrm>
            <a:prstGeom prst="rect">
              <a:avLst/>
            </a:prstGeom>
            <a:solidFill>
              <a:srgbClr val="FFA3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833488" y="1393182"/>
              <a:ext cx="598440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000" b="1" dirty="0" smtClean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ศูนย์รับคำขออนุญาต (มาตรา ๑๔,๑๕ และ ๑๖) </a:t>
              </a:r>
              <a:r>
                <a:rPr lang="th-TH" sz="1400" b="1" dirty="0" smtClean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(ต่อ)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2638" y="1323832"/>
              <a:ext cx="794779" cy="540000"/>
            </a:xfrm>
            <a:prstGeom prst="roundRect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000" b="1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๗.๒</a:t>
              </a:r>
              <a:endPara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86435" y="93252"/>
            <a:ext cx="720000" cy="5400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๗</a:t>
            </a:r>
          </a:p>
        </p:txBody>
      </p:sp>
      <p:sp>
        <p:nvSpPr>
          <p:cNvPr id="8" name="Rectangle 7"/>
          <p:cNvSpPr/>
          <p:nvPr/>
        </p:nvSpPr>
        <p:spPr>
          <a:xfrm>
            <a:off x="893927" y="140508"/>
            <a:ext cx="55751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h-TH" sz="20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ศูนย์บริการร่วม และ ศูนย์รับคำขออนุญาต (ต่อ)</a:t>
            </a:r>
          </a:p>
        </p:txBody>
      </p:sp>
      <p:pic>
        <p:nvPicPr>
          <p:cNvPr id="13" name="Picture 12" descr="ecustoms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98873" y="460332"/>
            <a:ext cx="2167720" cy="1074516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903036" y="2106145"/>
            <a:ext cx="8077191" cy="4690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รับคำขอและค่าธรรมเนียม  รวมตลอดทั้ง</a:t>
            </a:r>
            <a:r>
              <a:rPr lang="th-TH" sz="160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คำอุทธรณ์ ตามกฎหมายว่าด้วยการอนุญาต</a:t>
            </a:r>
            <a:endParaRPr lang="th-TH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ให้ข้อมูล  ชี้แจง  และแนะนำผู้ยื่นคำขอหรือประชาชนให้ทราบถึงหลักเกณฑ์  วิธีการ  </a:t>
            </a:r>
            <a:b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และเงื่อนไขในการอนุญาต  รวมตลอดทั้งความจำเป็นในการยื่นคำขออื่นใดที่จำเป็น</a:t>
            </a:r>
          </a:p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ส่งคำขอ  หรือคำอุทธรณ์ พร้อมทั้งเอกสารหรือหลักฐานให้หน่วยงานที่เกี่ยวข้อง และ</a:t>
            </a:r>
            <a:b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คอยติดตามเร่งรัดหน่วยงานดังกล่าวเพื่อดำเนินการให้ถูกต้องภายในระยะเวลาที่กำหนด</a:t>
            </a:r>
            <a:b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ตามพระราชบัญญัตินี้  คู่มือสำหรับประชาชน หรือตามกฎหมายที่ให้สิทธิในการอุทธรณ์</a:t>
            </a:r>
          </a:p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กรณีที่เห็นว่าหลักเกณฑ์หรือวิธีการในการยื่นคำขอ  มีรายละเอียดหรือกำหนดให้ต้องส่งเอกสารที่ไม่จำเป็น  หรือเป็นภาระเกินสมควร ให้เสนอคณะรัฐมนตรีสั่งการให้หน่วยงาน</a:t>
            </a:r>
            <a:b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ที่เกี่ยวข้องดำเนินการปรับปรุงแก้ไขให้เหมาะสมยิ่งขึ้น</a:t>
            </a:r>
          </a:p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รวบรวมปัญหาและอุปสรรคจากการอนุญาตและการดำเนินการของศูนย์รับคำขอฯ  เพื่อเสนอต่อ ก.พ.ร. เพื่อรายงานต่อคณะรัฐมนตรีพิจารณาสั่งการให้หน่วยงานที่เกี่ยวข้องดำเนินการปรับปรุงแก้ไขให้เหมาะสมต่อไป</a:t>
            </a:r>
          </a:p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เสนอแนะในการพัฒนาหรือปรับปรุงกระบวนการ  ขั้นตอน  ระยะเวลา  เกี่ยวกับการอนุญาตต่างๆ  รวมถึงข้อเสนอในการออกกฎหมาย  กฎ  ระเบียบ  หรือกำหนดหลักเกณฑ์ที่เกี่ยวกับการอนุญาตเพื่อให้ประชาชนได้รับความสะดวกมากขึ้น</a:t>
            </a:r>
          </a:p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</a:pPr>
            <a:endParaRPr lang="th-TH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9" name="Group 18"/>
          <p:cNvGrpSpPr/>
          <p:nvPr/>
        </p:nvGrpSpPr>
        <p:grpSpPr>
          <a:xfrm>
            <a:off x="564106" y="1498971"/>
            <a:ext cx="4021541" cy="540000"/>
            <a:chOff x="850713" y="1621803"/>
            <a:chExt cx="3688411" cy="540000"/>
          </a:xfrm>
        </p:grpSpPr>
        <p:sp>
          <p:nvSpPr>
            <p:cNvPr id="20" name="Rounded Rectangle 19"/>
            <p:cNvSpPr/>
            <p:nvPr/>
          </p:nvSpPr>
          <p:spPr>
            <a:xfrm>
              <a:off x="850713" y="1621803"/>
              <a:ext cx="3688411" cy="540000"/>
            </a:xfrm>
            <a:prstGeom prst="roundRect">
              <a:avLst>
                <a:gd name="adj" fmla="val 50000"/>
              </a:avLst>
            </a:prstGeom>
            <a:solidFill>
              <a:srgbClr val="FFA3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859811" y="1637730"/>
              <a:ext cx="504967" cy="504967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th-TH" sz="18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๕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405722" y="1692322"/>
              <a:ext cx="30906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18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หน้าที่ของศูนย์รับคำขออนุญาต</a:t>
              </a:r>
              <a:endParaRPr lang="th-TH" sz="18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19</a:t>
            </a:fld>
            <a:endParaRPr lang="th-TH"/>
          </a:p>
        </p:txBody>
      </p:sp>
      <p:grpSp>
        <p:nvGrpSpPr>
          <p:cNvPr id="5" name="Group 4"/>
          <p:cNvGrpSpPr/>
          <p:nvPr/>
        </p:nvGrpSpPr>
        <p:grpSpPr>
          <a:xfrm>
            <a:off x="564105" y="1048607"/>
            <a:ext cx="6955091" cy="540000"/>
            <a:chOff x="982639" y="1323832"/>
            <a:chExt cx="6955091" cy="540000"/>
          </a:xfrm>
          <a:solidFill>
            <a:schemeClr val="bg2">
              <a:lumMod val="90000"/>
            </a:schemeClr>
          </a:solidFill>
        </p:grpSpPr>
        <p:sp>
          <p:nvSpPr>
            <p:cNvPr id="6" name="Rectangle 5"/>
            <p:cNvSpPr/>
            <p:nvPr/>
          </p:nvSpPr>
          <p:spPr>
            <a:xfrm>
              <a:off x="1637730" y="1323832"/>
              <a:ext cx="6300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33488" y="1393182"/>
              <a:ext cx="5984403" cy="40011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lvl="0"/>
              <a:r>
                <a:rPr lang="th-TH" sz="20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ทบทวนกฎหมาย (มาตรา </a:t>
              </a:r>
              <a:r>
                <a:rPr lang="th-TH" sz="20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๖</a:t>
              </a:r>
              <a:r>
                <a:rPr lang="en-US" sz="20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)</a:t>
              </a:r>
              <a:endPara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982639" y="1323832"/>
              <a:ext cx="720000" cy="54000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000" b="1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๘</a:t>
              </a:r>
            </a:p>
          </p:txBody>
        </p:sp>
      </p:grpSp>
      <p:sp>
        <p:nvSpPr>
          <p:cNvPr id="9" name="Rounded Rectangle 8"/>
          <p:cNvSpPr/>
          <p:nvPr/>
        </p:nvSpPr>
        <p:spPr>
          <a:xfrm>
            <a:off x="88697" y="81871"/>
            <a:ext cx="720000" cy="5400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๘</a:t>
            </a:r>
          </a:p>
        </p:txBody>
      </p:sp>
      <p:sp>
        <p:nvSpPr>
          <p:cNvPr id="10" name="Rectangle 9"/>
          <p:cNvSpPr/>
          <p:nvPr/>
        </p:nvSpPr>
        <p:spPr>
          <a:xfrm>
            <a:off x="794497" y="136480"/>
            <a:ext cx="20553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ทบทวนกฎหมาย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66809" y="1778602"/>
            <a:ext cx="8077191" cy="246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ทุกห้าปีนับแต่วันที่พระราชบัญญัตินี้ใช้บังคับ </a:t>
            </a:r>
          </a:p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ผู้อนุญาตพิจารณากฎหมายว่าสมควรปรับปรุงกฎหมายนั้นเพื่อยกเลิกการอนุญาต</a:t>
            </a:r>
            <a:b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หรือจัดให้มีมาตรการอื่นแทนการอนุญาตหรือไม่</a:t>
            </a:r>
          </a:p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ในกรณีจำเป็นผู้อนุญาตจะพิจารณาปรับปรุงกฎหมายหรือจัดให้มีมาตรการอื่นแทน</a:t>
            </a:r>
            <a:b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ในกำหนดระยะเวลาที่เร็วกว่านั้นก็ได้</a:t>
            </a:r>
          </a:p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กรณีเห็นว่าสมควรปรับปรุงกฎหมาย ให้ผู้อนุญาตเสนอผลการพิจารณาต่อคณะรัฐมนตรี</a:t>
            </a:r>
            <a:b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เพื่อพิจารณายกเลิกการอนุญาตหรือจัดให้มีมาตรการอื่นแทนการอนุญาต </a:t>
            </a:r>
          </a:p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</a:pPr>
            <a:endParaRPr lang="th-TH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44814" y="6561071"/>
            <a:ext cx="2057400" cy="365125"/>
          </a:xfrm>
        </p:spPr>
        <p:txBody>
          <a:bodyPr/>
          <a:lstStyle/>
          <a:p>
            <a:fld id="{C7D103AA-8845-4AAA-8DCD-945F174AEA28}" type="slidenum">
              <a:rPr lang="th-TH" smtClean="0"/>
              <a:pPr/>
              <a:t>2</a:t>
            </a:fld>
            <a:endParaRPr lang="th-TH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9382" y="78116"/>
            <a:ext cx="8185006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หัวข้อบรรยาย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971266" y="1050872"/>
            <a:ext cx="6955091" cy="540000"/>
            <a:chOff x="982639" y="1323832"/>
            <a:chExt cx="6955091" cy="540000"/>
          </a:xfrm>
        </p:grpSpPr>
        <p:sp>
          <p:nvSpPr>
            <p:cNvPr id="9" name="Rectangle 8"/>
            <p:cNvSpPr/>
            <p:nvPr/>
          </p:nvSpPr>
          <p:spPr>
            <a:xfrm>
              <a:off x="1637730" y="1323832"/>
              <a:ext cx="6300000" cy="540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33489" y="1393182"/>
              <a:ext cx="25699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th-TH" sz="20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ขอบเขตการใช้บังคับ</a:t>
              </a:r>
              <a:endParaRPr lang="th-TH" sz="20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982639" y="1323832"/>
              <a:ext cx="720000" cy="5400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0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๑</a:t>
              </a:r>
              <a:endParaRPr lang="th-TH" sz="20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971266" y="1725678"/>
            <a:ext cx="6955091" cy="540000"/>
            <a:chOff x="982639" y="1323832"/>
            <a:chExt cx="6955091" cy="540000"/>
          </a:xfrm>
        </p:grpSpPr>
        <p:sp>
          <p:nvSpPr>
            <p:cNvPr id="15" name="Rectangle 14"/>
            <p:cNvSpPr/>
            <p:nvPr/>
          </p:nvSpPr>
          <p:spPr>
            <a:xfrm>
              <a:off x="1637730" y="1323832"/>
              <a:ext cx="6300000" cy="540000"/>
            </a:xfrm>
            <a:prstGeom prst="rect">
              <a:avLst/>
            </a:prstGeom>
            <a:solidFill>
              <a:srgbClr val="BFD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833488" y="1393182"/>
              <a:ext cx="598440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th-TH" sz="20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คู่มือสำหรับประชาชน</a:t>
              </a:r>
              <a:endParaRPr lang="th-TH" sz="2000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982639" y="1323832"/>
              <a:ext cx="720000" cy="5400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0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๒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971266" y="2400484"/>
            <a:ext cx="6955091" cy="540000"/>
            <a:chOff x="982639" y="1323832"/>
            <a:chExt cx="6955091" cy="540000"/>
          </a:xfrm>
        </p:grpSpPr>
        <p:sp>
          <p:nvSpPr>
            <p:cNvPr id="20" name="Rectangle 19"/>
            <p:cNvSpPr/>
            <p:nvPr/>
          </p:nvSpPr>
          <p:spPr>
            <a:xfrm>
              <a:off x="1637730" y="1323832"/>
              <a:ext cx="6300000" cy="540000"/>
            </a:xfrm>
            <a:prstGeom prst="rect">
              <a:avLst/>
            </a:prstGeom>
            <a:solidFill>
              <a:srgbClr val="F7CA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833488" y="1393182"/>
              <a:ext cx="598440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th-TH" sz="20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การรับคำขอ</a:t>
              </a:r>
              <a:endParaRPr lang="th-TH" sz="2000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982639" y="1323832"/>
              <a:ext cx="720000" cy="540000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0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๓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971266" y="3075290"/>
            <a:ext cx="6955091" cy="540000"/>
            <a:chOff x="982639" y="1323832"/>
            <a:chExt cx="6955091" cy="540000"/>
          </a:xfrm>
        </p:grpSpPr>
        <p:sp>
          <p:nvSpPr>
            <p:cNvPr id="24" name="Rectangle 23"/>
            <p:cNvSpPr/>
            <p:nvPr/>
          </p:nvSpPr>
          <p:spPr>
            <a:xfrm>
              <a:off x="1637730" y="1323832"/>
              <a:ext cx="6300000" cy="540000"/>
            </a:xfrm>
            <a:prstGeom prst="rect">
              <a:avLst/>
            </a:prstGeom>
            <a:solidFill>
              <a:srgbClr val="B9FF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833488" y="1393182"/>
              <a:ext cx="598440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th-TH" sz="20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การพิจารณาคำขอ</a:t>
              </a:r>
              <a:endParaRPr lang="th-TH" sz="2000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982639" y="1323832"/>
              <a:ext cx="720000" cy="540000"/>
            </a:xfrm>
            <a:prstGeom prst="roundRect">
              <a:avLst/>
            </a:prstGeom>
            <a:solidFill>
              <a:srgbClr val="00C0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0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๔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971266" y="3750096"/>
            <a:ext cx="6955091" cy="540000"/>
            <a:chOff x="982639" y="1323832"/>
            <a:chExt cx="6955091" cy="540000"/>
          </a:xfrm>
          <a:solidFill>
            <a:srgbClr val="FFE593"/>
          </a:solidFill>
        </p:grpSpPr>
        <p:sp>
          <p:nvSpPr>
            <p:cNvPr id="28" name="Rectangle 27"/>
            <p:cNvSpPr/>
            <p:nvPr/>
          </p:nvSpPr>
          <p:spPr>
            <a:xfrm>
              <a:off x="1637730" y="1323832"/>
              <a:ext cx="6300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833488" y="1393182"/>
              <a:ext cx="5984403" cy="40011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lvl="0"/>
              <a:r>
                <a:rPr lang="th-TH" sz="20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การชำระค่าธรรมเนียมแทนการต่อใบอนุญาต</a:t>
              </a: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982639" y="1323832"/>
              <a:ext cx="720000" cy="540000"/>
            </a:xfrm>
            <a:prstGeom prst="round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0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๕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971266" y="4424902"/>
            <a:ext cx="6955091" cy="540000"/>
            <a:chOff x="982639" y="1323832"/>
            <a:chExt cx="6955091" cy="540000"/>
          </a:xfrm>
        </p:grpSpPr>
        <p:sp>
          <p:nvSpPr>
            <p:cNvPr id="33" name="Rectangle 32"/>
            <p:cNvSpPr/>
            <p:nvPr/>
          </p:nvSpPr>
          <p:spPr>
            <a:xfrm>
              <a:off x="1637730" y="1323832"/>
              <a:ext cx="6300000" cy="540000"/>
            </a:xfrm>
            <a:prstGeom prst="rect">
              <a:avLst/>
            </a:prstGeom>
            <a:solidFill>
              <a:srgbClr val="FFB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833488" y="1393182"/>
              <a:ext cx="610424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การกำหนดหลักเกณฑ์และตรวจสอบการดำเนินการที่ได้รับอนุญาต</a:t>
              </a: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982639" y="1323832"/>
              <a:ext cx="720000" cy="540000"/>
            </a:xfrm>
            <a:prstGeom prst="roundRect">
              <a:avLst/>
            </a:prstGeom>
            <a:solidFill>
              <a:srgbClr val="66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0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๖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971266" y="5099707"/>
            <a:ext cx="6955091" cy="540000"/>
            <a:chOff x="982639" y="1323832"/>
            <a:chExt cx="6955091" cy="540000"/>
          </a:xfrm>
        </p:grpSpPr>
        <p:sp>
          <p:nvSpPr>
            <p:cNvPr id="37" name="Rectangle 36"/>
            <p:cNvSpPr/>
            <p:nvPr/>
          </p:nvSpPr>
          <p:spPr>
            <a:xfrm>
              <a:off x="1637730" y="1323832"/>
              <a:ext cx="6300000" cy="540000"/>
            </a:xfrm>
            <a:prstGeom prst="rect">
              <a:avLst/>
            </a:prstGeom>
            <a:solidFill>
              <a:srgbClr val="FF93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833488" y="1393182"/>
              <a:ext cx="598440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th-TH" sz="20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ศูนย์บริการร่วม และ ศูนย์รับคำขออนุญาต</a:t>
              </a: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982639" y="1323832"/>
              <a:ext cx="720000" cy="540000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0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๗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973538" y="5757083"/>
            <a:ext cx="6955091" cy="540000"/>
            <a:chOff x="982639" y="1323832"/>
            <a:chExt cx="6955091" cy="540000"/>
          </a:xfrm>
          <a:solidFill>
            <a:schemeClr val="bg2">
              <a:lumMod val="90000"/>
            </a:schemeClr>
          </a:solidFill>
        </p:grpSpPr>
        <p:sp>
          <p:nvSpPr>
            <p:cNvPr id="41" name="Rectangle 40"/>
            <p:cNvSpPr/>
            <p:nvPr/>
          </p:nvSpPr>
          <p:spPr>
            <a:xfrm>
              <a:off x="1637730" y="1323832"/>
              <a:ext cx="6300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833488" y="1393182"/>
              <a:ext cx="5984403" cy="40011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lvl="0"/>
              <a:r>
                <a:rPr lang="th-TH" sz="20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ทบทวนกฎหมาย</a:t>
              </a: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982639" y="1323832"/>
              <a:ext cx="720000" cy="54000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0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๘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8494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Straight Connector 57"/>
          <p:cNvCxnSpPr/>
          <p:nvPr/>
        </p:nvCxnSpPr>
        <p:spPr>
          <a:xfrm>
            <a:off x="955343" y="3860023"/>
            <a:ext cx="0" cy="363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083574" y="5158854"/>
            <a:ext cx="0" cy="6095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090036" y="5158854"/>
            <a:ext cx="0" cy="3957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973186" y="3630304"/>
            <a:ext cx="0" cy="4997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983940" y="3630304"/>
            <a:ext cx="0" cy="4997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517968" y="2456597"/>
            <a:ext cx="0" cy="11737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979151" y="2456597"/>
            <a:ext cx="0" cy="11737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8527040" y="2456597"/>
            <a:ext cx="0" cy="11737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203504" y="1064527"/>
            <a:ext cx="0" cy="4490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20</a:t>
            </a:fld>
            <a:endParaRPr lang="th-TH"/>
          </a:p>
        </p:txBody>
      </p:sp>
      <p:sp>
        <p:nvSpPr>
          <p:cNvPr id="3" name="Rectangle 2"/>
          <p:cNvSpPr/>
          <p:nvPr/>
        </p:nvSpPr>
        <p:spPr>
          <a:xfrm>
            <a:off x="3582531" y="812043"/>
            <a:ext cx="1241947" cy="5049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จังหวัด</a:t>
            </a:r>
            <a:endParaRPr lang="th-TH" sz="16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9230" y="1667299"/>
            <a:ext cx="1528549" cy="65509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ผู้ว่าราชการจังหวัด</a:t>
            </a:r>
            <a:endParaRPr lang="th-TH" sz="16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5698" y="4223336"/>
            <a:ext cx="1528549" cy="6550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รับมอบอำนาจ</a:t>
            </a:r>
            <a:endParaRPr lang="th-TH" sz="16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02750" y="4185328"/>
            <a:ext cx="1528549" cy="7824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อำนาจ ตามกฎหมายของ ผวจ.</a:t>
            </a:r>
            <a:endParaRPr lang="th-TH" sz="16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19300" y="5440900"/>
            <a:ext cx="1528549" cy="6550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ผวจ. </a:t>
            </a:r>
            <a:r>
              <a:rPr lang="en-US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th-TH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อธิบดี</a:t>
            </a:r>
            <a:endParaRPr lang="th-TH" sz="16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77839" y="5440899"/>
            <a:ext cx="1528549" cy="6550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ผวจ. </a:t>
            </a:r>
            <a:r>
              <a:rPr lang="th-TH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≠ </a:t>
            </a:r>
            <a:r>
              <a:rPr lang="th-TH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อธิบดี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208912" y="5440900"/>
            <a:ext cx="1528549" cy="6550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อำนาจของ มท.</a:t>
            </a:r>
            <a:endParaRPr lang="th-TH" sz="16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69968" y="2653816"/>
            <a:ext cx="1296000" cy="68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หัวหน้าส่วนราชการประจำจังหวัด</a:t>
            </a:r>
            <a:endParaRPr lang="th-TH" sz="1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331151" y="2653816"/>
            <a:ext cx="1296000" cy="68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นายอำเภอ</a:t>
            </a:r>
            <a:endParaRPr lang="th-TH" sz="1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792334" y="2653816"/>
            <a:ext cx="1296000" cy="68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หัวหน้าส่วนราชการประจำอำเภอ</a:t>
            </a:r>
            <a:endParaRPr lang="th-TH" sz="1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442036" y="3860023"/>
            <a:ext cx="1296000" cy="54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รับมอบอำนาจ</a:t>
            </a:r>
            <a:endParaRPr lang="th-TH" sz="1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31040" y="3860023"/>
            <a:ext cx="1296000" cy="54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อำนาจตามกฎหมาย</a:t>
            </a:r>
            <a:endParaRPr lang="th-TH" sz="1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2083574" y="5158854"/>
            <a:ext cx="40064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517968" y="3630304"/>
            <a:ext cx="30090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203504" y="2456597"/>
            <a:ext cx="43235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955343" y="3860023"/>
            <a:ext cx="32481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22830" y="109181"/>
            <a:ext cx="7108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แนวทางการจัดทำคู่มือสำหรับประชาชนของจังหวัด</a:t>
            </a:r>
            <a:endParaRPr lang="th-TH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520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454873"/>
            <a:ext cx="9125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www.opdc.go.th</a:t>
            </a:r>
            <a:endParaRPr lang="th-TH" sz="1600" b="1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994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3</a:t>
            </a:fld>
            <a:endParaRPr lang="th-TH"/>
          </a:p>
        </p:txBody>
      </p:sp>
      <p:sp>
        <p:nvSpPr>
          <p:cNvPr id="10" name="Rectangle 9"/>
          <p:cNvSpPr/>
          <p:nvPr/>
        </p:nvSpPr>
        <p:spPr>
          <a:xfrm>
            <a:off x="955360" y="109184"/>
            <a:ext cx="30476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ขอบเขตการใช้บังคับ</a:t>
            </a:r>
            <a:endParaRPr lang="th-TH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5536" y="68240"/>
            <a:ext cx="720000" cy="540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๑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th-TH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43469" y="1139296"/>
            <a:ext cx="6955091" cy="540000"/>
            <a:chOff x="982639" y="1323832"/>
            <a:chExt cx="6955091" cy="540000"/>
          </a:xfrm>
        </p:grpSpPr>
        <p:sp>
          <p:nvSpPr>
            <p:cNvPr id="13" name="Rectangle 12"/>
            <p:cNvSpPr/>
            <p:nvPr/>
          </p:nvSpPr>
          <p:spPr>
            <a:xfrm>
              <a:off x="1637730" y="1323832"/>
              <a:ext cx="6300000" cy="540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24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33489" y="1393182"/>
              <a:ext cx="174599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th-TH" sz="20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ด้านระยะเวลา</a:t>
              </a: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982639" y="1323832"/>
              <a:ext cx="720000" cy="540000"/>
            </a:xfrm>
            <a:prstGeom prst="roundRect">
              <a:avLst/>
            </a:prstGeom>
            <a:solidFill>
              <a:srgbClr val="A6C9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800" b="1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๑.๑</a:t>
              </a:r>
              <a:endParaRPr lang="th-TH" sz="1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288721" y="2106057"/>
            <a:ext cx="86234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2000" b="1" dirty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20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มาตรา ๒</a:t>
            </a:r>
            <a:r>
              <a:rPr lang="en-US" sz="20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พระราชบัญญัติ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นี้ให้ใช้บังคับเมื่อพ้นกําหนดหนึ่งร้อยแปดสิบวันนับแต่วันประกาศ ในราชกิจจานุเบกษาเป็นต้นไป  เว้นแต่มาตรา  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๑๗  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ให้ใช้บังคับตั้งแต่วันประกาศในราชกิจจานุเบกษา เป็นต้นไป 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53316" y="3520586"/>
            <a:ext cx="86975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2000" b="1" dirty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2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พระราชบัญญัติการอำนวยความสะดวกในการพิจารณาอนุญาตของทางราชการ พ.ศ. ๒๕๕๘ ประกาศในราชกิจจานุเบกษา เล่มที่ ๑๓๒ ตอนที่ ๔ ก </a:t>
            </a:r>
            <a:br>
              <a:rPr lang="th-TH" sz="2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เมื่อวันที่ ๒๒ มกราคม ๒๕๕๘</a:t>
            </a:r>
          </a:p>
          <a:p>
            <a:pPr algn="thaiDist"/>
            <a:endParaRPr lang="th-TH" sz="20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thaiDist"/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ดังนั้น จึงมีผลใช้บังคับตั้งแต่วันที่ ๒๑ กรกฎาคม ๒๕๕๘ เว้นแต่มาตรา ๑๗ ที่มีผลบังคับใช้ทันที</a:t>
            </a:r>
          </a:p>
          <a:p>
            <a:pPr algn="thaiDist"/>
            <a:endParaRPr lang="th-TH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796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4</a:t>
            </a:fld>
            <a:endParaRPr lang="th-TH"/>
          </a:p>
        </p:txBody>
      </p:sp>
      <p:sp>
        <p:nvSpPr>
          <p:cNvPr id="3" name="Rectangle 2"/>
          <p:cNvSpPr/>
          <p:nvPr/>
        </p:nvSpPr>
        <p:spPr>
          <a:xfrm>
            <a:off x="324591" y="2306617"/>
            <a:ext cx="87807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16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มาตรา ๔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1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th-TH" sz="16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อนุญาต” 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หมายความว่า  การที่เจ้าหน้าที่ยินยอมให้บุคคลใดกระทำการใดที่มีกฎหมายกำหนดให้ต้องได้รับความยินยอมก่อนกระทำการนั้น  </a:t>
            </a:r>
            <a:r>
              <a:rPr lang="th-TH" sz="16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และให้หมายความรวมถึง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การออกใบอนุญาต การ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อนุมัติ 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จดทะเบียน 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ขึ้นทะเบียน 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รับแจ้ง 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ให้ประทานบัตรและการให้อาชญาบัตร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ด้วย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13016" y="3313549"/>
            <a:ext cx="8462494" cy="333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ข้อยกเว้น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16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16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มาตรา </a:t>
            </a:r>
            <a:r>
              <a:rPr lang="th-TH" sz="1600" b="1" dirty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๕</a:t>
            </a:r>
            <a:r>
              <a:rPr lang="th-TH" sz="16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พระราชบัญญัตินี้มิให้ใช้บังคับแก่</a:t>
            </a:r>
            <a:endParaRPr lang="th-TH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	(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๑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)  รัฐสภาและคณะรัฐมนตรี</a:t>
            </a:r>
            <a:endParaRPr lang="th-TH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	(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๒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) การพิจารณาพิพากษาคดีของศาลและการดำเนินงานของเจ้าหน้าที่ในกระบวนการพิจารณาคดี การบังคับคดี และการวางทรัพย์</a:t>
            </a:r>
            <a:endParaRPr lang="th-TH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	(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๓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)  การดำเนินงานตามกระบวนการยุติธรรมทางอาญา</a:t>
            </a:r>
            <a:endParaRPr lang="th-TH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	(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๔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)  การอนุญาตตามกฎหมายว่าด้วยทรัพยากรธรรมชาติและสิ่งแวดล้อม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	(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๕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)  การอนุญาตที่เกี่ยวข้องกับการปฏิบัติการทางทหารด้านยุทธการ  รวมทั้งตามกฎหมายเกี่ยวกับการควบคุมยุทธภัณฑ์  และกฎหมายว่าด้วยโรงงานผลิตอาวุธของเอกชน</a:t>
            </a:r>
          </a:p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การยกเว้นไม่ให้นำบทบัญญัติแห่งพระราชบัญญัตินี้มาใช้บังคับแก่การดำเนินกิจการใดหรือกับหน่วยงานใดนอกจากที่กำหนดไว้ในวรรคหนึ่ง ให้ตราเป็นพระราชกฤษฎีกา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55360" y="109184"/>
            <a:ext cx="30476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ขอบเขตการใช้บังคับ</a:t>
            </a:r>
            <a:endParaRPr lang="th-TH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5536" y="68240"/>
            <a:ext cx="720000" cy="540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๑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th-TH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43469" y="791563"/>
            <a:ext cx="6955091" cy="540000"/>
            <a:chOff x="982639" y="1323832"/>
            <a:chExt cx="6955091" cy="540000"/>
          </a:xfrm>
        </p:grpSpPr>
        <p:sp>
          <p:nvSpPr>
            <p:cNvPr id="13" name="Rectangle 12"/>
            <p:cNvSpPr/>
            <p:nvPr/>
          </p:nvSpPr>
          <p:spPr>
            <a:xfrm>
              <a:off x="1637730" y="1323832"/>
              <a:ext cx="6300000" cy="540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24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33489" y="1393182"/>
              <a:ext cx="168507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th-TH" sz="20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ด้านกฎหมาย</a:t>
              </a: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982639" y="1323832"/>
              <a:ext cx="720000" cy="540000"/>
            </a:xfrm>
            <a:prstGeom prst="roundRect">
              <a:avLst/>
            </a:prstGeom>
            <a:solidFill>
              <a:srgbClr val="A6C9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800" b="1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๑.๒</a:t>
              </a:r>
              <a:endParaRPr lang="th-TH" sz="1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312723" y="1412429"/>
            <a:ext cx="87926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16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มาตรา ๓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พระราชบัญญัติ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นี้ให้ใช้บังคับกับบรรดาการอนุญาต การจดทะเบียนหรือการ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แจ้งที่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มี</a:t>
            </a:r>
            <a:r>
              <a:rPr lang="th-TH" sz="16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กฎหมายหรือกฎ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กำหนดให้ต้องขออนุญาต จดทะเบียน หรือแจ้ง ก่อนจะดำเนินการ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ใด</a:t>
            </a:r>
          </a:p>
          <a:p>
            <a:pPr algn="thaiDist"/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บทบัญญัติ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ของกฎหมายหรือกฎใดที่ขัดหรือแย้งกับพระราชบัญญัตินี้ให้ใช้พระราชบัญญัตินี้แทน</a:t>
            </a:r>
            <a:endParaRPr lang="th-TH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5</a:t>
            </a:fld>
            <a:endParaRPr lang="th-TH"/>
          </a:p>
        </p:txBody>
      </p:sp>
      <p:sp>
        <p:nvSpPr>
          <p:cNvPr id="3" name="Rectangle 2"/>
          <p:cNvSpPr/>
          <p:nvPr/>
        </p:nvSpPr>
        <p:spPr>
          <a:xfrm>
            <a:off x="245896" y="1593998"/>
            <a:ext cx="84032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18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มาตรา ๔</a:t>
            </a:r>
            <a:r>
              <a:rPr lang="en-US" sz="18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“เจ้าหน้าที่”  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หมายความถึง  เจ้าหน้าที่ตามกฎหมายว่าด้วยวิธีปฏิบัติราชการทางปกครอง</a:t>
            </a:r>
          </a:p>
          <a:p>
            <a:pPr algn="thaiDist"/>
            <a:endParaRPr lang="th-TH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thaiDist"/>
            <a:endParaRPr lang="th-TH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31128" y="2236940"/>
            <a:ext cx="8572560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มาตรา </a:t>
            </a:r>
            <a:r>
              <a:rPr lang="th-TH" sz="1800" b="1" u="sng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๕</a:t>
            </a:r>
            <a:r>
              <a:rPr kumimoji="0" lang="en-US" sz="18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th-TH" sz="18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แห่งพระราชบัญญัติวิธีปฎิบัติราชการทางปกครอง พ.ศ. </a:t>
            </a:r>
            <a:r>
              <a:rPr lang="th-TH" sz="1800" b="1" u="sng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๒๕๓๙</a:t>
            </a:r>
            <a:r>
              <a:rPr kumimoji="0" lang="en-US" sz="18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th-TH" sz="18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บัญญัติว่า</a:t>
            </a: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lvl="0" indent="449263" algn="thaiDist" fontAlgn="base">
              <a:spcBef>
                <a:spcPts val="600"/>
              </a:spcBef>
              <a:spcAft>
                <a:spcPct val="0"/>
              </a:spcAft>
            </a:pPr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“เจ้าหน้าที่</a:t>
            </a:r>
            <a:r>
              <a:rPr lang="th-TH" sz="1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 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หมายความว่า บุคคล คณะบุคคล หรือนิติบุคคล ซึ่งใช้อำนาจหรือได้รับมอบให้ใช้อำนาจทางปกครองของรัฐในการดำเนินการอย่างหนึ่งอย่างใดตามกฎหมาย </a:t>
            </a:r>
            <a:r>
              <a:rPr lang="th-TH" sz="1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ไม่ว่าจะเป็นการจัดตั้งขึ้นในระบบราชการ รัฐวิสาหกิจหรือกิจการอื่นของรัฐหรือไม่ก็ตาม</a:t>
            </a:r>
            <a:endParaRPr kumimoji="0" lang="en-US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2" descr="C:\Users\opdc\AppData\Local\Microsoft\Windows\Temporary Internet Files\Content.IE5\A85CR2O4\MC90044173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84546" y="4489976"/>
            <a:ext cx="1743068" cy="1743068"/>
          </a:xfrm>
          <a:prstGeom prst="rect">
            <a:avLst/>
          </a:prstGeom>
          <a:noFill/>
        </p:spPr>
      </p:pic>
      <p:pic>
        <p:nvPicPr>
          <p:cNvPr id="7" name="Picture 5" descr="C:\Users\opdc\AppData\Local\Microsoft\Windows\Temporary Internet Files\Content.IE5\J4LR1ITL\MC90006014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0562" y="4704290"/>
            <a:ext cx="1829714" cy="143560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331876" y="6189498"/>
            <a:ext cx="36015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หน่วยงานของรัฐ  </a:t>
            </a:r>
            <a:r>
              <a:rPr lang="th-TH" sz="1600" b="1" u="sng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ให้บริการ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ประชาชน</a:t>
            </a:r>
            <a:endParaRPr lang="th-TH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Picture 9" descr="C:\Users\opdc\AppData\Local\Microsoft\Windows\Temporary Internet Files\Content.IE5\7JTYH7C0\MC900434846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31392" y="5654004"/>
            <a:ext cx="1285884" cy="1285884"/>
          </a:xfrm>
          <a:prstGeom prst="rect">
            <a:avLst/>
          </a:prstGeom>
          <a:noFill/>
        </p:spPr>
      </p:pic>
      <p:pic>
        <p:nvPicPr>
          <p:cNvPr id="10" name="Picture 10" descr="C:\Users\opdc\AppData\Local\Microsoft\Windows\Temporary Internet Files\Content.IE5\LQD5OO31\MC900434847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4004" y="5011086"/>
            <a:ext cx="1071558" cy="107155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517012" y="5225400"/>
            <a:ext cx="2214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u="sng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ประสานงาน</a:t>
            </a:r>
          </a:p>
          <a:p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ระหว่างหน่วยงานของรัฐ</a:t>
            </a:r>
            <a:endParaRPr lang="th-TH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 flipV="1">
            <a:off x="3520475" y="5893290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1346840" y="6011218"/>
            <a:ext cx="78581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343469" y="900747"/>
            <a:ext cx="6955091" cy="540000"/>
            <a:chOff x="982639" y="1323832"/>
            <a:chExt cx="6955091" cy="540000"/>
          </a:xfrm>
        </p:grpSpPr>
        <p:sp>
          <p:nvSpPr>
            <p:cNvPr id="16" name="Rectangle 15"/>
            <p:cNvSpPr/>
            <p:nvPr/>
          </p:nvSpPr>
          <p:spPr>
            <a:xfrm>
              <a:off x="1637730" y="1323832"/>
              <a:ext cx="6300000" cy="540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240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33489" y="1393182"/>
              <a:ext cx="329769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th-TH" sz="20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ด้านเจ้าหน้าที่และหน่วยงาน</a:t>
              </a: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982639" y="1323832"/>
              <a:ext cx="720000" cy="540000"/>
            </a:xfrm>
            <a:prstGeom prst="roundRect">
              <a:avLst/>
            </a:prstGeom>
            <a:solidFill>
              <a:srgbClr val="A6C9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800" b="1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๑.๓</a:t>
              </a:r>
              <a:endParaRPr lang="th-TH" sz="1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955360" y="109184"/>
            <a:ext cx="30476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ขอบเขตการใช้บังคับ</a:t>
            </a:r>
            <a:endParaRPr lang="th-TH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95536" y="68240"/>
            <a:ext cx="720000" cy="540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๑.</a:t>
            </a:r>
            <a:endParaRPr lang="th-TH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59392" y="3700815"/>
            <a:ext cx="6955091" cy="540000"/>
            <a:chOff x="982639" y="1323832"/>
            <a:chExt cx="6955091" cy="540000"/>
          </a:xfrm>
        </p:grpSpPr>
        <p:sp>
          <p:nvSpPr>
            <p:cNvPr id="22" name="Rectangle 21"/>
            <p:cNvSpPr/>
            <p:nvPr/>
          </p:nvSpPr>
          <p:spPr>
            <a:xfrm>
              <a:off x="1637730" y="1323832"/>
              <a:ext cx="6300000" cy="540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240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833489" y="1393182"/>
              <a:ext cx="3730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th-TH" sz="20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ด้านการให้บริการ</a:t>
              </a: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982639" y="1323832"/>
              <a:ext cx="720000" cy="540000"/>
            </a:xfrm>
            <a:prstGeom prst="roundRect">
              <a:avLst/>
            </a:prstGeom>
            <a:solidFill>
              <a:srgbClr val="A6C9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800" b="1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๑.๔</a:t>
              </a:r>
              <a:endParaRPr lang="th-TH" sz="1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cxnSp>
        <p:nvCxnSpPr>
          <p:cNvPr id="29" name="Straight Arrow Connector 28"/>
          <p:cNvCxnSpPr/>
          <p:nvPr/>
        </p:nvCxnSpPr>
        <p:spPr>
          <a:xfrm>
            <a:off x="1405719" y="5090622"/>
            <a:ext cx="2743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610439" y="4244453"/>
            <a:ext cx="2142698" cy="6141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u="sng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ไม่อยู่ในบังคับ</a:t>
            </a:r>
            <a:endParaRPr lang="th-TH" sz="1600" b="1" u="sng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38360" y="4219429"/>
            <a:ext cx="2142698" cy="6141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u="sng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อยู่ในบังคับ</a:t>
            </a:r>
            <a:endParaRPr lang="th-TH" sz="1600" b="1" u="sng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6</a:t>
            </a:fld>
            <a:endParaRPr lang="th-TH"/>
          </a:p>
        </p:txBody>
      </p:sp>
      <p:grpSp>
        <p:nvGrpSpPr>
          <p:cNvPr id="3" name="Group 2"/>
          <p:cNvGrpSpPr/>
          <p:nvPr/>
        </p:nvGrpSpPr>
        <p:grpSpPr>
          <a:xfrm>
            <a:off x="357117" y="1039501"/>
            <a:ext cx="6955091" cy="540000"/>
            <a:chOff x="982639" y="1323832"/>
            <a:chExt cx="6955091" cy="540000"/>
          </a:xfrm>
        </p:grpSpPr>
        <p:sp>
          <p:nvSpPr>
            <p:cNvPr id="4" name="Rectangle 3"/>
            <p:cNvSpPr/>
            <p:nvPr/>
          </p:nvSpPr>
          <p:spPr>
            <a:xfrm>
              <a:off x="1637730" y="1323832"/>
              <a:ext cx="6300000" cy="540000"/>
            </a:xfrm>
            <a:prstGeom prst="rect">
              <a:avLst/>
            </a:prstGeom>
            <a:solidFill>
              <a:srgbClr val="C9E2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833488" y="1393182"/>
              <a:ext cx="598440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th-TH" sz="20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ผู้จัดทำคู่มือสำหรับประชาชน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2639" y="1323832"/>
              <a:ext cx="720000" cy="540000"/>
            </a:xfrm>
            <a:prstGeom prst="roundRect">
              <a:avLst/>
            </a:prstGeom>
            <a:solidFill>
              <a:srgbClr val="71AF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000" b="1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๒.๑</a:t>
              </a:r>
              <a:endPara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895498" y="122832"/>
            <a:ext cx="3097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คู่มือสำหรับประชาชน</a:t>
            </a:r>
            <a:endParaRPr lang="th-TH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54592" y="68240"/>
            <a:ext cx="720000" cy="540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๒</a:t>
            </a:r>
          </a:p>
        </p:txBody>
      </p:sp>
      <p:pic>
        <p:nvPicPr>
          <p:cNvPr id="10" name="Picture 2" descr="C:\Users\opdc\AppData\Local\Microsoft\Windows\Temporary Internet Files\Content.IE5\J4LR1ITL\MC90023302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61110" y="843586"/>
            <a:ext cx="1091823" cy="1109213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614151" y="1789983"/>
            <a:ext cx="8447967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th-TH" sz="16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ผู้อนุญาตมีหน้าที่จัดทำคู่มือสำหรับประชาชน (มาตรา </a:t>
            </a:r>
            <a:r>
              <a:rPr lang="th-TH" sz="1600" b="1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๗</a:t>
            </a:r>
            <a:r>
              <a:rPr lang="th-TH" sz="16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วรรคหนึ่ง) ให้เสร็จสิ้น</a:t>
            </a:r>
            <a:br>
              <a:rPr lang="th-TH" sz="16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b="1" kern="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ภายใน ๑๘๐</a:t>
            </a:r>
            <a:r>
              <a:rPr lang="en-US" sz="1600" b="1" kern="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b="1" kern="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วัน </a:t>
            </a:r>
            <a:r>
              <a:rPr lang="th-TH" sz="1600" b="1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นับแต่วันที่พระราชบัญญัตินี้ประกาศในราชกิจจานุเบกษา </a:t>
            </a:r>
            <a:r>
              <a:rPr lang="th-TH" sz="16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(มาตรา ๑๗)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th-TH" sz="1600" b="1" kern="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b="1" kern="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(พ.ร.บ. ประกาศ ๒๒ ม.ค. ๕๘ ครบ ๑๘๐ วัน วันที่ ๒๐ ก.ค. ๕๘)</a:t>
            </a:r>
          </a:p>
          <a:p>
            <a:pPr marL="177800" indent="-1778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th-TH" sz="16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“ผู้อนุญาต”  หมายความว่า  ผู้ซึ่งกฎหมายกำหนดให้มีอำนาจในการอนุญาต</a:t>
            </a:r>
            <a:br>
              <a:rPr lang="th-TH" sz="16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(ไม่รวมผู้รับมอบอำนาจ)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59389" y="3621245"/>
            <a:ext cx="6955091" cy="540000"/>
            <a:chOff x="982639" y="1323832"/>
            <a:chExt cx="6955091" cy="540000"/>
          </a:xfrm>
        </p:grpSpPr>
        <p:sp>
          <p:nvSpPr>
            <p:cNvPr id="13" name="Rectangle 12"/>
            <p:cNvSpPr/>
            <p:nvPr/>
          </p:nvSpPr>
          <p:spPr>
            <a:xfrm>
              <a:off x="1637730" y="1323832"/>
              <a:ext cx="6300000" cy="540000"/>
            </a:xfrm>
            <a:prstGeom prst="rect">
              <a:avLst/>
            </a:prstGeom>
            <a:solidFill>
              <a:srgbClr val="C9E2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33488" y="1393182"/>
              <a:ext cx="598440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th-TH" sz="20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คู่มือสำหรับประชาชน (มาตรา ๗</a:t>
              </a:r>
              <a:r>
                <a:rPr lang="en-US" sz="20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th-TH" sz="20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วรรคหนึ่ง</a:t>
              </a:r>
              <a:r>
                <a:rPr lang="en-US" sz="20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)</a:t>
              </a:r>
              <a:endPara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982639" y="1323832"/>
              <a:ext cx="720000" cy="540000"/>
            </a:xfrm>
            <a:prstGeom prst="roundRect">
              <a:avLst/>
            </a:prstGeom>
            <a:solidFill>
              <a:srgbClr val="71AF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000" b="1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๒.๒</a:t>
              </a:r>
              <a:endPara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616423" y="4658335"/>
            <a:ext cx="8447967" cy="1505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th-TH" sz="16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หลักเกณฑ์  วิธีการ  และเงื่อนไข  (ถ้ามี)  ในการยื่นคำขอ</a:t>
            </a:r>
          </a:p>
          <a:p>
            <a:pPr marL="177800" lvl="0" indent="-1778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th-TH" sz="16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ขั้นตอนและระยะเวลาในการพิจารณาอนุญาต</a:t>
            </a:r>
          </a:p>
          <a:p>
            <a:pPr marL="177800" lvl="0" indent="-1778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th-TH" sz="16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รายการเอกสารหรือหลักฐานที่ผู้ขออนุญาตจะต้องยื่นมาพร้อมกับคำขอ</a:t>
            </a:r>
          </a:p>
          <a:p>
            <a:pPr marL="177800" lvl="0" indent="-1778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th-TH" sz="16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จะกำหนดให้ยื่นคำขอผ่านทางสื่ออิเล็กทรอนิกส์แทนการมายื่นคำขอด้วยตนเองก็ได้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89495" y="4272875"/>
            <a:ext cx="26003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th-TH" sz="16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อย่างน้อยต้องประกอบด้วย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7</a:t>
            </a:fld>
            <a:endParaRPr lang="th-TH"/>
          </a:p>
        </p:txBody>
      </p:sp>
      <p:grpSp>
        <p:nvGrpSpPr>
          <p:cNvPr id="4" name="Group 3"/>
          <p:cNvGrpSpPr/>
          <p:nvPr/>
        </p:nvGrpSpPr>
        <p:grpSpPr>
          <a:xfrm>
            <a:off x="388961" y="1044055"/>
            <a:ext cx="6955091" cy="540000"/>
            <a:chOff x="982639" y="1323832"/>
            <a:chExt cx="6955091" cy="540000"/>
          </a:xfrm>
        </p:grpSpPr>
        <p:sp>
          <p:nvSpPr>
            <p:cNvPr id="5" name="Rectangle 4"/>
            <p:cNvSpPr/>
            <p:nvPr/>
          </p:nvSpPr>
          <p:spPr>
            <a:xfrm>
              <a:off x="1637730" y="1323832"/>
              <a:ext cx="6300000" cy="540000"/>
            </a:xfrm>
            <a:prstGeom prst="rect">
              <a:avLst/>
            </a:prstGeom>
            <a:solidFill>
              <a:srgbClr val="C9E2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806192" y="1393182"/>
              <a:ext cx="598440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th-TH" sz="20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การเผยแพร่ มาตรา </a:t>
              </a:r>
              <a:r>
                <a:rPr lang="th-TH" sz="20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๗</a:t>
              </a:r>
              <a:r>
                <a:rPr lang="en-US" sz="20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th-TH" sz="20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วรรคสอง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982639" y="1323832"/>
              <a:ext cx="720000" cy="540000"/>
            </a:xfrm>
            <a:prstGeom prst="roundRect">
              <a:avLst/>
            </a:prstGeom>
            <a:solidFill>
              <a:srgbClr val="71AF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000" b="1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๒.๓</a:t>
              </a:r>
              <a:endPara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605050" y="1699041"/>
            <a:ext cx="8447967" cy="1396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th-TH" sz="16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ปิดประกาศไว้  ณ  สถานที่ที่กำหนดให้ยื่นคำขอ</a:t>
            </a:r>
          </a:p>
          <a:p>
            <a:pPr marL="177800" lvl="0" indent="-1778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th-TH" sz="16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ทางสื่ออิเล็กทรอนิกส์</a:t>
            </a:r>
          </a:p>
          <a:p>
            <a:pPr marL="177800" lvl="0" indent="-1778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th-TH" sz="16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กรณีประชาชนขอสำเนาคู่มือประชาชน ให้พนักงานเจ้าหน้าที่จัดสำเนาให้  โดยจะคิดค่าใช้จ่ายตามควรแก่กรณีก็ได้  ให้ระบุค่าใช้จ่ายดังกล่าวไว้ในคู่มือสำหรับประชาชนด้วย</a:t>
            </a:r>
          </a:p>
        </p:txBody>
      </p:sp>
      <p:sp>
        <p:nvSpPr>
          <p:cNvPr id="9" name="Rectangle 8"/>
          <p:cNvSpPr/>
          <p:nvPr/>
        </p:nvSpPr>
        <p:spPr>
          <a:xfrm>
            <a:off x="895498" y="122832"/>
            <a:ext cx="3873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คู่มือสำหรับประชาชน (ต่อ)</a:t>
            </a:r>
            <a:endParaRPr lang="th-TH" sz="2400" dirty="0"/>
          </a:p>
        </p:txBody>
      </p:sp>
      <p:sp>
        <p:nvSpPr>
          <p:cNvPr id="10" name="Rounded Rectangle 9"/>
          <p:cNvSpPr/>
          <p:nvPr/>
        </p:nvSpPr>
        <p:spPr>
          <a:xfrm>
            <a:off x="54592" y="68240"/>
            <a:ext cx="720000" cy="540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๒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91233" y="3448375"/>
            <a:ext cx="6955091" cy="540000"/>
            <a:chOff x="982639" y="1323832"/>
            <a:chExt cx="6955091" cy="540000"/>
          </a:xfrm>
        </p:grpSpPr>
        <p:sp>
          <p:nvSpPr>
            <p:cNvPr id="12" name="Rectangle 11"/>
            <p:cNvSpPr/>
            <p:nvPr/>
          </p:nvSpPr>
          <p:spPr>
            <a:xfrm>
              <a:off x="1637730" y="1323832"/>
              <a:ext cx="6300000" cy="540000"/>
            </a:xfrm>
            <a:prstGeom prst="rect">
              <a:avLst/>
            </a:prstGeom>
            <a:solidFill>
              <a:srgbClr val="C9E2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06192" y="1393182"/>
              <a:ext cx="598440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th-TH" sz="20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การตรวจสอบ (มาตรา ๗ วรรคสาม)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982639" y="1323832"/>
              <a:ext cx="720000" cy="540000"/>
            </a:xfrm>
            <a:prstGeom prst="roundRect">
              <a:avLst/>
            </a:prstGeom>
            <a:solidFill>
              <a:srgbClr val="71AF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000" b="1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๒.๔</a:t>
              </a:r>
              <a:endPara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607322" y="4157953"/>
            <a:ext cx="8447967" cy="1351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th-TH" sz="16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ก.พ.ร. มีหน้าที่ตรวจสอบขั้นตอนและระยะเวลา ที่กำหนดไว้ในคู่มือสำหรับประชาชน </a:t>
            </a:r>
            <a:br>
              <a:rPr lang="th-TH" sz="16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เป็นไปตามหลักเกณฑ์และวิธีการบริหารกิจการบ้านเมืองที่ดีหรือไม่</a:t>
            </a:r>
          </a:p>
          <a:p>
            <a:pPr marL="177800" lvl="0" indent="-1778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th-TH" sz="16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กรณีที่เห็นว่าขั้นตอนและระยะเวลาที่กำหนดดังกล่าวล่าช้าเกินสมควร  ให้เสนอคณะรัฐมนตรีเพื่อพิจารณาและสั่งการให้ผู้อนุญาตดำเนินการแก้ไขให้เหมาะสมโดยเร็ว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8</a:t>
            </a:fld>
            <a:endParaRPr lang="th-TH"/>
          </a:p>
        </p:txBody>
      </p:sp>
      <p:sp>
        <p:nvSpPr>
          <p:cNvPr id="9" name="Rectangle 8"/>
          <p:cNvSpPr/>
          <p:nvPr/>
        </p:nvSpPr>
        <p:spPr>
          <a:xfrm>
            <a:off x="895498" y="122832"/>
            <a:ext cx="3873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คู่มือสำหรับประชาชน (ต่อ)</a:t>
            </a:r>
            <a:endParaRPr lang="th-TH" sz="2400" dirty="0"/>
          </a:p>
        </p:txBody>
      </p:sp>
      <p:sp>
        <p:nvSpPr>
          <p:cNvPr id="10" name="Rounded Rectangle 9"/>
          <p:cNvSpPr/>
          <p:nvPr/>
        </p:nvSpPr>
        <p:spPr>
          <a:xfrm>
            <a:off x="54592" y="68240"/>
            <a:ext cx="720000" cy="540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๒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11536" y="1139591"/>
            <a:ext cx="9050752" cy="2556004"/>
            <a:chOff x="266128" y="1044055"/>
            <a:chExt cx="9050752" cy="2556004"/>
          </a:xfrm>
        </p:grpSpPr>
        <p:grpSp>
          <p:nvGrpSpPr>
            <p:cNvPr id="3" name="Group 3"/>
            <p:cNvGrpSpPr/>
            <p:nvPr/>
          </p:nvGrpSpPr>
          <p:grpSpPr>
            <a:xfrm>
              <a:off x="266128" y="1044055"/>
              <a:ext cx="9050752" cy="540000"/>
              <a:chOff x="982639" y="1323832"/>
              <a:chExt cx="6807956" cy="54000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637730" y="1323832"/>
                <a:ext cx="5930431" cy="540000"/>
              </a:xfrm>
              <a:prstGeom prst="rect">
                <a:avLst/>
              </a:prstGeom>
              <a:solidFill>
                <a:srgbClr val="C9E2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1806192" y="1393182"/>
                <a:ext cx="598440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th-TH" sz="2000" b="1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การเปลี่ยนแปลงรายละเอียดในคู่มือสำหรับประชาชน (มาตรา ๑๑)</a:t>
                </a:r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982639" y="1323832"/>
                <a:ext cx="720000" cy="540000"/>
              </a:xfrm>
              <a:prstGeom prst="roundRect">
                <a:avLst/>
              </a:prstGeom>
              <a:solidFill>
                <a:srgbClr val="71AF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h-TH" sz="2000" b="1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๒.๕</a:t>
                </a:r>
                <a:endParaRPr lang="th-TH" sz="2000" b="1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632346" y="1699041"/>
              <a:ext cx="8447967" cy="13511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7800" indent="-177800">
                <a:lnSpc>
                  <a:spcPct val="120000"/>
                </a:lnSpc>
                <a:spcBef>
                  <a:spcPts val="600"/>
                </a:spcBef>
                <a:buFont typeface="Wingdings" pitchFamily="2" charset="2"/>
                <a:buChar char="§"/>
              </a:pPr>
              <a:r>
                <a:rPr lang="th-TH" sz="1600" b="1" kern="0" dirty="0" smtClean="0">
                  <a:solidFill>
                    <a:sysClr val="windowText" lastClr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กรณีมีกฎหมาย  กฎ  ระเบียบ  หรือข้อบังคับออกใช้บังคับ และมีผลให้ต้องเปลี่ยนแปลงหลักเกณฑ์  วิธีการ  เงื่อนไข หรือรายละเอียดอื่นใดที่ปรากฏในคู่มือสำหรับประชาชน</a:t>
              </a:r>
            </a:p>
            <a:p>
              <a:pPr marL="177800" lvl="0" indent="-177800">
                <a:lnSpc>
                  <a:spcPct val="120000"/>
                </a:lnSpc>
                <a:spcBef>
                  <a:spcPts val="600"/>
                </a:spcBef>
                <a:buFont typeface="Wingdings" pitchFamily="2" charset="2"/>
                <a:buChar char="§"/>
              </a:pPr>
              <a:r>
                <a:rPr lang="th-TH" sz="1600" b="1" kern="0" dirty="0" smtClean="0">
                  <a:solidFill>
                    <a:sysClr val="windowText" lastClr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การเปลี่ยนแปลงดังกล่าว มิให้ใช้บังคับกับการยื่นคำขอที่ได้ยื่นไว้แล้วโดยชอบก่อนวันที่กฎหมาย  กฎ  ระเบียบ  หรือข้อบังคับดังกล่าวมีผลใช้บังคับ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18867" y="3015284"/>
              <a:ext cx="7861109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1600" b="1" u="sng" kern="0" dirty="0" smtClean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เว้นแต่</a:t>
              </a:r>
              <a:r>
                <a:rPr lang="th-TH" sz="1600" b="1" kern="0" dirty="0" smtClean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th-TH" sz="1600" b="1" kern="0" dirty="0" smtClean="0">
                  <a:solidFill>
                    <a:sysClr val="windowText" lastClr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กฎหมายนั้นจะบัญญัติไว้เป็นอย่างอื่น เฉพาะในกรณีที่การเปลี่ยนแปลงนั้นจะเป็นประโยชน์ต่อผู้ยื่นคำขอ</a:t>
              </a:r>
              <a:endParaRPr lang="th-TH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113054" y="6561071"/>
            <a:ext cx="2057400" cy="365125"/>
          </a:xfrm>
        </p:spPr>
        <p:txBody>
          <a:bodyPr/>
          <a:lstStyle/>
          <a:p>
            <a:fld id="{C7D103AA-8845-4AAA-8DCD-945F174AEA28}" type="slidenum">
              <a:rPr lang="th-TH" smtClean="0"/>
              <a:pPr/>
              <a:t>9</a:t>
            </a:fld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895498" y="122832"/>
            <a:ext cx="34820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การรับคำขอ (มาตรา ๘)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4592" y="75055"/>
            <a:ext cx="720000" cy="5400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๓</a:t>
            </a:r>
            <a:endParaRPr lang="th-TH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302526" y="768817"/>
            <a:ext cx="5784375" cy="540000"/>
            <a:chOff x="982639" y="1323832"/>
            <a:chExt cx="5784375" cy="540000"/>
          </a:xfrm>
        </p:grpSpPr>
        <p:sp>
          <p:nvSpPr>
            <p:cNvPr id="35" name="Rectangle 34"/>
            <p:cNvSpPr/>
            <p:nvPr/>
          </p:nvSpPr>
          <p:spPr>
            <a:xfrm>
              <a:off x="1637730" y="1323832"/>
              <a:ext cx="5115638" cy="540000"/>
            </a:xfrm>
            <a:prstGeom prst="rect">
              <a:avLst/>
            </a:prstGeom>
            <a:solidFill>
              <a:srgbClr val="F7CA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751599" y="1406828"/>
              <a:ext cx="5015415" cy="3491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05000"/>
                </a:lnSpc>
              </a:pPr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หน้าที่ของพนักงานเจ้าหน้าที่ผู้มีหน้าที่ในการรับคำขอ</a:t>
              </a: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982639" y="1323832"/>
              <a:ext cx="720000" cy="5400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0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๓.๑</a:t>
              </a:r>
              <a:endParaRPr lang="th-TH" sz="20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878008" y="1372499"/>
            <a:ext cx="7993036" cy="609398"/>
            <a:chOff x="932600" y="1508979"/>
            <a:chExt cx="7993036" cy="609398"/>
          </a:xfrm>
        </p:grpSpPr>
        <p:grpSp>
          <p:nvGrpSpPr>
            <p:cNvPr id="42" name="Group 41"/>
            <p:cNvGrpSpPr/>
            <p:nvPr/>
          </p:nvGrpSpPr>
          <p:grpSpPr>
            <a:xfrm>
              <a:off x="932600" y="1512623"/>
              <a:ext cx="7774671" cy="540000"/>
              <a:chOff x="850713" y="1621803"/>
              <a:chExt cx="7774671" cy="540000"/>
            </a:xfrm>
            <a:solidFill>
              <a:srgbClr val="F7CAAB"/>
            </a:solidFill>
          </p:grpSpPr>
          <p:sp>
            <p:nvSpPr>
              <p:cNvPr id="43" name="Rounded Rectangle 42"/>
              <p:cNvSpPr/>
              <p:nvPr/>
            </p:nvSpPr>
            <p:spPr>
              <a:xfrm>
                <a:off x="850713" y="1621803"/>
                <a:ext cx="7774671" cy="5400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 dirty="0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859811" y="1637730"/>
                <a:ext cx="504967" cy="504967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th-TH" sz="1800" b="1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๑</a:t>
                </a:r>
              </a:p>
            </p:txBody>
          </p:sp>
        </p:grpSp>
        <p:sp>
          <p:nvSpPr>
            <p:cNvPr id="46" name="Rectangle 45"/>
            <p:cNvSpPr/>
            <p:nvPr/>
          </p:nvSpPr>
          <p:spPr>
            <a:xfrm>
              <a:off x="1494430" y="1508979"/>
              <a:ext cx="7431206" cy="6093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05000"/>
                </a:lnSpc>
              </a:pPr>
              <a:r>
                <a:rPr lang="th-TH" sz="16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ตรวจสอบคำขอและรายการเอกสารหรือหลักฐานที่ยื่นพร้อมคำขอว่าถูกต้อง</a:t>
              </a:r>
              <a:br>
                <a:rPr lang="th-TH" sz="16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</a:br>
              <a:r>
                <a:rPr lang="th-TH" sz="16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ครบถ้วนหรือไม่</a:t>
              </a:r>
              <a:endParaRPr lang="th-TH" sz="1600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878008" y="1978927"/>
            <a:ext cx="7993036" cy="540000"/>
            <a:chOff x="932600" y="1512623"/>
            <a:chExt cx="7993036" cy="540000"/>
          </a:xfrm>
        </p:grpSpPr>
        <p:grpSp>
          <p:nvGrpSpPr>
            <p:cNvPr id="53" name="Group 41"/>
            <p:cNvGrpSpPr/>
            <p:nvPr/>
          </p:nvGrpSpPr>
          <p:grpSpPr>
            <a:xfrm>
              <a:off x="932600" y="1512623"/>
              <a:ext cx="7774671" cy="540000"/>
              <a:chOff x="850713" y="1621803"/>
              <a:chExt cx="7774671" cy="540000"/>
            </a:xfrm>
            <a:solidFill>
              <a:srgbClr val="F7CAAB"/>
            </a:solidFill>
          </p:grpSpPr>
          <p:sp>
            <p:nvSpPr>
              <p:cNvPr id="55" name="Rounded Rectangle 54"/>
              <p:cNvSpPr/>
              <p:nvPr/>
            </p:nvSpPr>
            <p:spPr>
              <a:xfrm>
                <a:off x="850713" y="1621803"/>
                <a:ext cx="7774671" cy="5400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 dirty="0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859811" y="1637730"/>
                <a:ext cx="504967" cy="504967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th-TH" sz="1800" b="1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๒</a:t>
                </a:r>
              </a:p>
            </p:txBody>
          </p:sp>
        </p:grpSp>
        <p:sp>
          <p:nvSpPr>
            <p:cNvPr id="54" name="Rectangle 53"/>
            <p:cNvSpPr/>
            <p:nvPr/>
          </p:nvSpPr>
          <p:spPr>
            <a:xfrm>
              <a:off x="1494430" y="1590867"/>
              <a:ext cx="7431206" cy="3508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05000"/>
                </a:lnSpc>
              </a:pPr>
              <a:r>
                <a:rPr lang="th-TH" sz="16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กรณีคำขอไม่ถูกต้องหรือยังขาดเอกสารหรือหลักฐานใดให้แจ้งให้ผู้ยื่นคำขอทราบทันที</a:t>
              </a:r>
            </a:p>
          </p:txBody>
        </p:sp>
      </p:grpSp>
      <p:sp>
        <p:nvSpPr>
          <p:cNvPr id="57" name="Rectangle 56"/>
          <p:cNvSpPr/>
          <p:nvPr/>
        </p:nvSpPr>
        <p:spPr>
          <a:xfrm>
            <a:off x="1178255" y="2515757"/>
            <a:ext cx="7815617" cy="9562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แก้ไขทันทีในกรณีที่ทำได้</a:t>
            </a:r>
          </a:p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แก้ไขไม่ได้ในทันที ให้บันทึกความบกพร่องและกำหนดระยะเวลา </a:t>
            </a:r>
            <a:b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และลงนามทั้งสองฝ่ายไว้ในบันทึกนั้น </a:t>
            </a:r>
            <a:endParaRPr lang="th-TH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878008" y="3427887"/>
            <a:ext cx="7993036" cy="540000"/>
            <a:chOff x="932600" y="1512623"/>
            <a:chExt cx="7993036" cy="540000"/>
          </a:xfrm>
        </p:grpSpPr>
        <p:grpSp>
          <p:nvGrpSpPr>
            <p:cNvPr id="59" name="Group 41"/>
            <p:cNvGrpSpPr/>
            <p:nvPr/>
          </p:nvGrpSpPr>
          <p:grpSpPr>
            <a:xfrm>
              <a:off x="932600" y="1512623"/>
              <a:ext cx="7774671" cy="540000"/>
              <a:chOff x="850713" y="1621803"/>
              <a:chExt cx="7774671" cy="540000"/>
            </a:xfrm>
            <a:solidFill>
              <a:srgbClr val="F7CAAB"/>
            </a:solidFill>
          </p:grpSpPr>
          <p:sp>
            <p:nvSpPr>
              <p:cNvPr id="61" name="Rounded Rectangle 60"/>
              <p:cNvSpPr/>
              <p:nvPr/>
            </p:nvSpPr>
            <p:spPr>
              <a:xfrm>
                <a:off x="850713" y="1621803"/>
                <a:ext cx="7774671" cy="5400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859811" y="1637730"/>
                <a:ext cx="504967" cy="504967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th-TH" sz="1800" b="1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๓</a:t>
                </a:r>
              </a:p>
            </p:txBody>
          </p:sp>
        </p:grpSp>
        <p:sp>
          <p:nvSpPr>
            <p:cNvPr id="60" name="Rectangle 59"/>
            <p:cNvSpPr/>
            <p:nvPr/>
          </p:nvSpPr>
          <p:spPr>
            <a:xfrm>
              <a:off x="1494430" y="1590867"/>
              <a:ext cx="7431206" cy="3283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05000"/>
                </a:lnSpc>
              </a:pPr>
              <a:r>
                <a:rPr lang="th-TH" sz="16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กรณีคำขอถูกต้อง ครบถ้วน หรือแก้ไขแล้ว</a:t>
              </a:r>
            </a:p>
          </p:txBody>
        </p:sp>
      </p:grpSp>
      <p:sp>
        <p:nvSpPr>
          <p:cNvPr id="63" name="Rectangle 62"/>
          <p:cNvSpPr/>
          <p:nvPr/>
        </p:nvSpPr>
        <p:spPr>
          <a:xfrm>
            <a:off x="1178255" y="3974120"/>
            <a:ext cx="7899782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เรียกเอกสารหรือหลักฐานเพิ่มเติมอื่นใดอีกไม่ได้  </a:t>
            </a:r>
          </a:p>
          <a:p>
            <a:pPr marL="355600" lvl="1" indent="-355600" defTabSz="711200">
              <a:lnSpc>
                <a:spcPct val="105000"/>
              </a:lnSpc>
              <a:spcBef>
                <a:spcPts val="600"/>
              </a:spcBef>
              <a:buFont typeface="Wingdings 2" pitchFamily="18" charset="2"/>
              <a:buChar char="R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ปฏิเสธการพิจารณาคำขอโดยอ้างความไม่สมบูรณ์ของคำขอหรือความไม่ครบถ้วน</a:t>
            </a:r>
            <a:b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ของเอกสารหรือหลักฐานไม่ได้ เว้นแต่ ความไม่สมบูรณ์หรือความไม่ครบถ้วน </a:t>
            </a:r>
            <a:b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เกิดจากความประมาทเลินเล่อ หรือทุจริตของพนักงานเจ้าหน้าที่  </a:t>
            </a:r>
            <a:b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ทำให้ไม่อาจอนุญาตได้ ในกรณีนี้ให้ผู้อนุญาตสั่งการตามที่เห็นสมควร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4328</TotalTime>
  <Words>1384</Words>
  <Application>Microsoft Office PowerPoint</Application>
  <PresentationFormat>On-screen Show (4:3)</PresentationFormat>
  <Paragraphs>254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Office Theme</vt:lpstr>
      <vt:lpstr>Custom Design</vt:lpstr>
      <vt:lpstr>1_Custom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Kritsana</dc:creator>
  <cp:lastModifiedBy>eXPerience</cp:lastModifiedBy>
  <cp:revision>330</cp:revision>
  <cp:lastPrinted>2015-02-05T07:47:36Z</cp:lastPrinted>
  <dcterms:created xsi:type="dcterms:W3CDTF">2013-12-18T03:01:27Z</dcterms:created>
  <dcterms:modified xsi:type="dcterms:W3CDTF">2015-03-15T17:02:22Z</dcterms:modified>
</cp:coreProperties>
</file>